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75" r:id="rId9"/>
    <p:sldId id="263" r:id="rId10"/>
    <p:sldId id="264" r:id="rId11"/>
    <p:sldId id="265" r:id="rId12"/>
    <p:sldId id="266" r:id="rId13"/>
    <p:sldId id="274" r:id="rId14"/>
    <p:sldId id="267" r:id="rId15"/>
    <p:sldId id="268" r:id="rId16"/>
    <p:sldId id="269" r:id="rId17"/>
    <p:sldId id="270" r:id="rId18"/>
    <p:sldId id="271" r:id="rId19"/>
    <p:sldId id="272" r:id="rId20"/>
    <p:sldId id="273"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96" d="100"/>
          <a:sy n="96" d="100"/>
        </p:scale>
        <p:origin x="-636" y="-7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FE556C6A-DDD6-4DAC-9113-3BC8BE6BC356}" type="datetimeFigureOut">
              <a:rPr lang="es-ES" smtClean="0"/>
              <a:pPr/>
              <a:t>13/06/2020</a:t>
            </a:fld>
            <a:endParaRPr lang="es-ES"/>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41BB91BF-1A29-4341-9E8D-8618D56E981E}"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E556C6A-DDD6-4DAC-9113-3BC8BE6BC356}" type="datetimeFigureOut">
              <a:rPr lang="es-ES" smtClean="0"/>
              <a:pPr/>
              <a:t>13/06/2020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1BB91BF-1A29-4341-9E8D-8618D56E981E}"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E556C6A-DDD6-4DAC-9113-3BC8BE6BC356}" type="datetimeFigureOut">
              <a:rPr lang="es-ES" smtClean="0"/>
              <a:pPr/>
              <a:t>13/06/2020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1BB91BF-1A29-4341-9E8D-8618D56E981E}"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FE556C6A-DDD6-4DAC-9113-3BC8BE6BC356}" type="datetimeFigureOut">
              <a:rPr lang="es-ES" smtClean="0"/>
              <a:pPr/>
              <a:t>13/06/2020</a:t>
            </a:fld>
            <a:endParaRPr lang="es-ES"/>
          </a:p>
        </p:txBody>
      </p:sp>
      <p:sp>
        <p:nvSpPr>
          <p:cNvPr id="9" name="8 Marcador de número de diapositiva"/>
          <p:cNvSpPr>
            <a:spLocks noGrp="1"/>
          </p:cNvSpPr>
          <p:nvPr>
            <p:ph type="sldNum" sz="quarter" idx="15"/>
          </p:nvPr>
        </p:nvSpPr>
        <p:spPr/>
        <p:txBody>
          <a:bodyPr rtlCol="0"/>
          <a:lstStyle/>
          <a:p>
            <a:fld id="{41BB91BF-1A29-4341-9E8D-8618D56E981E}" type="slidenum">
              <a:rPr lang="es-ES" smtClean="0"/>
              <a:pPr/>
              <a:t>‹Nº›</a:t>
            </a:fld>
            <a:endParaRPr lang="es-ES"/>
          </a:p>
        </p:txBody>
      </p:sp>
      <p:sp>
        <p:nvSpPr>
          <p:cNvPr id="10" name="9 Marcador de pie de página"/>
          <p:cNvSpPr>
            <a:spLocks noGrp="1"/>
          </p:cNvSpPr>
          <p:nvPr>
            <p:ph type="ftr" sz="quarter" idx="16"/>
          </p:nvPr>
        </p:nvSpPr>
        <p:spPr/>
        <p:txBody>
          <a:bodyPr rtlCol="0"/>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FE556C6A-DDD6-4DAC-9113-3BC8BE6BC356}" type="datetimeFigureOut">
              <a:rPr lang="es-ES" smtClean="0"/>
              <a:pPr/>
              <a:t>13/06/2020</a:t>
            </a:fld>
            <a:endParaRPr lang="es-ES"/>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41BB91BF-1A29-4341-9E8D-8618D56E981E}"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FE556C6A-DDD6-4DAC-9113-3BC8BE6BC356}" type="datetimeFigureOut">
              <a:rPr lang="es-ES" smtClean="0"/>
              <a:pPr/>
              <a:t>13/06/2020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1BB91BF-1A29-4341-9E8D-8618D56E981E}" type="slidenum">
              <a:rPr lang="es-ES" smtClean="0"/>
              <a:pPr/>
              <a:t>‹Nº›</a:t>
            </a:fld>
            <a:endParaRPr lang="es-E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FE556C6A-DDD6-4DAC-9113-3BC8BE6BC356}" type="datetimeFigureOut">
              <a:rPr lang="es-ES" smtClean="0"/>
              <a:pPr/>
              <a:t>13/06/2020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1BB91BF-1A29-4341-9E8D-8618D56E981E}" type="slidenum">
              <a:rPr lang="es-ES" smtClean="0"/>
              <a:pPr/>
              <a:t>‹Nº›</a:t>
            </a:fld>
            <a:endParaRPr lang="es-E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FE556C6A-DDD6-4DAC-9113-3BC8BE6BC356}" type="datetimeFigureOut">
              <a:rPr lang="es-ES" smtClean="0"/>
              <a:pPr/>
              <a:t>13/06/2020</a:t>
            </a:fld>
            <a:endParaRPr lang="es-ES"/>
          </a:p>
        </p:txBody>
      </p:sp>
      <p:sp>
        <p:nvSpPr>
          <p:cNvPr id="7" name="6 Marcador de número de diapositiva"/>
          <p:cNvSpPr>
            <a:spLocks noGrp="1"/>
          </p:cNvSpPr>
          <p:nvPr>
            <p:ph type="sldNum" sz="quarter" idx="11"/>
          </p:nvPr>
        </p:nvSpPr>
        <p:spPr/>
        <p:txBody>
          <a:bodyPr rtlCol="0"/>
          <a:lstStyle/>
          <a:p>
            <a:fld id="{41BB91BF-1A29-4341-9E8D-8618D56E981E}" type="slidenum">
              <a:rPr lang="es-ES" smtClean="0"/>
              <a:pPr/>
              <a:t>‹Nº›</a:t>
            </a:fld>
            <a:endParaRPr lang="es-ES"/>
          </a:p>
        </p:txBody>
      </p:sp>
      <p:sp>
        <p:nvSpPr>
          <p:cNvPr id="8" name="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E556C6A-DDD6-4DAC-9113-3BC8BE6BC356}" type="datetimeFigureOut">
              <a:rPr lang="es-ES" smtClean="0"/>
              <a:pPr/>
              <a:t>13/06/2020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41BB91BF-1A29-4341-9E8D-8618D56E981E}"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FE556C6A-DDD6-4DAC-9113-3BC8BE6BC356}" type="datetimeFigureOut">
              <a:rPr lang="es-ES" smtClean="0"/>
              <a:pPr/>
              <a:t>13/06/2020</a:t>
            </a:fld>
            <a:endParaRPr lang="es-ES"/>
          </a:p>
        </p:txBody>
      </p:sp>
      <p:sp>
        <p:nvSpPr>
          <p:cNvPr id="22" name="21 Marcador de número de diapositiva"/>
          <p:cNvSpPr>
            <a:spLocks noGrp="1"/>
          </p:cNvSpPr>
          <p:nvPr>
            <p:ph type="sldNum" sz="quarter" idx="15"/>
          </p:nvPr>
        </p:nvSpPr>
        <p:spPr/>
        <p:txBody>
          <a:bodyPr rtlCol="0"/>
          <a:lstStyle/>
          <a:p>
            <a:fld id="{41BB91BF-1A29-4341-9E8D-8618D56E981E}" type="slidenum">
              <a:rPr lang="es-ES" smtClean="0"/>
              <a:pPr/>
              <a:t>‹Nº›</a:t>
            </a:fld>
            <a:endParaRPr lang="es-ES"/>
          </a:p>
        </p:txBody>
      </p:sp>
      <p:sp>
        <p:nvSpPr>
          <p:cNvPr id="23" name="22 Marcador de pie de página"/>
          <p:cNvSpPr>
            <a:spLocks noGrp="1"/>
          </p:cNvSpPr>
          <p:nvPr>
            <p:ph type="ftr" sz="quarter" idx="16"/>
          </p:nvPr>
        </p:nvSpPr>
        <p:spPr/>
        <p:txBody>
          <a:bodyPr rtlCol="0"/>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FE556C6A-DDD6-4DAC-9113-3BC8BE6BC356}" type="datetimeFigureOut">
              <a:rPr lang="es-ES" smtClean="0"/>
              <a:pPr/>
              <a:t>13/06/2020</a:t>
            </a:fld>
            <a:endParaRPr lang="es-ES"/>
          </a:p>
        </p:txBody>
      </p:sp>
      <p:sp>
        <p:nvSpPr>
          <p:cNvPr id="18" name="17 Marcador de número de diapositiva"/>
          <p:cNvSpPr>
            <a:spLocks noGrp="1"/>
          </p:cNvSpPr>
          <p:nvPr>
            <p:ph type="sldNum" sz="quarter" idx="11"/>
          </p:nvPr>
        </p:nvSpPr>
        <p:spPr/>
        <p:txBody>
          <a:bodyPr rtlCol="0"/>
          <a:lstStyle/>
          <a:p>
            <a:fld id="{41BB91BF-1A29-4341-9E8D-8618D56E981E}" type="slidenum">
              <a:rPr lang="es-ES" smtClean="0"/>
              <a:pPr/>
              <a:t>‹Nº›</a:t>
            </a:fld>
            <a:endParaRPr lang="es-ES"/>
          </a:p>
        </p:txBody>
      </p:sp>
      <p:sp>
        <p:nvSpPr>
          <p:cNvPr id="21" name="20 Marcador de pie de página"/>
          <p:cNvSpPr>
            <a:spLocks noGrp="1"/>
          </p:cNvSpPr>
          <p:nvPr>
            <p:ph type="ftr" sz="quarter" idx="12"/>
          </p:nvPr>
        </p:nvSpPr>
        <p:spPr/>
        <p:txBody>
          <a:bodyPr rtlCol="0"/>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E556C6A-DDD6-4DAC-9113-3BC8BE6BC356}" type="datetimeFigureOut">
              <a:rPr lang="es-ES" smtClean="0"/>
              <a:pPr/>
              <a:t>13/06/2020</a:t>
            </a:fld>
            <a:endParaRPr lang="es-ES"/>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1BB91BF-1A29-4341-9E8D-8618D56E981E}"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835696" y="404664"/>
            <a:ext cx="6912768" cy="1152128"/>
          </a:xfrm>
        </p:spPr>
        <p:txBody>
          <a:bodyPr>
            <a:normAutofit/>
          </a:bodyPr>
          <a:lstStyle/>
          <a:p>
            <a:r>
              <a:rPr lang="es-ES" sz="3600" dirty="0" smtClean="0">
                <a:solidFill>
                  <a:schemeClr val="accent1">
                    <a:lumMod val="50000"/>
                  </a:schemeClr>
                </a:solidFill>
              </a:rPr>
              <a:t>Responsabilidad parental</a:t>
            </a:r>
            <a:endParaRPr lang="es-ES" sz="3600" dirty="0">
              <a:solidFill>
                <a:schemeClr val="accent1">
                  <a:lumMod val="50000"/>
                </a:schemeClr>
              </a:solidFill>
            </a:endParaRPr>
          </a:p>
        </p:txBody>
      </p:sp>
      <p:sp>
        <p:nvSpPr>
          <p:cNvPr id="3" name="2 Subtítulo"/>
          <p:cNvSpPr>
            <a:spLocks noGrp="1"/>
          </p:cNvSpPr>
          <p:nvPr>
            <p:ph type="subTitle" idx="1"/>
          </p:nvPr>
        </p:nvSpPr>
        <p:spPr>
          <a:xfrm>
            <a:off x="2286000" y="1700808"/>
            <a:ext cx="6172200" cy="4458090"/>
          </a:xfrm>
        </p:spPr>
        <p:txBody>
          <a:bodyPr/>
          <a:lstStyle/>
          <a:p>
            <a:pPr algn="ctr"/>
            <a:r>
              <a:rPr lang="es-AR" sz="2800" cap="small" dirty="0" smtClean="0">
                <a:solidFill>
                  <a:schemeClr val="accent1">
                    <a:lumMod val="75000"/>
                  </a:schemeClr>
                </a:solidFill>
                <a:latin typeface="+mj-lt"/>
                <a:ea typeface="+mj-ea"/>
                <a:cs typeface="+mj-cs"/>
              </a:rPr>
              <a:t>Relación entre </a:t>
            </a:r>
          </a:p>
          <a:p>
            <a:pPr algn="ctr"/>
            <a:r>
              <a:rPr lang="es-AR" sz="2800" cap="small" dirty="0" smtClean="0">
                <a:solidFill>
                  <a:schemeClr val="accent1">
                    <a:lumMod val="75000"/>
                  </a:schemeClr>
                </a:solidFill>
                <a:latin typeface="+mj-lt"/>
                <a:ea typeface="+mj-ea"/>
                <a:cs typeface="+mj-cs"/>
              </a:rPr>
              <a:t>Progenitores e Hijos</a:t>
            </a:r>
            <a:endParaRPr lang="es-ES" sz="2800" cap="small" dirty="0">
              <a:solidFill>
                <a:schemeClr val="accent1">
                  <a:lumMod val="75000"/>
                </a:schemeClr>
              </a:solidFill>
              <a:latin typeface="+mj-lt"/>
              <a:ea typeface="+mj-ea"/>
              <a:cs typeface="+mj-cs"/>
            </a:endParaRPr>
          </a:p>
          <a:p>
            <a:endParaRPr lang="es-ES" dirty="0"/>
          </a:p>
        </p:txBody>
      </p:sp>
      <p:pic>
        <p:nvPicPr>
          <p:cNvPr id="4" name="3 Imagen" descr="Resultado de imagen para responsabilidad parental"/>
          <p:cNvPicPr/>
          <p:nvPr/>
        </p:nvPicPr>
        <p:blipFill>
          <a:blip r:embed="rId2">
            <a:extLst>
              <a:ext uri="{28A0092B-C50C-407E-A947-70E740481C1C}">
                <a14:useLocalDpi xmlns:a14="http://schemas.microsoft.com/office/drawing/2010/main" xmlns="" val="0"/>
              </a:ext>
            </a:extLst>
          </a:blip>
          <a:srcRect/>
          <a:stretch>
            <a:fillRect/>
          </a:stretch>
        </p:blipFill>
        <p:spPr bwMode="auto">
          <a:xfrm>
            <a:off x="2987824" y="2924944"/>
            <a:ext cx="4680066" cy="3456383"/>
          </a:xfrm>
          <a:prstGeom prst="rect">
            <a:avLst/>
          </a:prstGeom>
          <a:noFill/>
          <a:ln>
            <a:noFill/>
          </a:ln>
        </p:spPr>
      </p:pic>
    </p:spTree>
    <p:extLst>
      <p:ext uri="{BB962C8B-B14F-4D97-AF65-F5344CB8AC3E}">
        <p14:creationId xmlns:p14="http://schemas.microsoft.com/office/powerpoint/2010/main" xmlns="" val="7108447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2800" dirty="0" smtClean="0"/>
              <a:t>EJERCICIO EN EL CCC</a:t>
            </a:r>
            <a:endParaRPr lang="es-ES" sz="2800" dirty="0"/>
          </a:p>
        </p:txBody>
      </p:sp>
      <p:sp>
        <p:nvSpPr>
          <p:cNvPr id="3" name="2 Marcador de contenido"/>
          <p:cNvSpPr>
            <a:spLocks noGrp="1"/>
          </p:cNvSpPr>
          <p:nvPr>
            <p:ph sz="quarter" idx="2"/>
          </p:nvPr>
        </p:nvSpPr>
        <p:spPr>
          <a:xfrm>
            <a:off x="467544" y="3429000"/>
            <a:ext cx="3657600" cy="1368152"/>
          </a:xfrm>
        </p:spPr>
        <p:txBody>
          <a:bodyPr>
            <a:normAutofit/>
          </a:bodyPr>
          <a:lstStyle/>
          <a:p>
            <a:r>
              <a:rPr lang="es-AR" sz="2000" b="1" dirty="0"/>
              <a:t>CONVIVAN O NO</a:t>
            </a:r>
            <a:endParaRPr lang="es-ES" sz="2000" dirty="0"/>
          </a:p>
        </p:txBody>
      </p:sp>
      <p:sp>
        <p:nvSpPr>
          <p:cNvPr id="4" name="3 Marcador de contenido"/>
          <p:cNvSpPr>
            <a:spLocks noGrp="1"/>
          </p:cNvSpPr>
          <p:nvPr>
            <p:ph sz="quarter" idx="4"/>
          </p:nvPr>
        </p:nvSpPr>
        <p:spPr>
          <a:xfrm>
            <a:off x="4860032" y="3356992"/>
            <a:ext cx="3888432" cy="1512168"/>
          </a:xfrm>
        </p:spPr>
        <p:txBody>
          <a:bodyPr>
            <a:normAutofit/>
          </a:bodyPr>
          <a:lstStyle/>
          <a:p>
            <a:r>
              <a:rPr lang="es-AR" sz="2000" b="1" dirty="0"/>
              <a:t>HIJOS MATRIMONIALES O EXTRAMATRIMONIALES</a:t>
            </a:r>
            <a:endParaRPr lang="es-ES" sz="2000" dirty="0"/>
          </a:p>
        </p:txBody>
      </p:sp>
      <p:sp>
        <p:nvSpPr>
          <p:cNvPr id="5" name="4 Marcador de texto"/>
          <p:cNvSpPr>
            <a:spLocks noGrp="1"/>
          </p:cNvSpPr>
          <p:nvPr>
            <p:ph type="body" sz="quarter" idx="1"/>
          </p:nvPr>
        </p:nvSpPr>
        <p:spPr>
          <a:xfrm>
            <a:off x="2555776" y="2276872"/>
            <a:ext cx="3657600" cy="658368"/>
          </a:xfrm>
        </p:spPr>
        <p:txBody>
          <a:bodyPr/>
          <a:lstStyle/>
          <a:p>
            <a:pPr algn="ctr"/>
            <a:r>
              <a:rPr lang="es-ES" dirty="0" smtClean="0">
                <a:solidFill>
                  <a:schemeClr val="tx1"/>
                </a:solidFill>
              </a:rPr>
              <a:t>COMPARTIDO</a:t>
            </a:r>
            <a:endParaRPr lang="es-ES" dirty="0">
              <a:solidFill>
                <a:schemeClr val="tx1"/>
              </a:solidFill>
            </a:endParaRPr>
          </a:p>
        </p:txBody>
      </p:sp>
      <p:sp>
        <p:nvSpPr>
          <p:cNvPr id="8" name="4 Marcador de texto"/>
          <p:cNvSpPr>
            <a:spLocks noGrp="1"/>
          </p:cNvSpPr>
          <p:nvPr>
            <p:ph type="body" sz="quarter" idx="1"/>
          </p:nvPr>
        </p:nvSpPr>
        <p:spPr>
          <a:xfrm>
            <a:off x="2627784" y="5434928"/>
            <a:ext cx="3657600" cy="658368"/>
          </a:xfrm>
        </p:spPr>
        <p:txBody>
          <a:bodyPr/>
          <a:lstStyle/>
          <a:p>
            <a:pPr algn="ctr"/>
            <a:r>
              <a:rPr lang="es-ES" dirty="0" smtClean="0">
                <a:solidFill>
                  <a:schemeClr val="tx1"/>
                </a:solidFill>
              </a:rPr>
              <a:t>ESTA ES LA REGLA</a:t>
            </a:r>
            <a:endParaRPr lang="es-ES" dirty="0">
              <a:solidFill>
                <a:schemeClr val="tx1"/>
              </a:solidFill>
            </a:endParaRPr>
          </a:p>
        </p:txBody>
      </p:sp>
      <p:cxnSp>
        <p:nvCxnSpPr>
          <p:cNvPr id="12" name="11 Conector angular"/>
          <p:cNvCxnSpPr/>
          <p:nvPr/>
        </p:nvCxnSpPr>
        <p:spPr>
          <a:xfrm rot="5400000">
            <a:off x="2087724" y="2888940"/>
            <a:ext cx="576064" cy="360040"/>
          </a:xfrm>
          <a:prstGeom prst="bentConnector3">
            <a:avLst/>
          </a:prstGeom>
          <a:ln w="38100" cmpd="dbl">
            <a:tailEnd type="arrow"/>
          </a:ln>
        </p:spPr>
        <p:style>
          <a:lnRef idx="1">
            <a:schemeClr val="accent1"/>
          </a:lnRef>
          <a:fillRef idx="0">
            <a:schemeClr val="accent1"/>
          </a:fillRef>
          <a:effectRef idx="0">
            <a:schemeClr val="accent1"/>
          </a:effectRef>
          <a:fontRef idx="minor">
            <a:schemeClr val="tx1"/>
          </a:fontRef>
        </p:style>
      </p:cxnSp>
      <p:cxnSp>
        <p:nvCxnSpPr>
          <p:cNvPr id="14" name="13 Conector angular"/>
          <p:cNvCxnSpPr/>
          <p:nvPr/>
        </p:nvCxnSpPr>
        <p:spPr>
          <a:xfrm rot="16200000" flipH="1">
            <a:off x="6228184" y="2780928"/>
            <a:ext cx="432048" cy="432048"/>
          </a:xfrm>
          <a:prstGeom prst="bentConnector3">
            <a:avLst/>
          </a:prstGeom>
          <a:ln w="38100" cmpd="dbl">
            <a:tailEnd type="arrow"/>
          </a:ln>
        </p:spPr>
        <p:style>
          <a:lnRef idx="1">
            <a:schemeClr val="accent1"/>
          </a:lnRef>
          <a:fillRef idx="0">
            <a:schemeClr val="accent1"/>
          </a:fillRef>
          <a:effectRef idx="0">
            <a:schemeClr val="accent1"/>
          </a:effectRef>
          <a:fontRef idx="minor">
            <a:schemeClr val="tx1"/>
          </a:fontRef>
        </p:style>
      </p:cxnSp>
      <p:sp>
        <p:nvSpPr>
          <p:cNvPr id="16" name="15 Flecha abajo"/>
          <p:cNvSpPr/>
          <p:nvPr/>
        </p:nvSpPr>
        <p:spPr>
          <a:xfrm>
            <a:off x="4139952" y="1484784"/>
            <a:ext cx="414908"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16 Flecha abajo"/>
          <p:cNvSpPr/>
          <p:nvPr/>
        </p:nvSpPr>
        <p:spPr>
          <a:xfrm>
            <a:off x="4139952" y="4725144"/>
            <a:ext cx="414908"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xmlns="" val="24620522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62670"/>
            <a:ext cx="8219256" cy="922114"/>
          </a:xfrm>
        </p:spPr>
        <p:txBody>
          <a:bodyPr>
            <a:noAutofit/>
          </a:bodyPr>
          <a:lstStyle/>
          <a:p>
            <a:pPr algn="ctr"/>
            <a:r>
              <a:rPr lang="es-AR" sz="2200" b="1" dirty="0" smtClean="0"/>
              <a:t/>
            </a:r>
            <a:br>
              <a:rPr lang="es-AR" sz="2200" b="1" dirty="0" smtClean="0"/>
            </a:br>
            <a:r>
              <a:rPr lang="es-AR" sz="2200" b="1" dirty="0"/>
              <a:t/>
            </a:r>
            <a:br>
              <a:rPr lang="es-AR" sz="2200" b="1" dirty="0"/>
            </a:br>
            <a:r>
              <a:rPr lang="es-AR" sz="2200" b="1" dirty="0" smtClean="0"/>
              <a:t>ELIMINACIÓN </a:t>
            </a:r>
            <a:r>
              <a:rPr lang="es-AR" sz="2200" b="1" dirty="0"/>
              <a:t>DE LA PREFERENCIA MATERNA</a:t>
            </a:r>
            <a:r>
              <a:rPr lang="es-ES" sz="2200" dirty="0"/>
              <a:t/>
            </a:r>
            <a:br>
              <a:rPr lang="es-ES" sz="2200" dirty="0"/>
            </a:br>
            <a:endParaRPr lang="es-ES" sz="2200" dirty="0"/>
          </a:p>
        </p:txBody>
      </p:sp>
      <p:sp>
        <p:nvSpPr>
          <p:cNvPr id="3" name="2 Marcador de contenido"/>
          <p:cNvSpPr>
            <a:spLocks noGrp="1"/>
          </p:cNvSpPr>
          <p:nvPr>
            <p:ph sz="quarter" idx="1"/>
          </p:nvPr>
        </p:nvSpPr>
        <p:spPr>
          <a:xfrm>
            <a:off x="457200" y="980728"/>
            <a:ext cx="7643192" cy="5493224"/>
          </a:xfrm>
        </p:spPr>
        <p:txBody>
          <a:bodyPr>
            <a:normAutofit/>
          </a:bodyPr>
          <a:lstStyle/>
          <a:p>
            <a:pPr marL="0" indent="0" algn="just">
              <a:buNone/>
            </a:pPr>
            <a:endParaRPr lang="es-ES" dirty="0"/>
          </a:p>
          <a:p>
            <a:pPr algn="just"/>
            <a:r>
              <a:rPr lang="es-ES" b="1" dirty="0"/>
              <a:t>206 CC </a:t>
            </a:r>
            <a:r>
              <a:rPr lang="es-ES" b="1" dirty="0" smtClean="0"/>
              <a:t>Menores de 5 Años: Preferencia Materna.</a:t>
            </a:r>
            <a:endParaRPr lang="es-ES" b="1" dirty="0"/>
          </a:p>
          <a:p>
            <a:pPr marL="0" indent="0" algn="just">
              <a:buNone/>
            </a:pPr>
            <a:endParaRPr lang="es-ES" dirty="0"/>
          </a:p>
          <a:p>
            <a:pPr algn="just"/>
            <a:r>
              <a:rPr lang="es-ES" b="1" dirty="0"/>
              <a:t>2010 Ley 26618 “Matrimonio igualitario” : Elimina preferencia pero se mantenía para las parejas </a:t>
            </a:r>
            <a:r>
              <a:rPr lang="es-ES" b="1" dirty="0" err="1" smtClean="0"/>
              <a:t>hetero</a:t>
            </a:r>
            <a:r>
              <a:rPr lang="es-ES" b="1" dirty="0"/>
              <a:t>. Resolvía por el interés superior – idoneidad</a:t>
            </a:r>
          </a:p>
          <a:p>
            <a:pPr algn="just"/>
            <a:endParaRPr lang="es-ES" dirty="0"/>
          </a:p>
          <a:p>
            <a:pPr algn="just"/>
            <a:r>
              <a:rPr lang="es-ES" b="1" dirty="0"/>
              <a:t>2012 CIDH “</a:t>
            </a:r>
            <a:r>
              <a:rPr lang="es-ES" b="1" dirty="0" err="1"/>
              <a:t>Atala</a:t>
            </a:r>
            <a:r>
              <a:rPr lang="es-ES" b="1" dirty="0"/>
              <a:t> </a:t>
            </a:r>
            <a:r>
              <a:rPr lang="es-ES" b="1" dirty="0" err="1"/>
              <a:t>Riffo</a:t>
            </a:r>
            <a:r>
              <a:rPr lang="es-ES" b="1" dirty="0" smtClean="0"/>
              <a:t>”.</a:t>
            </a:r>
            <a:endParaRPr lang="es-ES" dirty="0"/>
          </a:p>
          <a:p>
            <a:pPr algn="just"/>
            <a:endParaRPr lang="es-ES" dirty="0"/>
          </a:p>
          <a:p>
            <a:pPr algn="just"/>
            <a:r>
              <a:rPr lang="es-AR" b="1" dirty="0"/>
              <a:t>El CCC elimina la preferencia de </a:t>
            </a:r>
            <a:r>
              <a:rPr lang="es-AR" b="1" dirty="0" smtClean="0"/>
              <a:t>género.</a:t>
            </a:r>
            <a:endParaRPr lang="es-ES" dirty="0"/>
          </a:p>
        </p:txBody>
      </p:sp>
    </p:spTree>
    <p:extLst>
      <p:ext uri="{BB962C8B-B14F-4D97-AF65-F5344CB8AC3E}">
        <p14:creationId xmlns:p14="http://schemas.microsoft.com/office/powerpoint/2010/main" xmlns="" val="33634269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16632"/>
            <a:ext cx="7643192" cy="6357320"/>
          </a:xfrm>
        </p:spPr>
        <p:txBody>
          <a:bodyPr>
            <a:normAutofit/>
          </a:bodyPr>
          <a:lstStyle/>
          <a:p>
            <a:pPr algn="just"/>
            <a:r>
              <a:rPr lang="es-AR" b="1" dirty="0" smtClean="0"/>
              <a:t>Art. 641: </a:t>
            </a:r>
            <a:r>
              <a:rPr lang="es-AR" dirty="0" smtClean="0"/>
              <a:t>El ejercicio de la responsabilidad parental corresponde:</a:t>
            </a:r>
          </a:p>
          <a:p>
            <a:pPr algn="just"/>
            <a:endParaRPr lang="es-ES" dirty="0"/>
          </a:p>
        </p:txBody>
      </p:sp>
      <p:graphicFrame>
        <p:nvGraphicFramePr>
          <p:cNvPr id="5" name="4 Tabla"/>
          <p:cNvGraphicFramePr>
            <a:graphicFrameLocks noGrp="1"/>
          </p:cNvGraphicFramePr>
          <p:nvPr>
            <p:extLst>
              <p:ext uri="{D42A27DB-BD31-4B8C-83A1-F6EECF244321}">
                <p14:modId xmlns:p14="http://schemas.microsoft.com/office/powerpoint/2010/main" xmlns="" val="343326963"/>
              </p:ext>
            </p:extLst>
          </p:nvPr>
        </p:nvGraphicFramePr>
        <p:xfrm>
          <a:off x="251520" y="1177632"/>
          <a:ext cx="8424936" cy="5059680"/>
        </p:xfrm>
        <a:graphic>
          <a:graphicData uri="http://schemas.openxmlformats.org/drawingml/2006/table">
            <a:tbl>
              <a:tblPr firstRow="1" bandRow="1">
                <a:tableStyleId>{69CF1AB2-1976-4502-BF36-3FF5EA218861}</a:tableStyleId>
              </a:tblPr>
              <a:tblGrid>
                <a:gridCol w="4212468"/>
                <a:gridCol w="4212468"/>
              </a:tblGrid>
              <a:tr h="428446">
                <a:tc>
                  <a:txBody>
                    <a:bodyPr/>
                    <a:lstStyle/>
                    <a:p>
                      <a:r>
                        <a:rPr kumimoji="0" lang="es-AR" sz="2000" b="0" kern="1200" dirty="0" smtClean="0">
                          <a:ln>
                            <a:noFill/>
                          </a:ln>
                          <a:effectLst/>
                        </a:rPr>
                        <a:t>En caso de </a:t>
                      </a:r>
                      <a:r>
                        <a:rPr kumimoji="0" lang="es-AR" sz="2000" b="1" kern="1200" dirty="0" smtClean="0">
                          <a:ln>
                            <a:noFill/>
                          </a:ln>
                          <a:solidFill>
                            <a:schemeClr val="accent1">
                              <a:lumMod val="50000"/>
                            </a:schemeClr>
                          </a:solidFill>
                          <a:effectLst/>
                        </a:rPr>
                        <a:t>convivencia con ambos</a:t>
                      </a:r>
                      <a:r>
                        <a:rPr kumimoji="0" lang="es-AR" sz="2000" b="0" kern="1200" dirty="0" smtClean="0">
                          <a:ln>
                            <a:noFill/>
                          </a:ln>
                          <a:effectLst/>
                        </a:rPr>
                        <a:t> progenitores, A ÉSTOS.</a:t>
                      </a:r>
                      <a:endParaRPr lang="es-ES" sz="2000" b="0" dirty="0">
                        <a:ln>
                          <a:noFill/>
                        </a:ln>
                        <a:solidFill>
                          <a:schemeClr val="tx1"/>
                        </a:solidFill>
                      </a:endParaRPr>
                    </a:p>
                  </a:txBody>
                  <a:tcPr/>
                </a:tc>
                <a:tc>
                  <a:txBody>
                    <a:bodyPr/>
                    <a:lstStyle/>
                    <a:p>
                      <a:r>
                        <a:rPr kumimoji="0" lang="es-AR" sz="2000" b="0" kern="1200" dirty="0" smtClean="0">
                          <a:ln>
                            <a:noFill/>
                          </a:ln>
                          <a:effectLst/>
                        </a:rPr>
                        <a:t>Se presume que los actos realizados por uno cuentan con la conformidad del otro, con excepción de los supuestos contemplados en el artículo 645, o que medie expresa oposición.</a:t>
                      </a:r>
                      <a:endParaRPr lang="es-ES" sz="2000" b="0" dirty="0">
                        <a:ln>
                          <a:noFill/>
                        </a:ln>
                        <a:solidFill>
                          <a:schemeClr val="tx1"/>
                        </a:solidFill>
                      </a:endParaRPr>
                    </a:p>
                  </a:txBody>
                  <a:tcPr/>
                </a:tc>
              </a:tr>
              <a:tr h="428446">
                <a:tc>
                  <a:txBody>
                    <a:bodyPr/>
                    <a:lstStyle/>
                    <a:p>
                      <a:r>
                        <a:rPr kumimoji="0" lang="es-AR" sz="2000" kern="1200" dirty="0" smtClean="0">
                          <a:ln>
                            <a:noFill/>
                          </a:ln>
                          <a:effectLst/>
                        </a:rPr>
                        <a:t>En caso de </a:t>
                      </a:r>
                      <a:r>
                        <a:rPr kumimoji="0" lang="es-AR" sz="2000" b="1" kern="1200" dirty="0" smtClean="0">
                          <a:ln>
                            <a:noFill/>
                          </a:ln>
                          <a:solidFill>
                            <a:schemeClr val="accent1">
                              <a:lumMod val="50000"/>
                            </a:schemeClr>
                          </a:solidFill>
                          <a:effectLst/>
                        </a:rPr>
                        <a:t>cese</a:t>
                      </a:r>
                      <a:r>
                        <a:rPr kumimoji="0" lang="es-AR" sz="2000" kern="1200" dirty="0" smtClean="0">
                          <a:ln>
                            <a:noFill/>
                          </a:ln>
                          <a:effectLst/>
                        </a:rPr>
                        <a:t> de la convivencia, divorcio o nulidad de matrimonio, a AMBOS PROGENITORES.</a:t>
                      </a:r>
                      <a:endParaRPr lang="es-ES" sz="2000" b="1" dirty="0">
                        <a:ln>
                          <a:noFill/>
                        </a:ln>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s-AR" sz="2000" kern="1200" dirty="0" smtClean="0">
                          <a:ln>
                            <a:noFill/>
                          </a:ln>
                          <a:effectLst/>
                        </a:rPr>
                        <a:t>Se presume que los actos realizados por uno cuentan con la conformidad del otro, con las excepciones del inciso anterior. Por voluntad de los progenitores o por decisión judicial, en interés del hijo, el ejercicio se puede atribuir a sólo uno de ellos, o establecerse distintas modalidades.</a:t>
                      </a:r>
                      <a:endParaRPr kumimoji="0" lang="es-ES" sz="2000" b="0" kern="1200" dirty="0" smtClean="0">
                        <a:ln>
                          <a:noFill/>
                        </a:ln>
                        <a:solidFill>
                          <a:schemeClr val="tx1"/>
                        </a:solidFill>
                        <a:effectLst/>
                      </a:endParaRPr>
                    </a:p>
                  </a:txBody>
                  <a:tcPr/>
                </a:tc>
              </a:tr>
            </a:tbl>
          </a:graphicData>
        </a:graphic>
      </p:graphicFrame>
    </p:spTree>
    <p:extLst>
      <p:ext uri="{BB962C8B-B14F-4D97-AF65-F5344CB8AC3E}">
        <p14:creationId xmlns:p14="http://schemas.microsoft.com/office/powerpoint/2010/main" xmlns="" val="2125308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a:bodyPr>
          <a:lstStyle/>
          <a:p>
            <a:pPr fontAlgn="t"/>
            <a:endParaRPr lang="es-AR" sz="2200" dirty="0" smtClean="0"/>
          </a:p>
          <a:p>
            <a:endParaRPr lang="es-ES" dirty="0"/>
          </a:p>
        </p:txBody>
      </p:sp>
      <p:graphicFrame>
        <p:nvGraphicFramePr>
          <p:cNvPr id="4" name="3 Tabla"/>
          <p:cNvGraphicFramePr>
            <a:graphicFrameLocks noGrp="1"/>
          </p:cNvGraphicFramePr>
          <p:nvPr>
            <p:extLst>
              <p:ext uri="{D42A27DB-BD31-4B8C-83A1-F6EECF244321}">
                <p14:modId xmlns:p14="http://schemas.microsoft.com/office/powerpoint/2010/main" xmlns="" val="2795580741"/>
              </p:ext>
            </p:extLst>
          </p:nvPr>
        </p:nvGraphicFramePr>
        <p:xfrm>
          <a:off x="683568" y="692697"/>
          <a:ext cx="7920880" cy="5616623"/>
        </p:xfrm>
        <a:graphic>
          <a:graphicData uri="http://schemas.openxmlformats.org/drawingml/2006/table">
            <a:tbl>
              <a:tblPr firstRow="1" bandRow="1">
                <a:tableStyleId>{69CF1AB2-1976-4502-BF36-3FF5EA218861}</a:tableStyleId>
              </a:tblPr>
              <a:tblGrid>
                <a:gridCol w="7920880"/>
              </a:tblGrid>
              <a:tr h="162258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s-AR" sz="2000" b="0" dirty="0" smtClean="0"/>
                    </a:p>
                    <a:p>
                      <a:pPr marL="0" marR="0" indent="0" algn="just" defTabSz="914400" rtl="0" eaLnBrk="1" fontAlgn="auto" latinLnBrk="0" hangingPunct="1">
                        <a:lnSpc>
                          <a:spcPct val="100000"/>
                        </a:lnSpc>
                        <a:spcBef>
                          <a:spcPts val="0"/>
                        </a:spcBef>
                        <a:spcAft>
                          <a:spcPts val="0"/>
                        </a:spcAft>
                        <a:buClrTx/>
                        <a:buSzTx/>
                        <a:buFontTx/>
                        <a:buNone/>
                        <a:tabLst/>
                        <a:defRPr/>
                      </a:pPr>
                      <a:r>
                        <a:rPr lang="es-AR" sz="2000" b="0" dirty="0" smtClean="0"/>
                        <a:t>En caso de muerte, ausencia con presunción de fallecimiento, privación de la responsabilidad parental o suspensión del ejercicio de un progenitor, AL OTRO.</a:t>
                      </a:r>
                      <a:endParaRPr lang="es-ES" sz="2000" b="0" dirty="0" smtClean="0"/>
                    </a:p>
                    <a:p>
                      <a:pPr algn="just"/>
                      <a:endParaRPr lang="es-ES" sz="2000" b="0" dirty="0"/>
                    </a:p>
                  </a:txBody>
                  <a:tcPr/>
                </a:tc>
              </a:tr>
              <a:tr h="1622580">
                <a:tc>
                  <a:txBody>
                    <a:bodyPr/>
                    <a:lstStyle/>
                    <a:p>
                      <a:pPr algn="just" fontAlgn="t"/>
                      <a:endParaRPr lang="es-AR" sz="2000" b="0" dirty="0" smtClean="0"/>
                    </a:p>
                    <a:p>
                      <a:pPr algn="just" fontAlgn="t"/>
                      <a:r>
                        <a:rPr lang="es-AR" sz="2000" b="0" dirty="0" smtClean="0"/>
                        <a:t>En caso de hijo extramatrimonial con un solo vínculo filial, al ÚNICO PROGENITOR.</a:t>
                      </a:r>
                    </a:p>
                    <a:p>
                      <a:pPr algn="just" fontAlgn="t"/>
                      <a:endParaRPr lang="es-ES" sz="2000" b="0" dirty="0" smtClean="0"/>
                    </a:p>
                    <a:p>
                      <a:pPr algn="just"/>
                      <a:endParaRPr lang="es-ES" sz="2000" b="0" dirty="0"/>
                    </a:p>
                  </a:txBody>
                  <a:tcPr/>
                </a:tc>
              </a:tr>
              <a:tr h="2371463">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s-AR" sz="2000" dirty="0" smtClean="0"/>
                    </a:p>
                    <a:p>
                      <a:pPr marL="0" marR="0" indent="0" algn="just" defTabSz="914400" rtl="0" eaLnBrk="1" fontAlgn="auto" latinLnBrk="0" hangingPunct="1">
                        <a:lnSpc>
                          <a:spcPct val="100000"/>
                        </a:lnSpc>
                        <a:spcBef>
                          <a:spcPts val="0"/>
                        </a:spcBef>
                        <a:spcAft>
                          <a:spcPts val="0"/>
                        </a:spcAft>
                        <a:buClrTx/>
                        <a:buSzTx/>
                        <a:buFontTx/>
                        <a:buNone/>
                        <a:tabLst/>
                        <a:defRPr/>
                      </a:pPr>
                      <a:r>
                        <a:rPr lang="es-AR" sz="2000" dirty="0" smtClean="0"/>
                        <a:t>En caso de hijo extramatrimonial con doble vínculo filial, si uno se estableció por declaración judicial, al OTRO PROGENITOR. En interés del hijo, los progenitores de común acuerdo o el juez pueden decidir el ejercicio conjunto o establecer distintas modalidades.</a:t>
                      </a:r>
                      <a:endParaRPr lang="es-ES" sz="2000" dirty="0" smtClean="0"/>
                    </a:p>
                    <a:p>
                      <a:pPr algn="just"/>
                      <a:endParaRPr lang="es-ES" sz="2000" b="0" dirty="0"/>
                    </a:p>
                  </a:txBody>
                  <a:tcPr/>
                </a:tc>
              </a:tr>
            </a:tbl>
          </a:graphicData>
        </a:graphic>
      </p:graphicFrame>
    </p:spTree>
    <p:extLst>
      <p:ext uri="{BB962C8B-B14F-4D97-AF65-F5344CB8AC3E}">
        <p14:creationId xmlns:p14="http://schemas.microsoft.com/office/powerpoint/2010/main" xmlns="" val="15131366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04664"/>
            <a:ext cx="7467600" cy="6069288"/>
          </a:xfrm>
        </p:spPr>
        <p:txBody>
          <a:bodyPr>
            <a:normAutofit lnSpcReduction="10000"/>
          </a:bodyPr>
          <a:lstStyle/>
          <a:p>
            <a:pPr algn="just"/>
            <a:endParaRPr lang="es-AR" b="1" dirty="0" smtClean="0"/>
          </a:p>
          <a:p>
            <a:pPr algn="just"/>
            <a:r>
              <a:rPr lang="es-AR" b="1" dirty="0" smtClean="0"/>
              <a:t>Art. </a:t>
            </a:r>
            <a:r>
              <a:rPr lang="es-AR" b="1" dirty="0"/>
              <a:t>642</a:t>
            </a:r>
            <a:r>
              <a:rPr lang="es-AR" dirty="0"/>
              <a:t>.- Desacuerdo. En caso de desacuerdo entre los progenitores, cualquiera de ellos puede acudir al juez competente, quien debe resolver por el procedimiento más breve previsto por la ley local, previa audiencia de los progenitores con intervención del Ministerio Público.</a:t>
            </a:r>
            <a:endParaRPr lang="es-ES" dirty="0"/>
          </a:p>
          <a:p>
            <a:pPr marL="0" indent="0" algn="just">
              <a:buNone/>
            </a:pPr>
            <a:endParaRPr lang="es-ES" dirty="0"/>
          </a:p>
          <a:p>
            <a:pPr marL="0" indent="0" algn="just">
              <a:buNone/>
            </a:pPr>
            <a:r>
              <a:rPr lang="es-AR" dirty="0" smtClean="0"/>
              <a:t> 	Si </a:t>
            </a:r>
            <a:r>
              <a:rPr lang="es-AR" dirty="0"/>
              <a:t>los desacuerdos son reiterados o concurre cualquier otra causa que entorpece gravemente el ejercicio de la responsabilidad parental, el juez puede atribuirlo total o parcialmente a uno de los progenitores, o distribuir entre ellos sus funciones, por un plazo que no puede exceder de dos años. El juez también puede ordenar medidas de intervención interdisciplinaria y someter las discrepancias a mediación.</a:t>
            </a:r>
            <a:endParaRPr lang="es-ES" dirty="0"/>
          </a:p>
          <a:p>
            <a:endParaRPr lang="es-ES" dirty="0"/>
          </a:p>
          <a:p>
            <a:endParaRPr lang="es-ES" dirty="0"/>
          </a:p>
        </p:txBody>
      </p:sp>
    </p:spTree>
    <p:extLst>
      <p:ext uri="{BB962C8B-B14F-4D97-AF65-F5344CB8AC3E}">
        <p14:creationId xmlns:p14="http://schemas.microsoft.com/office/powerpoint/2010/main" xmlns="" val="2720891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04664"/>
            <a:ext cx="7643192" cy="6069288"/>
          </a:xfrm>
        </p:spPr>
        <p:txBody>
          <a:bodyPr>
            <a:normAutofit fontScale="92500" lnSpcReduction="10000"/>
          </a:bodyPr>
          <a:lstStyle/>
          <a:p>
            <a:pPr algn="just"/>
            <a:endParaRPr lang="es-AR" b="1" dirty="0" smtClean="0"/>
          </a:p>
          <a:p>
            <a:pPr algn="just"/>
            <a:r>
              <a:rPr lang="es-AR" b="1" dirty="0" smtClean="0"/>
              <a:t>Art 643: </a:t>
            </a:r>
            <a:r>
              <a:rPr lang="es-AR" b="1" dirty="0" smtClean="0">
                <a:solidFill>
                  <a:schemeClr val="accent1">
                    <a:lumMod val="75000"/>
                  </a:schemeClr>
                </a:solidFill>
              </a:rPr>
              <a:t>Delegación </a:t>
            </a:r>
            <a:r>
              <a:rPr lang="es-AR" b="1" dirty="0">
                <a:solidFill>
                  <a:schemeClr val="accent1">
                    <a:lumMod val="75000"/>
                  </a:schemeClr>
                </a:solidFill>
              </a:rPr>
              <a:t>del ejercicio. En el interés del hijo y por razones suficientemente justificadas</a:t>
            </a:r>
            <a:r>
              <a:rPr lang="es-AR" dirty="0"/>
              <a:t>, los progenitores pueden convenir que el ejercicio de la responsabilidad parental sea otorgado a un pariente, sin perjuicio de lo establecido en el artículo 674. El acuerdo con la persona que acepta la delegación </a:t>
            </a:r>
            <a:r>
              <a:rPr lang="es-AR" b="1" dirty="0">
                <a:solidFill>
                  <a:schemeClr val="accent1">
                    <a:lumMod val="75000"/>
                  </a:schemeClr>
                </a:solidFill>
              </a:rPr>
              <a:t>debe ser homologado </a:t>
            </a:r>
            <a:r>
              <a:rPr lang="es-AR" dirty="0"/>
              <a:t>judicialmente, </a:t>
            </a:r>
            <a:r>
              <a:rPr lang="es-AR" b="1" dirty="0">
                <a:solidFill>
                  <a:schemeClr val="accent1">
                    <a:lumMod val="75000"/>
                  </a:schemeClr>
                </a:solidFill>
              </a:rPr>
              <a:t>debiendo oírse necesariamente al hijo</a:t>
            </a:r>
            <a:r>
              <a:rPr lang="es-AR" b="1" dirty="0"/>
              <a:t>. Tiene un </a:t>
            </a:r>
            <a:r>
              <a:rPr lang="es-AR" b="1" dirty="0">
                <a:solidFill>
                  <a:schemeClr val="accent1">
                    <a:lumMod val="75000"/>
                  </a:schemeClr>
                </a:solidFill>
              </a:rPr>
              <a:t>plazo máximo de un año</a:t>
            </a:r>
            <a:r>
              <a:rPr lang="es-AR" dirty="0"/>
              <a:t>, pudiendo renovarse judicialmente por razones debidamente fundadas, por un período más con participación de las partes involucradas. </a:t>
            </a:r>
            <a:r>
              <a:rPr lang="es-AR" b="1" dirty="0">
                <a:solidFill>
                  <a:schemeClr val="accent1">
                    <a:lumMod val="75000"/>
                  </a:schemeClr>
                </a:solidFill>
              </a:rPr>
              <a:t>Los progenitores conservan la titularidad de la responsabilidad parental</a:t>
            </a:r>
            <a:r>
              <a:rPr lang="es-AR" dirty="0"/>
              <a:t>, y mantienen el derecho a supervisar la crianza y educación del hijo en función de sus posibilidades.</a:t>
            </a:r>
            <a:endParaRPr lang="es-ES" dirty="0"/>
          </a:p>
          <a:p>
            <a:pPr marL="0" indent="0" algn="just">
              <a:buNone/>
            </a:pPr>
            <a:endParaRPr lang="es-ES" dirty="0"/>
          </a:p>
          <a:p>
            <a:pPr marL="0" indent="0" algn="just">
              <a:buNone/>
            </a:pPr>
            <a:r>
              <a:rPr lang="es-AR" dirty="0"/>
              <a:t>Igual régimen es aplicable al hijo que sólo tiene un vínculo filial establecido.</a:t>
            </a:r>
            <a:endParaRPr lang="es-ES" dirty="0"/>
          </a:p>
          <a:p>
            <a:endParaRPr lang="es-ES" dirty="0"/>
          </a:p>
          <a:p>
            <a:endParaRPr lang="es-ES" dirty="0"/>
          </a:p>
        </p:txBody>
      </p:sp>
    </p:spTree>
    <p:extLst>
      <p:ext uri="{BB962C8B-B14F-4D97-AF65-F5344CB8AC3E}">
        <p14:creationId xmlns:p14="http://schemas.microsoft.com/office/powerpoint/2010/main" xmlns="" val="23584456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634082"/>
          </a:xfrm>
        </p:spPr>
        <p:txBody>
          <a:bodyPr>
            <a:normAutofit/>
          </a:bodyPr>
          <a:lstStyle/>
          <a:p>
            <a:pPr algn="ctr"/>
            <a:r>
              <a:rPr lang="es-ES" sz="2400" dirty="0" smtClean="0"/>
              <a:t>PROGENITORES ADOLESCENTES</a:t>
            </a:r>
            <a:endParaRPr lang="es-ES" sz="2400" dirty="0"/>
          </a:p>
        </p:txBody>
      </p:sp>
      <p:sp>
        <p:nvSpPr>
          <p:cNvPr id="3" name="2 Marcador de contenido"/>
          <p:cNvSpPr>
            <a:spLocks noGrp="1"/>
          </p:cNvSpPr>
          <p:nvPr>
            <p:ph sz="quarter" idx="1"/>
          </p:nvPr>
        </p:nvSpPr>
        <p:spPr>
          <a:xfrm>
            <a:off x="457200" y="1052736"/>
            <a:ext cx="7643192" cy="5256584"/>
          </a:xfrm>
        </p:spPr>
        <p:txBody>
          <a:bodyPr>
            <a:normAutofit lnSpcReduction="10000"/>
          </a:bodyPr>
          <a:lstStyle/>
          <a:p>
            <a:pPr algn="just"/>
            <a:r>
              <a:rPr lang="es-AR" b="1" dirty="0" smtClean="0"/>
              <a:t>Art 644:</a:t>
            </a:r>
            <a:r>
              <a:rPr lang="es-AR" dirty="0" smtClean="0"/>
              <a:t> </a:t>
            </a:r>
            <a:r>
              <a:rPr lang="es-AR" dirty="0"/>
              <a:t>Los progenitores adolescentes, estén o no casados, </a:t>
            </a:r>
            <a:r>
              <a:rPr lang="es-AR" b="1" dirty="0">
                <a:solidFill>
                  <a:schemeClr val="accent1">
                    <a:lumMod val="75000"/>
                  </a:schemeClr>
                </a:solidFill>
              </a:rPr>
              <a:t>ejercen la responsabilidad parental de sus hijos</a:t>
            </a:r>
            <a:r>
              <a:rPr lang="es-AR" dirty="0">
                <a:solidFill>
                  <a:schemeClr val="accent1">
                    <a:lumMod val="75000"/>
                  </a:schemeClr>
                </a:solidFill>
              </a:rPr>
              <a:t> </a:t>
            </a:r>
            <a:r>
              <a:rPr lang="es-AR" dirty="0"/>
              <a:t>pudiendo decidir y realizar por sí mismos las tareas necesarias para su cuidado, educación y salud.</a:t>
            </a:r>
            <a:endParaRPr lang="es-ES" dirty="0"/>
          </a:p>
          <a:p>
            <a:pPr marL="0" indent="0" algn="just">
              <a:buNone/>
            </a:pPr>
            <a:endParaRPr lang="es-ES" dirty="0"/>
          </a:p>
          <a:p>
            <a:pPr marL="0" indent="0" algn="just">
              <a:buNone/>
            </a:pPr>
            <a:r>
              <a:rPr lang="es-AR" dirty="0" smtClean="0"/>
              <a:t>	Las </a:t>
            </a:r>
            <a:r>
              <a:rPr lang="es-AR" dirty="0"/>
              <a:t>personas que ejercen la responsabilidad parental de un progenitor adolescente que tenga un hijo bajo su cuidado </a:t>
            </a:r>
            <a:r>
              <a:rPr lang="es-AR" b="1" dirty="0">
                <a:solidFill>
                  <a:schemeClr val="accent1">
                    <a:lumMod val="75000"/>
                  </a:schemeClr>
                </a:solidFill>
              </a:rPr>
              <a:t>pueden oponerse a la realización de actos que resulten perjudiciales para el niño</a:t>
            </a:r>
            <a:r>
              <a:rPr lang="es-AR" dirty="0"/>
              <a:t>; también pueden intervenir cuando el progenitor </a:t>
            </a:r>
            <a:r>
              <a:rPr lang="es-AR" b="1" dirty="0">
                <a:solidFill>
                  <a:schemeClr val="accent1">
                    <a:lumMod val="75000"/>
                  </a:schemeClr>
                </a:solidFill>
              </a:rPr>
              <a:t>omite realizar las acciones necesarias para preservar su adecuado desarrollo</a:t>
            </a:r>
            <a:r>
              <a:rPr lang="es-AR" dirty="0" smtClean="0"/>
              <a:t>.</a:t>
            </a:r>
            <a:endParaRPr lang="es-ES" dirty="0"/>
          </a:p>
        </p:txBody>
      </p:sp>
    </p:spTree>
    <p:extLst>
      <p:ext uri="{BB962C8B-B14F-4D97-AF65-F5344CB8AC3E}">
        <p14:creationId xmlns:p14="http://schemas.microsoft.com/office/powerpoint/2010/main" xmlns="" val="9137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052736"/>
            <a:ext cx="7643192" cy="5256584"/>
          </a:xfrm>
        </p:spPr>
        <p:txBody>
          <a:bodyPr>
            <a:normAutofit/>
          </a:bodyPr>
          <a:lstStyle/>
          <a:p>
            <a:pPr marL="0" indent="0" algn="just">
              <a:buNone/>
            </a:pPr>
            <a:r>
              <a:rPr lang="es-AR" dirty="0" smtClean="0"/>
              <a:t>	El </a:t>
            </a:r>
            <a:r>
              <a:rPr lang="es-AR" u="sng" dirty="0"/>
              <a:t>consentimiento del progenitor adolescente debe integrarse con el asentimiento de cualquiera de sus propios progenitores</a:t>
            </a:r>
            <a:r>
              <a:rPr lang="es-AR" dirty="0"/>
              <a:t> si se trata de actos trascendentes para la vida del niño, como la decisión libre e informada de su adopción, intervenciones quirúrgicas que ponen en peligro su vida, u otros actos que pueden lesionar gravemente sus derechos. En caso de conflicto, el juez debe decidir a través del procedimiento más breve previsto por la ley local.</a:t>
            </a:r>
            <a:endParaRPr lang="es-ES" dirty="0"/>
          </a:p>
          <a:p>
            <a:pPr algn="just"/>
            <a:endParaRPr lang="es-ES" dirty="0"/>
          </a:p>
          <a:p>
            <a:pPr marL="0" indent="0" algn="just">
              <a:buNone/>
            </a:pPr>
            <a:r>
              <a:rPr lang="es-AR" b="1" dirty="0" smtClean="0">
                <a:solidFill>
                  <a:schemeClr val="accent1">
                    <a:lumMod val="75000"/>
                  </a:schemeClr>
                </a:solidFill>
              </a:rPr>
              <a:t>	La </a:t>
            </a:r>
            <a:r>
              <a:rPr lang="es-AR" b="1" dirty="0">
                <a:solidFill>
                  <a:schemeClr val="accent1">
                    <a:lumMod val="75000"/>
                  </a:schemeClr>
                </a:solidFill>
              </a:rPr>
              <a:t>plena capacidad de uno de los progenitores no modifica este régimen.</a:t>
            </a:r>
            <a:endParaRPr lang="es-ES" b="1" dirty="0">
              <a:solidFill>
                <a:schemeClr val="accent1">
                  <a:lumMod val="75000"/>
                </a:schemeClr>
              </a:solidFill>
            </a:endParaRPr>
          </a:p>
          <a:p>
            <a:pPr algn="just"/>
            <a:endParaRPr lang="es-ES" dirty="0"/>
          </a:p>
        </p:txBody>
      </p:sp>
    </p:spTree>
    <p:extLst>
      <p:ext uri="{BB962C8B-B14F-4D97-AF65-F5344CB8AC3E}">
        <p14:creationId xmlns:p14="http://schemas.microsoft.com/office/powerpoint/2010/main" xmlns="" val="35103210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692696"/>
            <a:ext cx="7643192" cy="5616624"/>
          </a:xfrm>
        </p:spPr>
        <p:txBody>
          <a:bodyPr>
            <a:normAutofit/>
          </a:bodyPr>
          <a:lstStyle/>
          <a:p>
            <a:pPr algn="just"/>
            <a:r>
              <a:rPr lang="es-AR" b="1" dirty="0" smtClean="0"/>
              <a:t>Art 645: </a:t>
            </a:r>
            <a:r>
              <a:rPr lang="es-AR" dirty="0"/>
              <a:t>Actos que requieren el consentimiento de ambos progenitores. Si el hijo tiene doble vínculo filial se requiere el consentimiento expreso de ambos progenitores para los siguientes supuestos</a:t>
            </a:r>
            <a:r>
              <a:rPr lang="es-AR" dirty="0" smtClean="0"/>
              <a:t>:</a:t>
            </a:r>
          </a:p>
          <a:p>
            <a:pPr marL="0" indent="0" algn="just">
              <a:buNone/>
            </a:pPr>
            <a:endParaRPr lang="es-AR" dirty="0" smtClean="0"/>
          </a:p>
          <a:p>
            <a:pPr marL="0" indent="0" algn="just">
              <a:buNone/>
            </a:pPr>
            <a:r>
              <a:rPr lang="es-AR" dirty="0" smtClean="0">
                <a:solidFill>
                  <a:schemeClr val="accent1">
                    <a:lumMod val="50000"/>
                  </a:schemeClr>
                </a:solidFill>
              </a:rPr>
              <a:t>a)</a:t>
            </a:r>
            <a:r>
              <a:rPr lang="es-AR" dirty="0" smtClean="0"/>
              <a:t> autorizar </a:t>
            </a:r>
            <a:r>
              <a:rPr lang="es-AR" dirty="0"/>
              <a:t>a los hijos adolescentes entre dieciséis y dieciocho años para contraer </a:t>
            </a:r>
            <a:r>
              <a:rPr lang="es-AR" dirty="0" smtClean="0"/>
              <a:t>matrimonio;</a:t>
            </a:r>
          </a:p>
          <a:p>
            <a:pPr marL="0" indent="0" algn="just">
              <a:buNone/>
            </a:pPr>
            <a:endParaRPr lang="es-AR" dirty="0" smtClean="0"/>
          </a:p>
          <a:p>
            <a:pPr marL="0" indent="0" algn="just">
              <a:buNone/>
            </a:pPr>
            <a:r>
              <a:rPr lang="es-AR" dirty="0" smtClean="0">
                <a:solidFill>
                  <a:schemeClr val="accent1">
                    <a:lumMod val="50000"/>
                  </a:schemeClr>
                </a:solidFill>
              </a:rPr>
              <a:t>b</a:t>
            </a:r>
            <a:r>
              <a:rPr lang="es-AR" dirty="0">
                <a:solidFill>
                  <a:schemeClr val="accent1">
                    <a:lumMod val="50000"/>
                  </a:schemeClr>
                </a:solidFill>
              </a:rPr>
              <a:t>)</a:t>
            </a:r>
            <a:r>
              <a:rPr lang="es-AR" dirty="0"/>
              <a:t> autorizarlo para ingresar a comunidades religiosas, fuerzas armadas o de </a:t>
            </a:r>
            <a:r>
              <a:rPr lang="es-AR" dirty="0" smtClean="0"/>
              <a:t>seguridad;</a:t>
            </a:r>
          </a:p>
          <a:p>
            <a:pPr marL="0" indent="0" algn="just">
              <a:buNone/>
            </a:pPr>
            <a:endParaRPr lang="es-AR" dirty="0" smtClean="0"/>
          </a:p>
          <a:p>
            <a:pPr marL="0" indent="0" algn="just">
              <a:buNone/>
            </a:pPr>
            <a:r>
              <a:rPr lang="es-AR" dirty="0" smtClean="0">
                <a:solidFill>
                  <a:schemeClr val="accent1">
                    <a:lumMod val="50000"/>
                  </a:schemeClr>
                </a:solidFill>
              </a:rPr>
              <a:t>c</a:t>
            </a:r>
            <a:r>
              <a:rPr lang="es-AR" dirty="0">
                <a:solidFill>
                  <a:schemeClr val="accent1">
                    <a:lumMod val="50000"/>
                  </a:schemeClr>
                </a:solidFill>
              </a:rPr>
              <a:t>)</a:t>
            </a:r>
            <a:r>
              <a:rPr lang="es-AR" dirty="0"/>
              <a:t> autorizarlo para salir de la República o para el cambio de residencia permanente en el extranjero;</a:t>
            </a:r>
            <a:endParaRPr lang="es-ES" dirty="0"/>
          </a:p>
          <a:p>
            <a:pPr algn="just"/>
            <a:endParaRPr lang="es-ES" dirty="0"/>
          </a:p>
        </p:txBody>
      </p:sp>
    </p:spTree>
    <p:extLst>
      <p:ext uri="{BB962C8B-B14F-4D97-AF65-F5344CB8AC3E}">
        <p14:creationId xmlns:p14="http://schemas.microsoft.com/office/powerpoint/2010/main" xmlns="" val="35019537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692696"/>
            <a:ext cx="7643192" cy="5616624"/>
          </a:xfrm>
        </p:spPr>
        <p:txBody>
          <a:bodyPr>
            <a:normAutofit lnSpcReduction="10000"/>
          </a:bodyPr>
          <a:lstStyle/>
          <a:p>
            <a:pPr marL="0" indent="0" algn="just">
              <a:buNone/>
            </a:pPr>
            <a:r>
              <a:rPr lang="es-AR" dirty="0">
                <a:solidFill>
                  <a:schemeClr val="accent1">
                    <a:lumMod val="50000"/>
                  </a:schemeClr>
                </a:solidFill>
              </a:rPr>
              <a:t>d)</a:t>
            </a:r>
            <a:r>
              <a:rPr lang="es-AR" dirty="0"/>
              <a:t> autorizarlo para estar en juicio, en los supuestos en que no puede actuar por sí</a:t>
            </a:r>
            <a:r>
              <a:rPr lang="es-AR" dirty="0" smtClean="0"/>
              <a:t>;</a:t>
            </a:r>
          </a:p>
          <a:p>
            <a:pPr marL="0" indent="0" algn="just">
              <a:buNone/>
            </a:pPr>
            <a:endParaRPr lang="es-ES" dirty="0"/>
          </a:p>
          <a:p>
            <a:pPr marL="0" indent="0" algn="just">
              <a:buNone/>
            </a:pPr>
            <a:r>
              <a:rPr lang="es-AR" dirty="0">
                <a:solidFill>
                  <a:schemeClr val="accent1">
                    <a:lumMod val="50000"/>
                  </a:schemeClr>
                </a:solidFill>
              </a:rPr>
              <a:t>e)</a:t>
            </a:r>
            <a:r>
              <a:rPr lang="es-AR" dirty="0"/>
              <a:t> administrar los bienes de los hijos, excepto que se haya delegado la administración de conformidad con lo previsto en este Capítulo.</a:t>
            </a:r>
            <a:endParaRPr lang="es-ES" dirty="0"/>
          </a:p>
          <a:p>
            <a:pPr marL="0" indent="0" algn="just">
              <a:buNone/>
            </a:pPr>
            <a:endParaRPr lang="es-ES" dirty="0"/>
          </a:p>
          <a:p>
            <a:pPr marL="0" indent="0" algn="just">
              <a:buNone/>
            </a:pPr>
            <a:r>
              <a:rPr lang="es-AR" dirty="0" smtClean="0"/>
              <a:t>	En </a:t>
            </a:r>
            <a:r>
              <a:rPr lang="es-AR" dirty="0"/>
              <a:t>todos estos casos, si uno de los progenitores no da su consentimiento o media imposibilidad para prestarlo, debe resolver el juez teniendo en miras el interés familiar.</a:t>
            </a:r>
            <a:endParaRPr lang="es-ES" dirty="0"/>
          </a:p>
          <a:p>
            <a:pPr marL="0" indent="0" algn="just">
              <a:buNone/>
            </a:pPr>
            <a:r>
              <a:rPr lang="es-AR" dirty="0"/>
              <a:t> </a:t>
            </a:r>
            <a:endParaRPr lang="es-ES" dirty="0"/>
          </a:p>
          <a:p>
            <a:pPr marL="0" indent="0" algn="just">
              <a:buNone/>
            </a:pPr>
            <a:r>
              <a:rPr lang="es-AR" dirty="0" smtClean="0"/>
              <a:t> 	</a:t>
            </a:r>
            <a:r>
              <a:rPr lang="es-AR" b="1" dirty="0" smtClean="0">
                <a:solidFill>
                  <a:schemeClr val="accent1">
                    <a:lumMod val="75000"/>
                  </a:schemeClr>
                </a:solidFill>
              </a:rPr>
              <a:t>Cuando </a:t>
            </a:r>
            <a:r>
              <a:rPr lang="es-AR" b="1" dirty="0">
                <a:solidFill>
                  <a:schemeClr val="accent1">
                    <a:lumMod val="75000"/>
                  </a:schemeClr>
                </a:solidFill>
              </a:rPr>
              <a:t>el acto involucra a hijos adolescentes, es necesario su consentimiento expreso.</a:t>
            </a:r>
            <a:endParaRPr lang="es-ES" b="1" dirty="0">
              <a:solidFill>
                <a:schemeClr val="accent1">
                  <a:lumMod val="75000"/>
                </a:schemeClr>
              </a:solidFill>
            </a:endParaRPr>
          </a:p>
          <a:p>
            <a:pPr marL="0" indent="0" algn="just">
              <a:buNone/>
            </a:pPr>
            <a:endParaRPr lang="es-ES" dirty="0"/>
          </a:p>
        </p:txBody>
      </p:sp>
    </p:spTree>
    <p:extLst>
      <p:ext uri="{BB962C8B-B14F-4D97-AF65-F5344CB8AC3E}">
        <p14:creationId xmlns:p14="http://schemas.microsoft.com/office/powerpoint/2010/main" xmlns="" val="811108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778098"/>
          </a:xfrm>
        </p:spPr>
        <p:txBody>
          <a:bodyPr>
            <a:normAutofit fontScale="90000"/>
          </a:bodyPr>
          <a:lstStyle/>
          <a:p>
            <a:pPr algn="ctr"/>
            <a:r>
              <a:rPr lang="es-AR" b="1" dirty="0">
                <a:solidFill>
                  <a:schemeClr val="accent1">
                    <a:lumMod val="50000"/>
                  </a:schemeClr>
                </a:solidFill>
              </a:rPr>
              <a:t>EVOLUCION - CONCEPTO:</a:t>
            </a:r>
            <a:r>
              <a:rPr lang="es-ES" dirty="0">
                <a:solidFill>
                  <a:schemeClr val="accent1">
                    <a:lumMod val="50000"/>
                  </a:schemeClr>
                </a:solidFill>
              </a:rPr>
              <a:t/>
            </a:r>
            <a:br>
              <a:rPr lang="es-ES" dirty="0">
                <a:solidFill>
                  <a:schemeClr val="accent1">
                    <a:lumMod val="50000"/>
                  </a:schemeClr>
                </a:solidFill>
              </a:rPr>
            </a:br>
            <a:endParaRPr lang="es-ES" dirty="0">
              <a:solidFill>
                <a:schemeClr val="accent1">
                  <a:lumMod val="50000"/>
                </a:schemeClr>
              </a:solidFill>
            </a:endParaRPr>
          </a:p>
        </p:txBody>
      </p:sp>
      <p:sp>
        <p:nvSpPr>
          <p:cNvPr id="3" name="2 Marcador de contenido"/>
          <p:cNvSpPr>
            <a:spLocks noGrp="1"/>
          </p:cNvSpPr>
          <p:nvPr>
            <p:ph sz="quarter" idx="1"/>
          </p:nvPr>
        </p:nvSpPr>
        <p:spPr>
          <a:xfrm>
            <a:off x="457200" y="836712"/>
            <a:ext cx="7467600" cy="5637240"/>
          </a:xfrm>
        </p:spPr>
        <p:txBody>
          <a:bodyPr/>
          <a:lstStyle/>
          <a:p>
            <a:pPr marL="0" indent="0" algn="just">
              <a:buNone/>
            </a:pPr>
            <a:r>
              <a:rPr lang="es-AR" dirty="0" smtClean="0"/>
              <a:t> 	</a:t>
            </a:r>
            <a:r>
              <a:rPr lang="es-AR" sz="2200" dirty="0" smtClean="0"/>
              <a:t>Tradicionalmente </a:t>
            </a:r>
            <a:r>
              <a:rPr lang="es-AR" sz="2200" dirty="0"/>
              <a:t>esta relación fue definida a través del concepto de </a:t>
            </a:r>
            <a:r>
              <a:rPr lang="es-AR" sz="2200" b="1" dirty="0">
                <a:solidFill>
                  <a:schemeClr val="accent1">
                    <a:lumMod val="75000"/>
                  </a:schemeClr>
                </a:solidFill>
              </a:rPr>
              <a:t>patria </a:t>
            </a:r>
            <a:r>
              <a:rPr lang="es-AR" sz="2200" b="1" dirty="0" smtClean="0">
                <a:solidFill>
                  <a:schemeClr val="accent1">
                    <a:lumMod val="75000"/>
                  </a:schemeClr>
                </a:solidFill>
              </a:rPr>
              <a:t>protestad, </a:t>
            </a:r>
            <a:r>
              <a:rPr lang="es-AR" sz="2200" dirty="0"/>
              <a:t>“poder del padre de familia</a:t>
            </a:r>
            <a:r>
              <a:rPr lang="es-AR" sz="2200" b="1" u="sng" dirty="0"/>
              <a:t> </a:t>
            </a:r>
            <a:r>
              <a:rPr lang="es-AR" b="1" u="sng" dirty="0">
                <a:solidFill>
                  <a:schemeClr val="accent3">
                    <a:lumMod val="50000"/>
                  </a:schemeClr>
                </a:solidFill>
              </a:rPr>
              <a:t>sobre</a:t>
            </a:r>
            <a:r>
              <a:rPr lang="es-AR" sz="2200" dirty="0"/>
              <a:t> sus hijos” (Figura patriarcal (frente a la mujer y los hijos). Pensada en función de los intereses paternos</a:t>
            </a:r>
            <a:r>
              <a:rPr lang="es-AR" sz="2200" dirty="0" smtClean="0"/>
              <a:t>.</a:t>
            </a:r>
          </a:p>
          <a:p>
            <a:pPr marL="0" indent="0" algn="just">
              <a:buNone/>
            </a:pPr>
            <a:endParaRPr lang="es-ES" sz="2200" dirty="0"/>
          </a:p>
          <a:p>
            <a:pPr algn="just"/>
            <a:r>
              <a:rPr lang="es-AR" sz="2200" dirty="0" smtClean="0"/>
              <a:t>En </a:t>
            </a:r>
            <a:r>
              <a:rPr lang="es-AR" sz="2200" dirty="0"/>
              <a:t>el </a:t>
            </a:r>
            <a:r>
              <a:rPr lang="es-AR" sz="2200" b="1" dirty="0"/>
              <a:t>CC</a:t>
            </a:r>
            <a:r>
              <a:rPr lang="es-AR" sz="2200" dirty="0"/>
              <a:t> los derechos de los hijos dependían de la situación jurídica de sus padres</a:t>
            </a:r>
            <a:r>
              <a:rPr lang="es-AR" sz="2200" dirty="0" smtClean="0"/>
              <a:t>;</a:t>
            </a:r>
          </a:p>
          <a:p>
            <a:pPr marL="0" indent="0" algn="just">
              <a:buNone/>
            </a:pPr>
            <a:endParaRPr lang="es-AR" sz="2200" dirty="0" smtClean="0"/>
          </a:p>
          <a:p>
            <a:pPr algn="just"/>
            <a:r>
              <a:rPr lang="es-AR" sz="2200" dirty="0" smtClean="0"/>
              <a:t>Ejercicio</a:t>
            </a:r>
            <a:r>
              <a:rPr lang="es-AR" sz="2200" dirty="0"/>
              <a:t>: el padre. Hijo </a:t>
            </a:r>
            <a:r>
              <a:rPr lang="es-AR" sz="2200" dirty="0" smtClean="0"/>
              <a:t>OBJETO</a:t>
            </a:r>
          </a:p>
          <a:p>
            <a:pPr marL="0" indent="0" algn="just">
              <a:buNone/>
            </a:pPr>
            <a:endParaRPr lang="es-ES" sz="2200" dirty="0"/>
          </a:p>
          <a:p>
            <a:pPr algn="just"/>
            <a:r>
              <a:rPr lang="es-AR" sz="2200" b="1" dirty="0" smtClean="0"/>
              <a:t>1926 </a:t>
            </a:r>
            <a:r>
              <a:rPr lang="es-AR" sz="2200" b="1" dirty="0"/>
              <a:t>Ley 11.357 </a:t>
            </a:r>
            <a:r>
              <a:rPr lang="es-AR" sz="2200" dirty="0" err="1"/>
              <a:t>Dchos</a:t>
            </a:r>
            <a:r>
              <a:rPr lang="es-AR" sz="2200" dirty="0"/>
              <a:t>. Civiles de la Mujer. Capacidad jurídica de la mujer; reconoce a </a:t>
            </a:r>
            <a:r>
              <a:rPr lang="es-AR" sz="2200" dirty="0" smtClean="0"/>
              <a:t>ésta </a:t>
            </a:r>
            <a:r>
              <a:rPr lang="es-AR" sz="2200" dirty="0"/>
              <a:t>como titular de la patria potestad.</a:t>
            </a:r>
            <a:endParaRPr lang="es-ES" sz="2200" dirty="0"/>
          </a:p>
          <a:p>
            <a:pPr algn="just"/>
            <a:endParaRPr lang="es-ES" dirty="0"/>
          </a:p>
        </p:txBody>
      </p:sp>
    </p:spTree>
    <p:extLst>
      <p:ext uri="{BB962C8B-B14F-4D97-AF65-F5344CB8AC3E}">
        <p14:creationId xmlns:p14="http://schemas.microsoft.com/office/powerpoint/2010/main" xmlns="" val="36070257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154"/>
            <a:ext cx="7467600" cy="903566"/>
          </a:xfrm>
        </p:spPr>
        <p:txBody>
          <a:bodyPr>
            <a:normAutofit/>
          </a:bodyPr>
          <a:lstStyle/>
          <a:p>
            <a:pPr algn="ctr"/>
            <a:r>
              <a:rPr lang="es-AR" sz="2400" b="1" dirty="0"/>
              <a:t>Deberes y derechos de los progenitores.</a:t>
            </a:r>
            <a:r>
              <a:rPr lang="es-ES" sz="2400" dirty="0"/>
              <a:t/>
            </a:r>
            <a:br>
              <a:rPr lang="es-ES" sz="2400" dirty="0"/>
            </a:br>
            <a:endParaRPr lang="es-ES" sz="2400" dirty="0"/>
          </a:p>
        </p:txBody>
      </p:sp>
      <p:sp>
        <p:nvSpPr>
          <p:cNvPr id="3" name="2 Marcador de contenido"/>
          <p:cNvSpPr>
            <a:spLocks noGrp="1"/>
          </p:cNvSpPr>
          <p:nvPr>
            <p:ph sz="quarter" idx="1"/>
          </p:nvPr>
        </p:nvSpPr>
        <p:spPr>
          <a:xfrm>
            <a:off x="323528" y="836712"/>
            <a:ext cx="8064896" cy="5904656"/>
          </a:xfrm>
        </p:spPr>
        <p:txBody>
          <a:bodyPr>
            <a:normAutofit fontScale="85000" lnSpcReduction="20000"/>
          </a:bodyPr>
          <a:lstStyle/>
          <a:p>
            <a:pPr algn="just"/>
            <a:r>
              <a:rPr lang="es-AR" b="1" dirty="0" smtClean="0"/>
              <a:t>Art. 646: </a:t>
            </a:r>
            <a:r>
              <a:rPr lang="es-AR" dirty="0"/>
              <a:t>Enumeración. Son deberes de los </a:t>
            </a:r>
            <a:r>
              <a:rPr lang="es-AR" b="1" dirty="0">
                <a:solidFill>
                  <a:schemeClr val="accent1">
                    <a:lumMod val="75000"/>
                  </a:schemeClr>
                </a:solidFill>
              </a:rPr>
              <a:t>progenitores</a:t>
            </a:r>
            <a:r>
              <a:rPr lang="es-AR" dirty="0" smtClean="0"/>
              <a:t>:</a:t>
            </a:r>
          </a:p>
          <a:p>
            <a:pPr algn="just"/>
            <a:endParaRPr lang="es-AR" dirty="0" smtClean="0"/>
          </a:p>
          <a:p>
            <a:pPr marL="0" indent="0" algn="just">
              <a:buNone/>
            </a:pPr>
            <a:r>
              <a:rPr lang="es-AR" dirty="0" smtClean="0">
                <a:solidFill>
                  <a:schemeClr val="accent1">
                    <a:lumMod val="50000"/>
                  </a:schemeClr>
                </a:solidFill>
              </a:rPr>
              <a:t>a)</a:t>
            </a:r>
            <a:r>
              <a:rPr lang="es-AR" dirty="0" smtClean="0"/>
              <a:t> cuidar </a:t>
            </a:r>
            <a:r>
              <a:rPr lang="es-AR" dirty="0"/>
              <a:t>del hijo, convivir con él, prestarle alimentos y educarlo</a:t>
            </a:r>
            <a:r>
              <a:rPr lang="es-AR" dirty="0" smtClean="0"/>
              <a:t>;</a:t>
            </a:r>
          </a:p>
          <a:p>
            <a:pPr marL="0" indent="0" algn="just">
              <a:buNone/>
            </a:pPr>
            <a:endParaRPr lang="es-ES" dirty="0"/>
          </a:p>
          <a:p>
            <a:pPr marL="0" indent="0" algn="just">
              <a:buNone/>
            </a:pPr>
            <a:r>
              <a:rPr lang="es-AR" dirty="0" smtClean="0">
                <a:solidFill>
                  <a:schemeClr val="accent1">
                    <a:lumMod val="50000"/>
                  </a:schemeClr>
                </a:solidFill>
              </a:rPr>
              <a:t>b</a:t>
            </a:r>
            <a:r>
              <a:rPr lang="es-AR" dirty="0">
                <a:solidFill>
                  <a:schemeClr val="accent1">
                    <a:lumMod val="50000"/>
                  </a:schemeClr>
                </a:solidFill>
              </a:rPr>
              <a:t>)</a:t>
            </a:r>
            <a:r>
              <a:rPr lang="es-AR" dirty="0"/>
              <a:t> considerar las necesidades específicas del hijo según sus características psicofísicas, aptitudes y desarrollo madurativo</a:t>
            </a:r>
            <a:r>
              <a:rPr lang="es-AR" dirty="0" smtClean="0"/>
              <a:t>;</a:t>
            </a:r>
          </a:p>
          <a:p>
            <a:pPr marL="0" indent="0" algn="just">
              <a:buNone/>
            </a:pPr>
            <a:endParaRPr lang="es-ES" dirty="0"/>
          </a:p>
          <a:p>
            <a:pPr marL="0" indent="0" algn="just">
              <a:buNone/>
            </a:pPr>
            <a:r>
              <a:rPr lang="es-AR" dirty="0">
                <a:solidFill>
                  <a:schemeClr val="accent1">
                    <a:lumMod val="50000"/>
                  </a:schemeClr>
                </a:solidFill>
              </a:rPr>
              <a:t>c)</a:t>
            </a:r>
            <a:r>
              <a:rPr lang="es-AR" dirty="0"/>
              <a:t> respetar el derecho del niño y adolescente a ser oído y a participar en su proceso educativo, así como en todo lo referente a sus derechos personalísimos</a:t>
            </a:r>
            <a:r>
              <a:rPr lang="es-AR" dirty="0" smtClean="0"/>
              <a:t>;</a:t>
            </a:r>
          </a:p>
          <a:p>
            <a:pPr marL="0" indent="0" algn="just">
              <a:buNone/>
            </a:pPr>
            <a:endParaRPr lang="es-ES" dirty="0"/>
          </a:p>
          <a:p>
            <a:pPr marL="0" indent="0" algn="just">
              <a:buNone/>
            </a:pPr>
            <a:r>
              <a:rPr lang="es-AR" dirty="0">
                <a:solidFill>
                  <a:schemeClr val="accent1">
                    <a:lumMod val="50000"/>
                  </a:schemeClr>
                </a:solidFill>
              </a:rPr>
              <a:t>d)</a:t>
            </a:r>
            <a:r>
              <a:rPr lang="es-AR" dirty="0"/>
              <a:t> </a:t>
            </a:r>
            <a:r>
              <a:rPr lang="es-AR" b="1" dirty="0">
                <a:solidFill>
                  <a:schemeClr val="accent1">
                    <a:lumMod val="75000"/>
                  </a:schemeClr>
                </a:solidFill>
              </a:rPr>
              <a:t>prestar orientación y dirección al hijo para el ejercicio y efectividad de sus derechos;</a:t>
            </a:r>
            <a:endParaRPr lang="es-ES" b="1" dirty="0">
              <a:solidFill>
                <a:schemeClr val="accent1">
                  <a:lumMod val="75000"/>
                </a:schemeClr>
              </a:solidFill>
            </a:endParaRPr>
          </a:p>
          <a:p>
            <a:pPr marL="0" indent="0" algn="just">
              <a:buNone/>
            </a:pPr>
            <a:endParaRPr lang="es-AR" dirty="0" smtClean="0"/>
          </a:p>
          <a:p>
            <a:pPr marL="0" indent="0" algn="just">
              <a:buNone/>
            </a:pPr>
            <a:r>
              <a:rPr lang="es-AR" dirty="0" smtClean="0">
                <a:solidFill>
                  <a:schemeClr val="accent1">
                    <a:lumMod val="50000"/>
                  </a:schemeClr>
                </a:solidFill>
              </a:rPr>
              <a:t>e</a:t>
            </a:r>
            <a:r>
              <a:rPr lang="es-AR" dirty="0">
                <a:solidFill>
                  <a:schemeClr val="accent1">
                    <a:lumMod val="50000"/>
                  </a:schemeClr>
                </a:solidFill>
              </a:rPr>
              <a:t>)</a:t>
            </a:r>
            <a:r>
              <a:rPr lang="es-AR" dirty="0"/>
              <a:t> respetar y facilitar el derecho del hijo a mantener relaciones personales con abuelos, otros parientes o personas con las cuales tenga un vínculo afectivo;</a:t>
            </a:r>
            <a:endParaRPr lang="es-ES" dirty="0"/>
          </a:p>
          <a:p>
            <a:pPr marL="0" indent="0" algn="just">
              <a:buNone/>
            </a:pPr>
            <a:endParaRPr lang="es-AR" dirty="0" smtClean="0"/>
          </a:p>
          <a:p>
            <a:pPr marL="0" indent="0" algn="just">
              <a:buNone/>
            </a:pPr>
            <a:r>
              <a:rPr lang="es-AR" dirty="0" smtClean="0">
                <a:solidFill>
                  <a:schemeClr val="accent1">
                    <a:lumMod val="50000"/>
                  </a:schemeClr>
                </a:solidFill>
              </a:rPr>
              <a:t>f</a:t>
            </a:r>
            <a:r>
              <a:rPr lang="es-AR" dirty="0">
                <a:solidFill>
                  <a:schemeClr val="accent1">
                    <a:lumMod val="50000"/>
                  </a:schemeClr>
                </a:solidFill>
              </a:rPr>
              <a:t>)</a:t>
            </a:r>
            <a:r>
              <a:rPr lang="es-AR" dirty="0"/>
              <a:t> representarlo y administrar el patrimonio del hijo.</a:t>
            </a:r>
            <a:endParaRPr lang="es-ES" dirty="0"/>
          </a:p>
          <a:p>
            <a:endParaRPr lang="es-ES" dirty="0"/>
          </a:p>
        </p:txBody>
      </p:sp>
    </p:spTree>
    <p:extLst>
      <p:ext uri="{BB962C8B-B14F-4D97-AF65-F5344CB8AC3E}">
        <p14:creationId xmlns:p14="http://schemas.microsoft.com/office/powerpoint/2010/main" xmlns="" val="19441040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23528" y="836712"/>
            <a:ext cx="7848872" cy="5637240"/>
          </a:xfrm>
        </p:spPr>
        <p:txBody>
          <a:bodyPr>
            <a:normAutofit/>
          </a:bodyPr>
          <a:lstStyle/>
          <a:p>
            <a:pPr algn="just"/>
            <a:endParaRPr lang="es-AR" b="1" dirty="0" smtClean="0"/>
          </a:p>
          <a:p>
            <a:pPr algn="just"/>
            <a:r>
              <a:rPr lang="es-AR" b="1" dirty="0" smtClean="0"/>
              <a:t>Art. 647: </a:t>
            </a:r>
            <a:r>
              <a:rPr lang="es-AR" dirty="0"/>
              <a:t>Prohibición de malos tratos. Auxilio del Estado. Se prohíbe el castigo corporal en cualquiera de sus formas, los malos tratos y cualquier hecho que lesione o </a:t>
            </a:r>
            <a:r>
              <a:rPr lang="es-AR" b="1" dirty="0">
                <a:solidFill>
                  <a:schemeClr val="accent1">
                    <a:lumMod val="75000"/>
                  </a:schemeClr>
                </a:solidFill>
              </a:rPr>
              <a:t>menoscabe física o psíquicamente a los niños o adolescentes</a:t>
            </a:r>
            <a:r>
              <a:rPr lang="es-AR" b="1" dirty="0" smtClean="0">
                <a:solidFill>
                  <a:schemeClr val="accent1">
                    <a:lumMod val="75000"/>
                  </a:schemeClr>
                </a:solidFill>
              </a:rPr>
              <a:t>.</a:t>
            </a:r>
          </a:p>
          <a:p>
            <a:pPr algn="just"/>
            <a:endParaRPr lang="es-ES" b="1" dirty="0">
              <a:solidFill>
                <a:schemeClr val="accent1">
                  <a:lumMod val="75000"/>
                </a:schemeClr>
              </a:solidFill>
            </a:endParaRPr>
          </a:p>
          <a:p>
            <a:pPr marL="0" indent="0" algn="just">
              <a:buNone/>
            </a:pPr>
            <a:r>
              <a:rPr lang="es-AR" dirty="0" smtClean="0"/>
              <a:t> 	Los </a:t>
            </a:r>
            <a:r>
              <a:rPr lang="es-AR" dirty="0"/>
              <a:t>progenitores pueden solicitar el auxilio de los servicios de orientación a cargo de los organismos del Estado.</a:t>
            </a:r>
            <a:endParaRPr lang="es-ES" dirty="0"/>
          </a:p>
          <a:p>
            <a:pPr algn="just"/>
            <a:endParaRPr lang="es-ES" dirty="0"/>
          </a:p>
        </p:txBody>
      </p:sp>
    </p:spTree>
    <p:extLst>
      <p:ext uri="{BB962C8B-B14F-4D97-AF65-F5344CB8AC3E}">
        <p14:creationId xmlns:p14="http://schemas.microsoft.com/office/powerpoint/2010/main" xmlns="" val="29923390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075240" cy="1143000"/>
          </a:xfrm>
        </p:spPr>
        <p:txBody>
          <a:bodyPr>
            <a:normAutofit fontScale="90000"/>
          </a:bodyPr>
          <a:lstStyle/>
          <a:p>
            <a:pPr algn="ctr"/>
            <a:r>
              <a:rPr lang="es-AR" sz="2700" b="1" i="1" dirty="0">
                <a:solidFill>
                  <a:schemeClr val="accent1">
                    <a:lumMod val="50000"/>
                  </a:schemeClr>
                </a:solidFill>
              </a:rPr>
              <a:t>DERECHO – DEBER DE CUIDADO PERSONAL</a:t>
            </a:r>
            <a:r>
              <a:rPr lang="es-ES" dirty="0">
                <a:solidFill>
                  <a:schemeClr val="accent1">
                    <a:lumMod val="50000"/>
                  </a:schemeClr>
                </a:solidFill>
              </a:rPr>
              <a:t/>
            </a:r>
            <a:br>
              <a:rPr lang="es-ES" dirty="0">
                <a:solidFill>
                  <a:schemeClr val="accent1">
                    <a:lumMod val="50000"/>
                  </a:schemeClr>
                </a:solidFill>
              </a:rPr>
            </a:br>
            <a:endParaRPr lang="es-ES" dirty="0">
              <a:solidFill>
                <a:schemeClr val="accent1">
                  <a:lumMod val="50000"/>
                </a:schemeClr>
              </a:solidFill>
            </a:endParaRPr>
          </a:p>
        </p:txBody>
      </p:sp>
      <p:sp>
        <p:nvSpPr>
          <p:cNvPr id="3" name="2 Marcador de contenido"/>
          <p:cNvSpPr>
            <a:spLocks noGrp="1"/>
          </p:cNvSpPr>
          <p:nvPr>
            <p:ph sz="quarter" idx="1"/>
          </p:nvPr>
        </p:nvSpPr>
        <p:spPr>
          <a:xfrm>
            <a:off x="683568" y="1600200"/>
            <a:ext cx="7416824" cy="4873752"/>
          </a:xfrm>
        </p:spPr>
        <p:txBody>
          <a:bodyPr/>
          <a:lstStyle/>
          <a:p>
            <a:endParaRPr lang="es-ES" dirty="0" smtClean="0"/>
          </a:p>
          <a:p>
            <a:endParaRPr lang="es-ES" dirty="0" smtClean="0"/>
          </a:p>
          <a:p>
            <a:endParaRPr lang="es-ES" dirty="0"/>
          </a:p>
          <a:p>
            <a:endParaRPr lang="es-ES" dirty="0" smtClean="0"/>
          </a:p>
          <a:p>
            <a:endParaRPr lang="es-ES" dirty="0"/>
          </a:p>
          <a:p>
            <a:endParaRPr lang="es-ES" dirty="0" smtClean="0"/>
          </a:p>
          <a:p>
            <a:endParaRPr lang="es-ES" dirty="0"/>
          </a:p>
          <a:p>
            <a:endParaRPr lang="es-ES" dirty="0"/>
          </a:p>
          <a:p>
            <a:pPr marL="0" indent="0" algn="ctr">
              <a:buNone/>
            </a:pPr>
            <a:r>
              <a:rPr lang="es-AR" b="1" i="1" dirty="0"/>
              <a:t>“Recuerden que lo mejor que pueden hacer por mí ahora que ya no se aman es respetarse mutuamente”</a:t>
            </a:r>
            <a:endParaRPr lang="es-ES" dirty="0"/>
          </a:p>
          <a:p>
            <a:endParaRPr lang="es-ES" dirty="0"/>
          </a:p>
        </p:txBody>
      </p:sp>
      <p:pic>
        <p:nvPicPr>
          <p:cNvPr id="4" name="3 Imagen" descr="Resultado de imagen para IMAGENES HIJOS SEPARADOS"/>
          <p:cNvPicPr/>
          <p:nvPr/>
        </p:nvPicPr>
        <p:blipFill>
          <a:blip r:embed="rId2">
            <a:extLst>
              <a:ext uri="{28A0092B-C50C-407E-A947-70E740481C1C}">
                <a14:useLocalDpi xmlns:a14="http://schemas.microsoft.com/office/drawing/2010/main" xmlns="" val="0"/>
              </a:ext>
            </a:extLst>
          </a:blip>
          <a:srcRect/>
          <a:stretch>
            <a:fillRect/>
          </a:stretch>
        </p:blipFill>
        <p:spPr bwMode="auto">
          <a:xfrm>
            <a:off x="1547664" y="1340768"/>
            <a:ext cx="5832648" cy="3662139"/>
          </a:xfrm>
          <a:prstGeom prst="rect">
            <a:avLst/>
          </a:prstGeom>
          <a:noFill/>
          <a:ln>
            <a:noFill/>
          </a:ln>
        </p:spPr>
      </p:pic>
    </p:spTree>
    <p:extLst>
      <p:ext uri="{BB962C8B-B14F-4D97-AF65-F5344CB8AC3E}">
        <p14:creationId xmlns:p14="http://schemas.microsoft.com/office/powerpoint/2010/main" xmlns="" val="37041361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23528" y="836712"/>
            <a:ext cx="7848872" cy="5637240"/>
          </a:xfrm>
        </p:spPr>
        <p:txBody>
          <a:bodyPr>
            <a:normAutofit/>
          </a:bodyPr>
          <a:lstStyle/>
          <a:p>
            <a:pPr marL="0" indent="0" algn="just">
              <a:buNone/>
            </a:pPr>
            <a:r>
              <a:rPr lang="es-AR" b="1" dirty="0"/>
              <a:t> </a:t>
            </a:r>
            <a:r>
              <a:rPr lang="es-AR" b="1" dirty="0" smtClean="0"/>
              <a:t>	</a:t>
            </a:r>
            <a:r>
              <a:rPr lang="es-AR" dirty="0" smtClean="0"/>
              <a:t>La </a:t>
            </a:r>
            <a:r>
              <a:rPr lang="es-AR" dirty="0"/>
              <a:t>ley 23264 unifico en el término “tenencia” el ejercicio del cuidado de los hijos y la guarda, es decir la convivencia con el hijo.</a:t>
            </a:r>
            <a:endParaRPr lang="es-ES" dirty="0"/>
          </a:p>
          <a:p>
            <a:pPr marL="0" indent="0" algn="just">
              <a:buNone/>
            </a:pPr>
            <a:endParaRPr lang="es-AR" dirty="0" smtClean="0"/>
          </a:p>
          <a:p>
            <a:pPr marL="0" indent="0" algn="just">
              <a:buNone/>
            </a:pPr>
            <a:r>
              <a:rPr lang="es-AR" dirty="0" smtClean="0"/>
              <a:t> 	El </a:t>
            </a:r>
            <a:r>
              <a:rPr lang="es-AR" dirty="0"/>
              <a:t>CCC cambia el término de “tenencia” por CUIDADO </a:t>
            </a:r>
            <a:r>
              <a:rPr lang="es-AR" dirty="0" smtClean="0"/>
              <a:t>PERSONAL.</a:t>
            </a:r>
          </a:p>
          <a:p>
            <a:pPr marL="0" indent="0" algn="just">
              <a:buNone/>
            </a:pPr>
            <a:endParaRPr lang="es-ES" dirty="0"/>
          </a:p>
          <a:p>
            <a:pPr marL="0" indent="0" algn="ctr">
              <a:buNone/>
            </a:pPr>
            <a:r>
              <a:rPr lang="es-AR" dirty="0" smtClean="0">
                <a:solidFill>
                  <a:schemeClr val="accent1">
                    <a:lumMod val="50000"/>
                  </a:schemeClr>
                </a:solidFill>
              </a:rPr>
              <a:t>DEBERES Y DERECHOS SOBRE </a:t>
            </a:r>
          </a:p>
          <a:p>
            <a:pPr marL="0" indent="0" algn="ctr">
              <a:buNone/>
            </a:pPr>
            <a:r>
              <a:rPr lang="es-AR" dirty="0" smtClean="0">
                <a:solidFill>
                  <a:schemeClr val="accent1">
                    <a:lumMod val="50000"/>
                  </a:schemeClr>
                </a:solidFill>
              </a:rPr>
              <a:t>EL CUIDADO DE LOS HIJOS</a:t>
            </a:r>
            <a:endParaRPr lang="es-ES" dirty="0" smtClean="0">
              <a:solidFill>
                <a:schemeClr val="accent1">
                  <a:lumMod val="50000"/>
                </a:schemeClr>
              </a:solidFill>
            </a:endParaRPr>
          </a:p>
          <a:p>
            <a:pPr marL="0" indent="0" algn="just">
              <a:buNone/>
            </a:pPr>
            <a:r>
              <a:rPr lang="es-AR" dirty="0"/>
              <a:t> </a:t>
            </a:r>
            <a:endParaRPr lang="es-ES" dirty="0"/>
          </a:p>
          <a:p>
            <a:pPr algn="just"/>
            <a:r>
              <a:rPr lang="es-AR" dirty="0"/>
              <a:t>ART 648.- Cuidado personal. Se denomina cuidado personal a los </a:t>
            </a:r>
            <a:r>
              <a:rPr lang="es-AR" b="1" dirty="0">
                <a:solidFill>
                  <a:schemeClr val="accent1">
                    <a:lumMod val="75000"/>
                  </a:schemeClr>
                </a:solidFill>
              </a:rPr>
              <a:t>deberes y facultades </a:t>
            </a:r>
            <a:r>
              <a:rPr lang="es-AR" dirty="0"/>
              <a:t>de los progenitores referidos a la vida </a:t>
            </a:r>
            <a:r>
              <a:rPr lang="es-AR" b="1" dirty="0">
                <a:solidFill>
                  <a:schemeClr val="accent1">
                    <a:lumMod val="75000"/>
                  </a:schemeClr>
                </a:solidFill>
              </a:rPr>
              <a:t>cotidiana</a:t>
            </a:r>
            <a:r>
              <a:rPr lang="es-AR" dirty="0"/>
              <a:t> del hijo.</a:t>
            </a:r>
            <a:endParaRPr lang="es-ES" dirty="0"/>
          </a:p>
          <a:p>
            <a:pPr algn="just"/>
            <a:endParaRPr lang="es-ES" dirty="0"/>
          </a:p>
        </p:txBody>
      </p:sp>
    </p:spTree>
    <p:extLst>
      <p:ext uri="{BB962C8B-B14F-4D97-AF65-F5344CB8AC3E}">
        <p14:creationId xmlns:p14="http://schemas.microsoft.com/office/powerpoint/2010/main" xmlns="" val="6448940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7384"/>
            <a:ext cx="7859216" cy="648072"/>
          </a:xfrm>
        </p:spPr>
        <p:txBody>
          <a:bodyPr>
            <a:normAutofit/>
          </a:bodyPr>
          <a:lstStyle/>
          <a:p>
            <a:r>
              <a:rPr lang="es-AR" sz="2400" b="1" dirty="0" smtClean="0">
                <a:solidFill>
                  <a:schemeClr val="accent6">
                    <a:lumMod val="75000"/>
                  </a:schemeClr>
                </a:solidFill>
              </a:rPr>
              <a:t>         </a:t>
            </a:r>
            <a:r>
              <a:rPr lang="es-AR" sz="2400" b="1" dirty="0" smtClean="0">
                <a:solidFill>
                  <a:schemeClr val="accent1">
                    <a:lumMod val="50000"/>
                  </a:schemeClr>
                </a:solidFill>
              </a:rPr>
              <a:t>PADRES </a:t>
            </a:r>
            <a:r>
              <a:rPr lang="es-AR" sz="2400" b="1" dirty="0">
                <a:solidFill>
                  <a:schemeClr val="accent1">
                    <a:lumMod val="50000"/>
                  </a:schemeClr>
                </a:solidFill>
              </a:rPr>
              <a:t>NO CONVIVIENTES</a:t>
            </a:r>
            <a:endParaRPr lang="es-ES" sz="2400" dirty="0">
              <a:solidFill>
                <a:schemeClr val="accent1">
                  <a:lumMod val="50000"/>
                </a:schemeClr>
              </a:solidFill>
            </a:endParaRPr>
          </a:p>
        </p:txBody>
      </p:sp>
      <p:sp>
        <p:nvSpPr>
          <p:cNvPr id="3" name="2 Marcador de contenido"/>
          <p:cNvSpPr>
            <a:spLocks noGrp="1"/>
          </p:cNvSpPr>
          <p:nvPr>
            <p:ph sz="quarter" idx="2"/>
          </p:nvPr>
        </p:nvSpPr>
        <p:spPr>
          <a:xfrm>
            <a:off x="755576" y="1988840"/>
            <a:ext cx="3672408" cy="2650976"/>
          </a:xfrm>
        </p:spPr>
        <p:style>
          <a:lnRef idx="1">
            <a:schemeClr val="accent1"/>
          </a:lnRef>
          <a:fillRef idx="2">
            <a:schemeClr val="accent1"/>
          </a:fillRef>
          <a:effectRef idx="1">
            <a:schemeClr val="accent1"/>
          </a:effectRef>
          <a:fontRef idx="minor">
            <a:schemeClr val="dk1"/>
          </a:fontRef>
        </p:style>
        <p:txBody>
          <a:bodyPr/>
          <a:lstStyle/>
          <a:p>
            <a:pPr algn="just"/>
            <a:r>
              <a:rPr lang="es-AR" sz="2000" u="sng" dirty="0" smtClean="0">
                <a:solidFill>
                  <a:schemeClr val="tx1"/>
                </a:solidFill>
              </a:rPr>
              <a:t>Alternado:</a:t>
            </a:r>
            <a:r>
              <a:rPr lang="es-AR" sz="2000" dirty="0" smtClean="0">
                <a:solidFill>
                  <a:schemeClr val="tx1"/>
                </a:solidFill>
              </a:rPr>
              <a:t> la/el </a:t>
            </a:r>
            <a:r>
              <a:rPr lang="es-AR" sz="2000" dirty="0">
                <a:solidFill>
                  <a:schemeClr val="tx1"/>
                </a:solidFill>
              </a:rPr>
              <a:t>hija/o pasa periodos de tiempo con cada uno de los progenitores, SEGÚN ORGANIZACIÓN Y POSIBILIDADES DE LA </a:t>
            </a:r>
            <a:r>
              <a:rPr lang="es-AR" sz="2000" dirty="0" smtClean="0">
                <a:solidFill>
                  <a:schemeClr val="tx1"/>
                </a:solidFill>
              </a:rPr>
              <a:t>FAMILIA.</a:t>
            </a:r>
            <a:endParaRPr lang="es-ES" sz="2000" dirty="0">
              <a:solidFill>
                <a:schemeClr val="tx1"/>
              </a:solidFill>
            </a:endParaRPr>
          </a:p>
          <a:p>
            <a:endParaRPr lang="es-ES" dirty="0"/>
          </a:p>
        </p:txBody>
      </p:sp>
      <p:sp>
        <p:nvSpPr>
          <p:cNvPr id="4" name="3 Marcador de contenido"/>
          <p:cNvSpPr>
            <a:spLocks noGrp="1"/>
          </p:cNvSpPr>
          <p:nvPr>
            <p:ph sz="quarter" idx="4"/>
          </p:nvPr>
        </p:nvSpPr>
        <p:spPr>
          <a:xfrm>
            <a:off x="4788024" y="1988840"/>
            <a:ext cx="3888432" cy="2650976"/>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algn="just"/>
            <a:r>
              <a:rPr lang="es-AR" sz="2200" u="sng" dirty="0" smtClean="0">
                <a:solidFill>
                  <a:schemeClr val="tx1"/>
                </a:solidFill>
              </a:rPr>
              <a:t>Indistinto:</a:t>
            </a:r>
            <a:r>
              <a:rPr lang="es-AR" sz="2200" dirty="0" smtClean="0">
                <a:solidFill>
                  <a:schemeClr val="tx1"/>
                </a:solidFill>
              </a:rPr>
              <a:t> la/el </a:t>
            </a:r>
            <a:r>
              <a:rPr lang="es-AR" sz="2200" dirty="0">
                <a:solidFill>
                  <a:schemeClr val="tx1"/>
                </a:solidFill>
              </a:rPr>
              <a:t>hija/o reside de manera </a:t>
            </a:r>
            <a:r>
              <a:rPr lang="es-AR" sz="2200" dirty="0" err="1">
                <a:solidFill>
                  <a:schemeClr val="tx1"/>
                </a:solidFill>
              </a:rPr>
              <a:t>ppal</a:t>
            </a:r>
            <a:r>
              <a:rPr lang="es-AR" sz="2200" dirty="0">
                <a:solidFill>
                  <a:schemeClr val="tx1"/>
                </a:solidFill>
              </a:rPr>
              <a:t> en el domicilio de uno pero ambos </a:t>
            </a:r>
            <a:r>
              <a:rPr lang="es-AR" sz="2200" dirty="0" smtClean="0">
                <a:solidFill>
                  <a:schemeClr val="tx1"/>
                </a:solidFill>
              </a:rPr>
              <a:t>comparten </a:t>
            </a:r>
            <a:r>
              <a:rPr lang="es-AR" sz="2200" dirty="0">
                <a:solidFill>
                  <a:schemeClr val="tx1"/>
                </a:solidFill>
              </a:rPr>
              <a:t>decisiones y distribuyen funciones o tareas. No importa donde este “MAS TIEMPO” la/el hija/o: ello no excluye la presencia del otro.</a:t>
            </a:r>
            <a:endParaRPr lang="es-ES" sz="2200" dirty="0">
              <a:solidFill>
                <a:schemeClr val="tx1"/>
              </a:solidFill>
            </a:endParaRPr>
          </a:p>
          <a:p>
            <a:endParaRPr lang="es-ES" dirty="0"/>
          </a:p>
        </p:txBody>
      </p:sp>
      <p:sp>
        <p:nvSpPr>
          <p:cNvPr id="5" name="4 Marcador de texto"/>
          <p:cNvSpPr>
            <a:spLocks noGrp="1"/>
          </p:cNvSpPr>
          <p:nvPr>
            <p:ph type="body" sz="quarter" idx="1"/>
          </p:nvPr>
        </p:nvSpPr>
        <p:spPr>
          <a:xfrm>
            <a:off x="457200" y="836712"/>
            <a:ext cx="2818656" cy="658368"/>
          </a:xfrm>
        </p:spPr>
        <p:txBody>
          <a:bodyPr/>
          <a:lstStyle/>
          <a:p>
            <a:pPr algn="ctr"/>
            <a:r>
              <a:rPr lang="es-ES" dirty="0" smtClean="0">
                <a:solidFill>
                  <a:schemeClr val="tx1"/>
                </a:solidFill>
              </a:rPr>
              <a:t>UNILATERAL</a:t>
            </a:r>
            <a:endParaRPr lang="es-ES" dirty="0">
              <a:solidFill>
                <a:schemeClr val="tx1"/>
              </a:solidFill>
            </a:endParaRPr>
          </a:p>
        </p:txBody>
      </p:sp>
      <p:sp>
        <p:nvSpPr>
          <p:cNvPr id="6" name="5 Marcador de texto"/>
          <p:cNvSpPr>
            <a:spLocks noGrp="1"/>
          </p:cNvSpPr>
          <p:nvPr>
            <p:ph type="body" sz="quarter" idx="3"/>
          </p:nvPr>
        </p:nvSpPr>
        <p:spPr>
          <a:xfrm>
            <a:off x="4343400" y="836712"/>
            <a:ext cx="2748880" cy="658368"/>
          </a:xfrm>
        </p:spPr>
        <p:txBody>
          <a:bodyPr/>
          <a:lstStyle/>
          <a:p>
            <a:pPr algn="ctr"/>
            <a:r>
              <a:rPr lang="es-ES" dirty="0" smtClean="0">
                <a:solidFill>
                  <a:schemeClr val="tx1"/>
                </a:solidFill>
              </a:rPr>
              <a:t>COMPARTIDO</a:t>
            </a:r>
            <a:endParaRPr lang="es-ES" dirty="0">
              <a:solidFill>
                <a:schemeClr val="tx1"/>
              </a:solidFill>
            </a:endParaRPr>
          </a:p>
        </p:txBody>
      </p:sp>
      <p:cxnSp>
        <p:nvCxnSpPr>
          <p:cNvPr id="12" name="11 Conector angular"/>
          <p:cNvCxnSpPr/>
          <p:nvPr/>
        </p:nvCxnSpPr>
        <p:spPr>
          <a:xfrm rot="5400000">
            <a:off x="1079612" y="584684"/>
            <a:ext cx="360040" cy="144016"/>
          </a:xfrm>
          <a:prstGeom prst="bentConnector3">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 name="13 Conector angular"/>
          <p:cNvCxnSpPr/>
          <p:nvPr/>
        </p:nvCxnSpPr>
        <p:spPr>
          <a:xfrm rot="16200000" flipH="1">
            <a:off x="6012160" y="548680"/>
            <a:ext cx="360040" cy="216024"/>
          </a:xfrm>
          <a:prstGeom prst="bentConnector3">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8" name="17 Conector angular"/>
          <p:cNvCxnSpPr/>
          <p:nvPr/>
        </p:nvCxnSpPr>
        <p:spPr>
          <a:xfrm rot="5400000">
            <a:off x="4175956" y="1520788"/>
            <a:ext cx="504056" cy="432048"/>
          </a:xfrm>
          <a:prstGeom prst="bentConnector3">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0" name="19 Conector angular"/>
          <p:cNvCxnSpPr/>
          <p:nvPr/>
        </p:nvCxnSpPr>
        <p:spPr>
          <a:xfrm rot="16200000" flipH="1">
            <a:off x="6588224" y="1484784"/>
            <a:ext cx="504056" cy="504056"/>
          </a:xfrm>
          <a:prstGeom prst="bentConnector3">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1" name="20 Rectángulo"/>
          <p:cNvSpPr/>
          <p:nvPr/>
        </p:nvSpPr>
        <p:spPr>
          <a:xfrm>
            <a:off x="215516" y="5445225"/>
            <a:ext cx="8424936" cy="1323439"/>
          </a:xfrm>
          <a:prstGeom prst="rect">
            <a:avLst/>
          </a:prstGeom>
        </p:spPr>
        <p:txBody>
          <a:bodyPr wrap="square">
            <a:spAutoFit/>
          </a:bodyPr>
          <a:lstStyle/>
          <a:p>
            <a:pPr algn="ctr"/>
            <a:r>
              <a:rPr lang="es-AR" sz="2000" b="1" dirty="0">
                <a:solidFill>
                  <a:schemeClr val="accent1">
                    <a:lumMod val="50000"/>
                  </a:schemeClr>
                </a:solidFill>
              </a:rPr>
              <a:t>REGIMEN </a:t>
            </a:r>
            <a:r>
              <a:rPr lang="es-AR" sz="2000" b="1" dirty="0" smtClean="0">
                <a:solidFill>
                  <a:schemeClr val="accent1">
                    <a:lumMod val="50000"/>
                  </a:schemeClr>
                </a:solidFill>
              </a:rPr>
              <a:t>SUPLETORIO         </a:t>
            </a:r>
          </a:p>
          <a:p>
            <a:pPr algn="ctr"/>
            <a:r>
              <a:rPr lang="es-AR" sz="2000" b="1" dirty="0" smtClean="0">
                <a:solidFill>
                  <a:schemeClr val="accent1">
                    <a:lumMod val="50000"/>
                  </a:schemeClr>
                </a:solidFill>
              </a:rPr>
              <a:t>PREVALECEN </a:t>
            </a:r>
            <a:r>
              <a:rPr lang="es-AR" sz="2000" b="1" dirty="0">
                <a:solidFill>
                  <a:schemeClr val="accent1">
                    <a:lumMod val="50000"/>
                  </a:schemeClr>
                </a:solidFill>
              </a:rPr>
              <a:t>LOS </a:t>
            </a:r>
            <a:r>
              <a:rPr lang="es-AR" sz="2000" b="1" dirty="0" smtClean="0">
                <a:solidFill>
                  <a:schemeClr val="accent1">
                    <a:lumMod val="50000"/>
                  </a:schemeClr>
                </a:solidFill>
              </a:rPr>
              <a:t>ACUERDOS</a:t>
            </a:r>
          </a:p>
          <a:p>
            <a:pPr algn="ctr"/>
            <a:endParaRPr lang="es-AR" sz="2000" b="1" dirty="0">
              <a:solidFill>
                <a:schemeClr val="accent1">
                  <a:lumMod val="50000"/>
                </a:schemeClr>
              </a:solidFill>
            </a:endParaRPr>
          </a:p>
          <a:p>
            <a:pPr algn="ctr"/>
            <a:r>
              <a:rPr lang="es-AR" sz="2000" b="1" dirty="0" smtClean="0">
                <a:solidFill>
                  <a:schemeClr val="accent1">
                    <a:lumMod val="50000"/>
                  </a:schemeClr>
                </a:solidFill>
              </a:rPr>
              <a:t>PLAN DE PARENTALIDAD</a:t>
            </a:r>
            <a:endParaRPr lang="es-ES" sz="2000" dirty="0">
              <a:solidFill>
                <a:schemeClr val="accent1">
                  <a:lumMod val="50000"/>
                </a:schemeClr>
              </a:solidFill>
            </a:endParaRPr>
          </a:p>
        </p:txBody>
      </p:sp>
      <p:sp>
        <p:nvSpPr>
          <p:cNvPr id="24" name="23 Cerrar llave"/>
          <p:cNvSpPr/>
          <p:nvPr/>
        </p:nvSpPr>
        <p:spPr>
          <a:xfrm rot="5400000">
            <a:off x="3995936" y="548680"/>
            <a:ext cx="1368152" cy="8424936"/>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5" name="24 Flecha abajo"/>
          <p:cNvSpPr/>
          <p:nvPr/>
        </p:nvSpPr>
        <p:spPr>
          <a:xfrm>
            <a:off x="4211960" y="6106944"/>
            <a:ext cx="432048" cy="2743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xmlns="" val="40303761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04664"/>
            <a:ext cx="7715200" cy="6069288"/>
          </a:xfrm>
        </p:spPr>
        <p:txBody>
          <a:bodyPr>
            <a:normAutofit fontScale="92500" lnSpcReduction="10000"/>
          </a:bodyPr>
          <a:lstStyle/>
          <a:p>
            <a:pPr marL="0" indent="0" algn="ctr">
              <a:buNone/>
            </a:pPr>
            <a:r>
              <a:rPr lang="es-AR" b="1" dirty="0">
                <a:solidFill>
                  <a:schemeClr val="accent1">
                    <a:lumMod val="50000"/>
                  </a:schemeClr>
                </a:solidFill>
              </a:rPr>
              <a:t>“PLAN DE PARENTALIDAD” </a:t>
            </a:r>
            <a:endParaRPr lang="es-AR" b="1" dirty="0" smtClean="0">
              <a:solidFill>
                <a:schemeClr val="accent1">
                  <a:lumMod val="50000"/>
                </a:schemeClr>
              </a:solidFill>
            </a:endParaRPr>
          </a:p>
          <a:p>
            <a:pPr marL="0" indent="0" algn="ctr">
              <a:buNone/>
            </a:pPr>
            <a:r>
              <a:rPr lang="es-AR" dirty="0" smtClean="0"/>
              <a:t>(Art. </a:t>
            </a:r>
            <a:r>
              <a:rPr lang="es-AR" dirty="0"/>
              <a:t>655) </a:t>
            </a:r>
            <a:endParaRPr lang="es-AR" dirty="0" smtClean="0"/>
          </a:p>
          <a:p>
            <a:pPr marL="0" indent="0" algn="ctr">
              <a:buNone/>
            </a:pPr>
            <a:endParaRPr lang="es-AR" dirty="0"/>
          </a:p>
          <a:p>
            <a:pPr marL="0" indent="0" algn="ctr">
              <a:buNone/>
            </a:pPr>
            <a:endParaRPr lang="es-AR" dirty="0" smtClean="0"/>
          </a:p>
          <a:p>
            <a:pPr marL="0" indent="0" algn="ctr">
              <a:buNone/>
            </a:pPr>
            <a:r>
              <a:rPr lang="es-AR" dirty="0" smtClean="0"/>
              <a:t>“</a:t>
            </a:r>
            <a:r>
              <a:rPr lang="es-AR" dirty="0"/>
              <a:t>L</a:t>
            </a:r>
            <a:r>
              <a:rPr lang="es-AR" dirty="0" smtClean="0"/>
              <a:t>a </a:t>
            </a:r>
            <a:r>
              <a:rPr lang="es-AR" dirty="0"/>
              <a:t>mejor </a:t>
            </a:r>
            <a:r>
              <a:rPr lang="es-AR" dirty="0" smtClean="0"/>
              <a:t>sentencia”</a:t>
            </a:r>
          </a:p>
          <a:p>
            <a:pPr marL="0" indent="0" algn="just">
              <a:buNone/>
            </a:pPr>
            <a:r>
              <a:rPr lang="es-AR" dirty="0" smtClean="0"/>
              <a:t> 	Nace </a:t>
            </a:r>
            <a:r>
              <a:rPr lang="es-AR" dirty="0"/>
              <a:t>del acuerdo y las partes construyen o rediseñan el proyecto familiar. </a:t>
            </a:r>
            <a:endParaRPr lang="es-AR" dirty="0" smtClean="0"/>
          </a:p>
          <a:p>
            <a:pPr marL="0" indent="0" algn="ctr">
              <a:buNone/>
            </a:pPr>
            <a:r>
              <a:rPr lang="es-AR" dirty="0" smtClean="0"/>
              <a:t>AUTONOMIA </a:t>
            </a:r>
            <a:r>
              <a:rPr lang="es-AR" dirty="0"/>
              <a:t>PERSONAL Y FAMILIAR</a:t>
            </a:r>
            <a:r>
              <a:rPr lang="es-AR" dirty="0" smtClean="0"/>
              <a:t>!!!</a:t>
            </a:r>
          </a:p>
          <a:p>
            <a:pPr algn="just"/>
            <a:endParaRPr lang="es-AR" dirty="0"/>
          </a:p>
          <a:p>
            <a:pPr marL="0" indent="0" algn="just">
              <a:buNone/>
            </a:pPr>
            <a:r>
              <a:rPr lang="es-ES" i="1" dirty="0"/>
              <a:t>“</a:t>
            </a:r>
            <a:r>
              <a:rPr lang="es-ES" i="1" dirty="0" smtClean="0"/>
              <a:t>La </a:t>
            </a:r>
            <a:r>
              <a:rPr lang="es-ES" i="1" dirty="0"/>
              <a:t>familia es un sistema, tiene una determinada particularidad como conjunto… Esa singularidad de cada familia permite sostener que no es posible manejarse con criterios de generalización y la conveniencia y eficacia de un régimen de tenencia depende de las circunstancias del caso concreto”.</a:t>
            </a:r>
            <a:r>
              <a:rPr lang="es-ES" dirty="0"/>
              <a:t> (</a:t>
            </a:r>
            <a:r>
              <a:rPr lang="es-ES" dirty="0" err="1"/>
              <a:t>Grosman</a:t>
            </a:r>
            <a:r>
              <a:rPr lang="es-ES" dirty="0"/>
              <a:t> Cecilia, “La tenencia compartida después del divorcio. Nuevas tendencias en la materia; La Ley 1984-B, 806</a:t>
            </a:r>
            <a:r>
              <a:rPr lang="es-ES" dirty="0" smtClean="0"/>
              <a:t>.).</a:t>
            </a:r>
            <a:endParaRPr lang="es-ES" dirty="0"/>
          </a:p>
        </p:txBody>
      </p:sp>
      <p:sp>
        <p:nvSpPr>
          <p:cNvPr id="4" name="3 Flecha abajo"/>
          <p:cNvSpPr/>
          <p:nvPr/>
        </p:nvSpPr>
        <p:spPr>
          <a:xfrm>
            <a:off x="4067944" y="1268760"/>
            <a:ext cx="504056"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xmlns="" val="39435273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04664"/>
            <a:ext cx="7643192" cy="6069288"/>
          </a:xfrm>
        </p:spPr>
        <p:txBody>
          <a:bodyPr>
            <a:normAutofit lnSpcReduction="10000"/>
          </a:bodyPr>
          <a:lstStyle/>
          <a:p>
            <a:pPr marL="0" indent="0" algn="just">
              <a:buNone/>
            </a:pPr>
            <a:r>
              <a:rPr lang="es-AR" dirty="0" smtClean="0"/>
              <a:t> </a:t>
            </a:r>
          </a:p>
          <a:p>
            <a:pPr marL="0" indent="0" algn="just">
              <a:buNone/>
            </a:pPr>
            <a:r>
              <a:rPr lang="es-AR" dirty="0" smtClean="0"/>
              <a:t>	</a:t>
            </a:r>
            <a:r>
              <a:rPr lang="es-AR" b="1" dirty="0" smtClean="0">
                <a:solidFill>
                  <a:schemeClr val="accent1">
                    <a:lumMod val="75000"/>
                  </a:schemeClr>
                </a:solidFill>
              </a:rPr>
              <a:t>El </a:t>
            </a:r>
            <a:r>
              <a:rPr lang="es-AR" b="1" dirty="0">
                <a:solidFill>
                  <a:schemeClr val="accent1">
                    <a:lumMod val="75000"/>
                  </a:schemeClr>
                </a:solidFill>
              </a:rPr>
              <a:t>CCC PREFIERE  EL CUIDADO </a:t>
            </a:r>
            <a:r>
              <a:rPr lang="es-AR" b="1" dirty="0" smtClean="0">
                <a:solidFill>
                  <a:schemeClr val="accent1">
                    <a:lumMod val="75000"/>
                  </a:schemeClr>
                </a:solidFill>
              </a:rPr>
              <a:t>PERSONAL </a:t>
            </a:r>
            <a:r>
              <a:rPr lang="es-AR" b="1" dirty="0">
                <a:solidFill>
                  <a:schemeClr val="accent1">
                    <a:lumMod val="75000"/>
                  </a:schemeClr>
                </a:solidFill>
              </a:rPr>
              <a:t>INDISTINTO, evitar la “modalidad mochila” como forma más saludable para el hijo</a:t>
            </a:r>
            <a:r>
              <a:rPr lang="es-AR" b="1" dirty="0" smtClean="0">
                <a:solidFill>
                  <a:schemeClr val="accent1">
                    <a:lumMod val="75000"/>
                  </a:schemeClr>
                </a:solidFill>
              </a:rPr>
              <a:t>.</a:t>
            </a:r>
          </a:p>
          <a:p>
            <a:pPr marL="0" indent="0" algn="just">
              <a:buNone/>
            </a:pPr>
            <a:endParaRPr lang="es-ES" dirty="0"/>
          </a:p>
          <a:p>
            <a:pPr marL="0" indent="0" algn="just">
              <a:buNone/>
            </a:pPr>
            <a:r>
              <a:rPr lang="es-AR" dirty="0" smtClean="0"/>
              <a:t> 	NO </a:t>
            </a:r>
            <a:r>
              <a:rPr lang="es-AR" dirty="0"/>
              <a:t>obstante ello la opción será dejada de la da en función del </a:t>
            </a:r>
            <a:r>
              <a:rPr lang="es-AR" b="1" dirty="0">
                <a:solidFill>
                  <a:schemeClr val="accent1">
                    <a:lumMod val="75000"/>
                  </a:schemeClr>
                </a:solidFill>
              </a:rPr>
              <a:t>interés superior </a:t>
            </a:r>
            <a:r>
              <a:rPr lang="es-AR" dirty="0"/>
              <a:t>del </a:t>
            </a:r>
            <a:r>
              <a:rPr lang="es-AR" dirty="0" smtClean="0"/>
              <a:t>hijo</a:t>
            </a:r>
          </a:p>
          <a:p>
            <a:pPr marL="0" indent="0" algn="just">
              <a:buNone/>
            </a:pPr>
            <a:endParaRPr lang="es-AR" dirty="0"/>
          </a:p>
          <a:p>
            <a:pPr marL="0" indent="0" algn="just">
              <a:buNone/>
            </a:pPr>
            <a:r>
              <a:rPr lang="es-AR" dirty="0" smtClean="0"/>
              <a:t> 	Si </a:t>
            </a:r>
            <a:r>
              <a:rPr lang="es-AR" dirty="0"/>
              <a:t>el cuidado personal es </a:t>
            </a:r>
            <a:r>
              <a:rPr lang="es-AR" b="1" dirty="0" smtClean="0">
                <a:solidFill>
                  <a:schemeClr val="accent1">
                    <a:lumMod val="75000"/>
                  </a:schemeClr>
                </a:solidFill>
              </a:rPr>
              <a:t>unilateral</a:t>
            </a:r>
            <a:r>
              <a:rPr lang="es-AR" dirty="0" smtClean="0"/>
              <a:t>, el </a:t>
            </a:r>
            <a:r>
              <a:rPr lang="es-AR" dirty="0"/>
              <a:t>otro progenitor deberá tener  amplia y fluida comunicación (derecho deber ART. 652) </a:t>
            </a:r>
            <a:r>
              <a:rPr lang="es-AR" dirty="0" smtClean="0"/>
              <a:t>y </a:t>
            </a:r>
            <a:r>
              <a:rPr lang="es-AR" dirty="0"/>
              <a:t>tiene derecho a ser informado sobre los hechos trascendentes de la vida del hijo (art 654 cuestiones de educación, salud y otras relativas a la persona y bienes del hijo</a:t>
            </a:r>
            <a:r>
              <a:rPr lang="es-AR" dirty="0" smtClean="0"/>
              <a:t>).</a:t>
            </a:r>
            <a:endParaRPr lang="es-ES" dirty="0"/>
          </a:p>
          <a:p>
            <a:endParaRPr lang="es-ES" dirty="0"/>
          </a:p>
        </p:txBody>
      </p:sp>
    </p:spTree>
    <p:extLst>
      <p:ext uri="{BB962C8B-B14F-4D97-AF65-F5344CB8AC3E}">
        <p14:creationId xmlns:p14="http://schemas.microsoft.com/office/powerpoint/2010/main" xmlns="" val="34127582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51520" y="188640"/>
            <a:ext cx="7920880" cy="6408712"/>
          </a:xfrm>
        </p:spPr>
        <p:txBody>
          <a:bodyPr>
            <a:normAutofit fontScale="92500" lnSpcReduction="10000"/>
          </a:bodyPr>
          <a:lstStyle/>
          <a:p>
            <a:pPr marL="0" indent="0" algn="just">
              <a:buNone/>
            </a:pPr>
            <a:r>
              <a:rPr lang="es-AR" dirty="0" smtClean="0"/>
              <a:t>  	En </a:t>
            </a:r>
            <a:r>
              <a:rPr lang="es-AR" dirty="0"/>
              <a:t>el </a:t>
            </a:r>
            <a:r>
              <a:rPr lang="es-AR" b="1" dirty="0">
                <a:solidFill>
                  <a:schemeClr val="accent1">
                    <a:lumMod val="75000"/>
                  </a:schemeClr>
                </a:solidFill>
              </a:rPr>
              <a:t>supuesto excepcional </a:t>
            </a:r>
            <a:r>
              <a:rPr lang="es-AR" dirty="0"/>
              <a:t>en el que el cuidado personal del hijo deba ser </a:t>
            </a:r>
            <a:r>
              <a:rPr lang="es-AR" b="1" dirty="0">
                <a:solidFill>
                  <a:schemeClr val="accent1">
                    <a:lumMod val="75000"/>
                  </a:schemeClr>
                </a:solidFill>
              </a:rPr>
              <a:t>unipersonal</a:t>
            </a:r>
            <a:r>
              <a:rPr lang="es-AR" dirty="0"/>
              <a:t>, el juez debe </a:t>
            </a:r>
            <a:r>
              <a:rPr lang="es-AR" b="1" dirty="0">
                <a:solidFill>
                  <a:schemeClr val="accent1">
                    <a:lumMod val="75000"/>
                  </a:schemeClr>
                </a:solidFill>
              </a:rPr>
              <a:t>ponderar</a:t>
            </a:r>
            <a:r>
              <a:rPr lang="es-AR" dirty="0" smtClean="0"/>
              <a:t>: (653)</a:t>
            </a:r>
          </a:p>
          <a:p>
            <a:pPr marL="0" indent="0" algn="just">
              <a:buNone/>
            </a:pPr>
            <a:endParaRPr lang="es-ES" dirty="0"/>
          </a:p>
          <a:p>
            <a:pPr marL="0" indent="0" algn="just">
              <a:buNone/>
            </a:pPr>
            <a:r>
              <a:rPr lang="es-AR" dirty="0">
                <a:solidFill>
                  <a:schemeClr val="accent1">
                    <a:lumMod val="50000"/>
                  </a:schemeClr>
                </a:solidFill>
              </a:rPr>
              <a:t>a) </a:t>
            </a:r>
            <a:r>
              <a:rPr lang="es-AR" dirty="0"/>
              <a:t>la prioridad del progenitor que facilita el derecho a mantener trato regular con el otro;</a:t>
            </a:r>
            <a:endParaRPr lang="es-ES" dirty="0"/>
          </a:p>
          <a:p>
            <a:pPr marL="0" indent="0" algn="just">
              <a:buNone/>
            </a:pPr>
            <a:r>
              <a:rPr lang="es-AR" dirty="0" smtClean="0">
                <a:solidFill>
                  <a:schemeClr val="accent1">
                    <a:lumMod val="50000"/>
                  </a:schemeClr>
                </a:solidFill>
              </a:rPr>
              <a:t>b</a:t>
            </a:r>
            <a:r>
              <a:rPr lang="es-AR" dirty="0">
                <a:solidFill>
                  <a:schemeClr val="accent1">
                    <a:lumMod val="50000"/>
                  </a:schemeClr>
                </a:solidFill>
              </a:rPr>
              <a:t>)</a:t>
            </a:r>
            <a:r>
              <a:rPr lang="es-AR" dirty="0"/>
              <a:t> la edad del hijo;</a:t>
            </a:r>
            <a:endParaRPr lang="es-ES" dirty="0"/>
          </a:p>
          <a:p>
            <a:pPr marL="0" indent="0" algn="just">
              <a:buNone/>
            </a:pPr>
            <a:r>
              <a:rPr lang="es-AR" dirty="0" smtClean="0">
                <a:solidFill>
                  <a:schemeClr val="accent1">
                    <a:lumMod val="50000"/>
                  </a:schemeClr>
                </a:solidFill>
              </a:rPr>
              <a:t>c</a:t>
            </a:r>
            <a:r>
              <a:rPr lang="es-AR" dirty="0">
                <a:solidFill>
                  <a:schemeClr val="accent1">
                    <a:lumMod val="50000"/>
                  </a:schemeClr>
                </a:solidFill>
              </a:rPr>
              <a:t>) </a:t>
            </a:r>
            <a:r>
              <a:rPr lang="es-AR" dirty="0"/>
              <a:t>la opinión del hijo;</a:t>
            </a:r>
            <a:endParaRPr lang="es-ES" dirty="0"/>
          </a:p>
          <a:p>
            <a:pPr marL="0" indent="0" algn="just">
              <a:buNone/>
            </a:pPr>
            <a:r>
              <a:rPr lang="es-AR" dirty="0" smtClean="0">
                <a:solidFill>
                  <a:schemeClr val="accent1">
                    <a:lumMod val="50000"/>
                  </a:schemeClr>
                </a:solidFill>
              </a:rPr>
              <a:t>d</a:t>
            </a:r>
            <a:r>
              <a:rPr lang="es-AR" dirty="0">
                <a:solidFill>
                  <a:schemeClr val="accent1">
                    <a:lumMod val="50000"/>
                  </a:schemeClr>
                </a:solidFill>
              </a:rPr>
              <a:t>) </a:t>
            </a:r>
            <a:r>
              <a:rPr lang="es-AR" dirty="0"/>
              <a:t>el mantenimiento de la situación existente y respeto del centro de vida del hijo.</a:t>
            </a:r>
            <a:endParaRPr lang="es-ES" dirty="0"/>
          </a:p>
          <a:p>
            <a:pPr marL="0" indent="0" algn="just">
              <a:buNone/>
            </a:pPr>
            <a:endParaRPr lang="es-AR" dirty="0" smtClean="0"/>
          </a:p>
          <a:p>
            <a:pPr marL="0" indent="0" algn="just">
              <a:buNone/>
            </a:pPr>
            <a:r>
              <a:rPr lang="es-AR" dirty="0" smtClean="0"/>
              <a:t> 	El </a:t>
            </a:r>
            <a:r>
              <a:rPr lang="es-AR" dirty="0"/>
              <a:t>otro progenitor tiene el derecho y el deber de colaboración con el conviviente.</a:t>
            </a:r>
            <a:endParaRPr lang="es-ES" dirty="0"/>
          </a:p>
          <a:p>
            <a:pPr marL="0" indent="0" algn="just">
              <a:buNone/>
            </a:pPr>
            <a:r>
              <a:rPr lang="es-AR" dirty="0" smtClean="0"/>
              <a:t> 	</a:t>
            </a:r>
          </a:p>
          <a:p>
            <a:pPr marL="0" indent="0" algn="just">
              <a:buNone/>
            </a:pPr>
            <a:r>
              <a:rPr lang="es-AR" dirty="0"/>
              <a:t> </a:t>
            </a:r>
            <a:r>
              <a:rPr lang="es-AR" dirty="0" smtClean="0"/>
              <a:t>	Por </a:t>
            </a:r>
            <a:r>
              <a:rPr lang="es-AR" dirty="0"/>
              <a:t>último….Todas las decisiones relativas al ejercicio de los derechos de cuidado sobre el hijo así como su vinculación, revisten carácter mutable y no definitivo</a:t>
            </a:r>
            <a:r>
              <a:rPr lang="es-AR" dirty="0" smtClean="0"/>
              <a:t>.</a:t>
            </a:r>
          </a:p>
          <a:p>
            <a:pPr marL="0" indent="0" algn="just">
              <a:buNone/>
            </a:pPr>
            <a:endParaRPr lang="es-ES" dirty="0"/>
          </a:p>
        </p:txBody>
      </p:sp>
    </p:spTree>
    <p:extLst>
      <p:ext uri="{BB962C8B-B14F-4D97-AF65-F5344CB8AC3E}">
        <p14:creationId xmlns:p14="http://schemas.microsoft.com/office/powerpoint/2010/main" xmlns="" val="27536303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994122"/>
          </a:xfrm>
        </p:spPr>
        <p:txBody>
          <a:bodyPr>
            <a:normAutofit fontScale="90000"/>
          </a:bodyPr>
          <a:lstStyle/>
          <a:p>
            <a:pPr algn="ctr"/>
            <a:r>
              <a:rPr lang="es-AR" sz="2700" b="1" dirty="0"/>
              <a:t>EJERCICIO DE LA RESPONSABILIDAD PARENTAL POR UN TERCERO</a:t>
            </a:r>
            <a:r>
              <a:rPr lang="es-ES" dirty="0"/>
              <a:t/>
            </a:r>
            <a:br>
              <a:rPr lang="es-ES" dirty="0"/>
            </a:br>
            <a:endParaRPr lang="es-ES" dirty="0"/>
          </a:p>
        </p:txBody>
      </p:sp>
      <p:sp>
        <p:nvSpPr>
          <p:cNvPr id="3" name="2 Marcador de contenido"/>
          <p:cNvSpPr>
            <a:spLocks noGrp="1"/>
          </p:cNvSpPr>
          <p:nvPr>
            <p:ph sz="quarter" idx="1"/>
          </p:nvPr>
        </p:nvSpPr>
        <p:spPr>
          <a:xfrm>
            <a:off x="323528" y="980728"/>
            <a:ext cx="7848872" cy="5493224"/>
          </a:xfrm>
        </p:spPr>
        <p:txBody>
          <a:bodyPr>
            <a:normAutofit fontScale="92500" lnSpcReduction="20000"/>
          </a:bodyPr>
          <a:lstStyle/>
          <a:p>
            <a:pPr marL="0" indent="0">
              <a:buNone/>
            </a:pPr>
            <a:r>
              <a:rPr lang="es-AR" b="1" dirty="0">
                <a:solidFill>
                  <a:schemeClr val="accent1">
                    <a:lumMod val="50000"/>
                  </a:schemeClr>
                </a:solidFill>
              </a:rPr>
              <a:t>1.- Delegación del ejercicio por los progenitores</a:t>
            </a:r>
            <a:r>
              <a:rPr lang="es-AR" b="1" dirty="0" smtClean="0">
                <a:solidFill>
                  <a:schemeClr val="accent1">
                    <a:lumMod val="50000"/>
                  </a:schemeClr>
                </a:solidFill>
              </a:rPr>
              <a:t>:</a:t>
            </a:r>
          </a:p>
          <a:p>
            <a:pPr marL="0" indent="0">
              <a:buNone/>
            </a:pPr>
            <a:endParaRPr lang="es-ES" dirty="0">
              <a:solidFill>
                <a:schemeClr val="accent1">
                  <a:lumMod val="50000"/>
                </a:schemeClr>
              </a:solidFill>
            </a:endParaRPr>
          </a:p>
          <a:p>
            <a:pPr algn="just"/>
            <a:r>
              <a:rPr lang="es-AR" b="1" dirty="0" smtClean="0"/>
              <a:t>Art. 643</a:t>
            </a:r>
            <a:r>
              <a:rPr lang="es-AR" dirty="0" smtClean="0"/>
              <a:t>: </a:t>
            </a:r>
            <a:r>
              <a:rPr lang="es-AR" b="1" dirty="0">
                <a:solidFill>
                  <a:schemeClr val="accent1">
                    <a:lumMod val="75000"/>
                  </a:schemeClr>
                </a:solidFill>
              </a:rPr>
              <a:t>En</a:t>
            </a:r>
            <a:r>
              <a:rPr lang="es-AR" dirty="0"/>
              <a:t> </a:t>
            </a:r>
            <a:r>
              <a:rPr lang="es-AR" b="1" dirty="0">
                <a:solidFill>
                  <a:schemeClr val="accent1">
                    <a:lumMod val="75000"/>
                  </a:schemeClr>
                </a:solidFill>
              </a:rPr>
              <a:t>el interés del hijo y por razones suficientemente justificadas</a:t>
            </a:r>
            <a:r>
              <a:rPr lang="es-AR" dirty="0"/>
              <a:t>, los progenitores pueden convenir que el ejercicio de la responsabilidad parental sea otorgado a un pariente, sin perjuicio de lo establecido en el artículo 674. El acuerdo con la persona que acepta la delegación </a:t>
            </a:r>
            <a:r>
              <a:rPr lang="es-AR" u="sng" dirty="0"/>
              <a:t>debe ser homologado judicialmente</a:t>
            </a:r>
            <a:r>
              <a:rPr lang="es-AR" dirty="0"/>
              <a:t>, </a:t>
            </a:r>
            <a:r>
              <a:rPr lang="es-AR" b="1" dirty="0" smtClean="0">
                <a:solidFill>
                  <a:schemeClr val="accent1">
                    <a:lumMod val="75000"/>
                  </a:schemeClr>
                </a:solidFill>
              </a:rPr>
              <a:t>debiendo oírse necesariamente al </a:t>
            </a:r>
            <a:r>
              <a:rPr lang="es-AR" b="1" dirty="0">
                <a:solidFill>
                  <a:schemeClr val="accent1">
                    <a:lumMod val="75000"/>
                  </a:schemeClr>
                </a:solidFill>
              </a:rPr>
              <a:t>hijo</a:t>
            </a:r>
            <a:r>
              <a:rPr lang="es-AR" dirty="0"/>
              <a:t>. Tiene un </a:t>
            </a:r>
            <a:r>
              <a:rPr lang="es-AR" b="1" dirty="0">
                <a:solidFill>
                  <a:schemeClr val="accent1">
                    <a:lumMod val="75000"/>
                  </a:schemeClr>
                </a:solidFill>
              </a:rPr>
              <a:t>plazo máximo de un año</a:t>
            </a:r>
            <a:r>
              <a:rPr lang="es-AR" dirty="0"/>
              <a:t>, pudiendo renovarse judicialmente por razones debidamente fundadas, por un período más con participación de las partes involucradas. </a:t>
            </a:r>
            <a:r>
              <a:rPr lang="es-AR" b="1" dirty="0">
                <a:solidFill>
                  <a:schemeClr val="accent1">
                    <a:lumMod val="75000"/>
                  </a:schemeClr>
                </a:solidFill>
              </a:rPr>
              <a:t>Los progenitores conservan la titularidad de la responsabilidad parental</a:t>
            </a:r>
            <a:r>
              <a:rPr lang="es-AR" dirty="0"/>
              <a:t>, y mantienen el derecho a supervisar la crianza y educación del hijo en función de sus posibilidades.</a:t>
            </a:r>
            <a:endParaRPr lang="es-ES" dirty="0"/>
          </a:p>
          <a:p>
            <a:pPr marL="0" indent="0" algn="just">
              <a:buNone/>
            </a:pPr>
            <a:r>
              <a:rPr lang="es-AR" dirty="0" smtClean="0"/>
              <a:t> 	Igual </a:t>
            </a:r>
            <a:r>
              <a:rPr lang="es-AR" dirty="0"/>
              <a:t>régimen es aplicable al hijo que sólo tiene un vínculo filial establecido.</a:t>
            </a:r>
            <a:endParaRPr lang="es-ES" dirty="0"/>
          </a:p>
        </p:txBody>
      </p:sp>
    </p:spTree>
    <p:extLst>
      <p:ext uri="{BB962C8B-B14F-4D97-AF65-F5344CB8AC3E}">
        <p14:creationId xmlns:p14="http://schemas.microsoft.com/office/powerpoint/2010/main" xmlns="" val="8396680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23528" y="548680"/>
            <a:ext cx="7848872" cy="5925272"/>
          </a:xfrm>
        </p:spPr>
        <p:txBody>
          <a:bodyPr>
            <a:normAutofit lnSpcReduction="10000"/>
          </a:bodyPr>
          <a:lstStyle/>
          <a:p>
            <a:pPr marL="0" indent="0" algn="just">
              <a:buNone/>
            </a:pPr>
            <a:r>
              <a:rPr lang="es-AR" b="1" dirty="0" smtClean="0">
                <a:solidFill>
                  <a:schemeClr val="accent1">
                    <a:lumMod val="50000"/>
                  </a:schemeClr>
                </a:solidFill>
              </a:rPr>
              <a:t>2</a:t>
            </a:r>
            <a:r>
              <a:rPr lang="es-AR" b="1" dirty="0">
                <a:solidFill>
                  <a:schemeClr val="accent1">
                    <a:lumMod val="50000"/>
                  </a:schemeClr>
                </a:solidFill>
              </a:rPr>
              <a:t>.- Decisión judicial de otorgamiento de guarda</a:t>
            </a:r>
            <a:r>
              <a:rPr lang="es-AR" b="1" dirty="0" smtClean="0">
                <a:solidFill>
                  <a:schemeClr val="accent1">
                    <a:lumMod val="50000"/>
                  </a:schemeClr>
                </a:solidFill>
              </a:rPr>
              <a:t>:</a:t>
            </a:r>
          </a:p>
          <a:p>
            <a:pPr marL="0" indent="0" algn="just">
              <a:buNone/>
            </a:pPr>
            <a:endParaRPr lang="es-ES" b="1" dirty="0">
              <a:solidFill>
                <a:schemeClr val="accent1">
                  <a:lumMod val="50000"/>
                </a:schemeClr>
              </a:solidFill>
            </a:endParaRPr>
          </a:p>
          <a:p>
            <a:pPr algn="just"/>
            <a:r>
              <a:rPr lang="es-AR" b="1" dirty="0" smtClean="0"/>
              <a:t>Art. 657: </a:t>
            </a:r>
            <a:r>
              <a:rPr lang="es-AR" dirty="0"/>
              <a:t>En supuestos de </a:t>
            </a:r>
            <a:r>
              <a:rPr lang="es-AR" b="1" dirty="0">
                <a:solidFill>
                  <a:schemeClr val="accent1">
                    <a:lumMod val="75000"/>
                  </a:schemeClr>
                </a:solidFill>
              </a:rPr>
              <a:t>especial gravedad</a:t>
            </a:r>
            <a:r>
              <a:rPr lang="es-AR" dirty="0"/>
              <a:t>, el juez puede otorgar la guarda a </a:t>
            </a:r>
            <a:r>
              <a:rPr lang="es-AR" b="1" dirty="0">
                <a:solidFill>
                  <a:schemeClr val="accent1">
                    <a:lumMod val="75000"/>
                  </a:schemeClr>
                </a:solidFill>
              </a:rPr>
              <a:t>un pariente </a:t>
            </a:r>
            <a:r>
              <a:rPr lang="es-AR" dirty="0"/>
              <a:t>por un </a:t>
            </a:r>
            <a:r>
              <a:rPr lang="es-AR" b="1" dirty="0">
                <a:solidFill>
                  <a:schemeClr val="accent1">
                    <a:lumMod val="75000"/>
                  </a:schemeClr>
                </a:solidFill>
              </a:rPr>
              <a:t>plazo de un año</a:t>
            </a:r>
            <a:r>
              <a:rPr lang="es-AR" dirty="0"/>
              <a:t>, prorrogable por razones fundadas por otro período igual. Vencido el plazo, el juez debe resolver la situación del niño, niña o adolescente mediante otras figuras que se regulan en este Código.</a:t>
            </a:r>
            <a:endParaRPr lang="es-ES" dirty="0"/>
          </a:p>
          <a:p>
            <a:pPr marL="0" indent="0" algn="just">
              <a:buNone/>
            </a:pPr>
            <a:r>
              <a:rPr lang="es-AR" dirty="0" smtClean="0"/>
              <a:t> 	El </a:t>
            </a:r>
            <a:r>
              <a:rPr lang="es-AR" dirty="0"/>
              <a:t>guardador tiene el cuidado personal del niño, niña o adolescente y está facultado para tomar las decisiones relativas a las actividades de la vida cotidiana, sin perjuicio de que </a:t>
            </a:r>
            <a:r>
              <a:rPr lang="es-AR" b="1" dirty="0">
                <a:solidFill>
                  <a:schemeClr val="accent1">
                    <a:lumMod val="75000"/>
                  </a:schemeClr>
                </a:solidFill>
              </a:rPr>
              <a:t>la responsabilidad parental quede en cabeza del o los progenitores, quienes conservan los derechos y responsabilidades emergentes de esta titularidad y ejercicio</a:t>
            </a:r>
            <a:r>
              <a:rPr lang="es-AR" b="1" dirty="0" smtClean="0">
                <a:solidFill>
                  <a:schemeClr val="accent1">
                    <a:lumMod val="75000"/>
                  </a:schemeClr>
                </a:solidFill>
              </a:rPr>
              <a:t>.</a:t>
            </a:r>
            <a:r>
              <a:rPr lang="es-AR" b="1" dirty="0">
                <a:solidFill>
                  <a:schemeClr val="accent1">
                    <a:lumMod val="75000"/>
                  </a:schemeClr>
                </a:solidFill>
              </a:rPr>
              <a:t> </a:t>
            </a:r>
            <a:endParaRPr lang="es-ES" b="1" dirty="0">
              <a:solidFill>
                <a:schemeClr val="accent1">
                  <a:lumMod val="75000"/>
                </a:schemeClr>
              </a:solidFill>
            </a:endParaRPr>
          </a:p>
          <a:p>
            <a:pPr marL="0" indent="0">
              <a:buNone/>
            </a:pPr>
            <a:endParaRPr lang="es-ES" dirty="0"/>
          </a:p>
        </p:txBody>
      </p:sp>
    </p:spTree>
    <p:extLst>
      <p:ext uri="{BB962C8B-B14F-4D97-AF65-F5344CB8AC3E}">
        <p14:creationId xmlns:p14="http://schemas.microsoft.com/office/powerpoint/2010/main" xmlns="" val="1966263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7643192" cy="5997280"/>
          </a:xfrm>
        </p:spPr>
        <p:txBody>
          <a:bodyPr>
            <a:normAutofit fontScale="92500" lnSpcReduction="10000"/>
          </a:bodyPr>
          <a:lstStyle/>
          <a:p>
            <a:pPr marL="0" indent="0" algn="just">
              <a:buNone/>
            </a:pPr>
            <a:endParaRPr lang="es-AR" dirty="0" smtClean="0"/>
          </a:p>
          <a:p>
            <a:pPr algn="just"/>
            <a:r>
              <a:rPr lang="es-AR" dirty="0"/>
              <a:t> </a:t>
            </a:r>
            <a:r>
              <a:rPr lang="es-AR" b="1" dirty="0" smtClean="0"/>
              <a:t>1985 </a:t>
            </a:r>
            <a:r>
              <a:rPr lang="es-AR" b="1" dirty="0"/>
              <a:t>Ley 23264</a:t>
            </a:r>
            <a:r>
              <a:rPr lang="es-AR" dirty="0"/>
              <a:t> </a:t>
            </a:r>
            <a:r>
              <a:rPr lang="es-AR" u="sng" dirty="0"/>
              <a:t>igualación de los hijos </a:t>
            </a:r>
            <a:r>
              <a:rPr lang="es-AR" dirty="0"/>
              <a:t>(</a:t>
            </a:r>
            <a:r>
              <a:rPr lang="es-AR" dirty="0" smtClean="0"/>
              <a:t>matrimoniales </a:t>
            </a:r>
            <a:r>
              <a:rPr lang="es-AR" dirty="0"/>
              <a:t>y </a:t>
            </a:r>
            <a:r>
              <a:rPr lang="es-AR" dirty="0" smtClean="0"/>
              <a:t>extramatrimoniales); </a:t>
            </a:r>
            <a:r>
              <a:rPr lang="es-AR" dirty="0"/>
              <a:t>se define a la patria potestad como el conjunto de derechos y deberes  que corresponden a los padres </a:t>
            </a:r>
            <a:r>
              <a:rPr lang="es-AR" b="1" u="sng" dirty="0">
                <a:solidFill>
                  <a:schemeClr val="accent1"/>
                </a:solidFill>
              </a:rPr>
              <a:t>sobre</a:t>
            </a:r>
            <a:r>
              <a:rPr lang="es-AR" dirty="0"/>
              <a:t> la persona y los bienes  de los hijos para su protección y formación integral (art.264 CC</a:t>
            </a:r>
            <a:r>
              <a:rPr lang="es-AR" dirty="0" smtClean="0"/>
              <a:t>). </a:t>
            </a:r>
            <a:r>
              <a:rPr lang="es-AR" u="sng" dirty="0" smtClean="0"/>
              <a:t>Incorpora Patria Potestad compartida</a:t>
            </a:r>
            <a:r>
              <a:rPr lang="es-AR" dirty="0" smtClean="0"/>
              <a:t>.</a:t>
            </a:r>
          </a:p>
          <a:p>
            <a:pPr algn="just"/>
            <a:endParaRPr lang="es-ES" dirty="0"/>
          </a:p>
          <a:p>
            <a:pPr algn="just"/>
            <a:r>
              <a:rPr lang="es-AR" b="1" dirty="0" smtClean="0"/>
              <a:t>Art. </a:t>
            </a:r>
            <a:r>
              <a:rPr lang="es-AR" b="1" dirty="0"/>
              <a:t>18 CDN</a:t>
            </a:r>
            <a:r>
              <a:rPr lang="es-AR" dirty="0"/>
              <a:t> “… </a:t>
            </a:r>
            <a:r>
              <a:rPr lang="es-AR" b="1" dirty="0">
                <a:solidFill>
                  <a:schemeClr val="accent1">
                    <a:lumMod val="75000"/>
                  </a:schemeClr>
                </a:solidFill>
              </a:rPr>
              <a:t>ambos padres </a:t>
            </a:r>
            <a:r>
              <a:rPr lang="es-AR" dirty="0"/>
              <a:t>tienen obligaciones comunes en lo que respecta a la </a:t>
            </a:r>
            <a:r>
              <a:rPr lang="es-AR" b="1" dirty="0"/>
              <a:t>crianza y desarrollo del niño</a:t>
            </a:r>
            <a:r>
              <a:rPr lang="es-AR" dirty="0" smtClean="0"/>
              <a:t>”.</a:t>
            </a:r>
          </a:p>
          <a:p>
            <a:pPr marL="0" indent="0" algn="just">
              <a:buNone/>
            </a:pPr>
            <a:endParaRPr lang="es-ES" dirty="0"/>
          </a:p>
          <a:p>
            <a:pPr algn="just"/>
            <a:r>
              <a:rPr lang="es-AR" b="1" dirty="0" smtClean="0"/>
              <a:t>Ley </a:t>
            </a:r>
            <a:r>
              <a:rPr lang="es-AR" b="1" dirty="0"/>
              <a:t>26.061</a:t>
            </a:r>
            <a:r>
              <a:rPr lang="es-AR" dirty="0"/>
              <a:t> la consideración obligada de su condición de </a:t>
            </a:r>
            <a:r>
              <a:rPr lang="es-AR" b="1" dirty="0"/>
              <a:t>sujeto de derechos </a:t>
            </a:r>
            <a:r>
              <a:rPr lang="es-AR" dirty="0"/>
              <a:t>y la </a:t>
            </a:r>
            <a:r>
              <a:rPr lang="es-AR" b="1" dirty="0"/>
              <a:t>posibilidad de ejercerlos</a:t>
            </a:r>
            <a:r>
              <a:rPr lang="es-AR" dirty="0"/>
              <a:t>  conforme su madurez y grado de desarrollo (arts. 3,4,7,18,24,27) </a:t>
            </a:r>
            <a:r>
              <a:rPr lang="es-AR" i="1" dirty="0"/>
              <a:t>“Auténtica responsabilidad familiar”.</a:t>
            </a:r>
            <a:endParaRPr lang="es-ES" dirty="0"/>
          </a:p>
          <a:p>
            <a:pPr marL="0" indent="0" algn="just">
              <a:buNone/>
            </a:pPr>
            <a:endParaRPr lang="es-ES" dirty="0"/>
          </a:p>
        </p:txBody>
      </p:sp>
    </p:spTree>
    <p:extLst>
      <p:ext uri="{BB962C8B-B14F-4D97-AF65-F5344CB8AC3E}">
        <p14:creationId xmlns:p14="http://schemas.microsoft.com/office/powerpoint/2010/main" xmlns="" val="27853657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AR" sz="2400" b="1" dirty="0"/>
              <a:t>DERECHO – DEBER ALIMENTARIO</a:t>
            </a:r>
            <a:r>
              <a:rPr lang="es-ES" sz="2400" dirty="0"/>
              <a:t/>
            </a:r>
            <a:br>
              <a:rPr lang="es-ES" sz="2400" dirty="0"/>
            </a:br>
            <a:endParaRPr lang="es-ES" sz="2400" dirty="0"/>
          </a:p>
        </p:txBody>
      </p:sp>
      <p:sp>
        <p:nvSpPr>
          <p:cNvPr id="3" name="2 Marcador de contenido"/>
          <p:cNvSpPr>
            <a:spLocks noGrp="1"/>
          </p:cNvSpPr>
          <p:nvPr>
            <p:ph sz="quarter" idx="1"/>
          </p:nvPr>
        </p:nvSpPr>
        <p:spPr/>
        <p:txBody>
          <a:bodyPr/>
          <a:lstStyle/>
          <a:p>
            <a:pPr algn="just"/>
            <a:r>
              <a:rPr lang="es-AR" b="1" dirty="0" smtClean="0"/>
              <a:t>Art. 658: </a:t>
            </a:r>
            <a:r>
              <a:rPr lang="es-AR" dirty="0" smtClean="0"/>
              <a:t>REGLA </a:t>
            </a:r>
            <a:r>
              <a:rPr lang="es-AR" dirty="0"/>
              <a:t>GENERAL. </a:t>
            </a:r>
            <a:r>
              <a:rPr lang="es-AR" b="1" dirty="0">
                <a:solidFill>
                  <a:schemeClr val="accent1">
                    <a:lumMod val="75000"/>
                  </a:schemeClr>
                </a:solidFill>
              </a:rPr>
              <a:t>Ambos progenitores</a:t>
            </a:r>
            <a:r>
              <a:rPr lang="es-AR" dirty="0"/>
              <a:t> tienen la obligación y el derecho de criar a sus hijos, alimentarlos y educarlos conforme a su condición y fortuna, </a:t>
            </a:r>
            <a:r>
              <a:rPr lang="es-AR" u="sng" dirty="0"/>
              <a:t>aunque</a:t>
            </a:r>
            <a:r>
              <a:rPr lang="es-AR" dirty="0"/>
              <a:t> el cuidado personal esté a cargo de uno de ellos</a:t>
            </a:r>
            <a:r>
              <a:rPr lang="es-AR" dirty="0" smtClean="0"/>
              <a:t>.</a:t>
            </a:r>
          </a:p>
          <a:p>
            <a:pPr algn="just"/>
            <a:endParaRPr lang="es-ES" dirty="0"/>
          </a:p>
          <a:p>
            <a:pPr marL="0" indent="0" algn="just">
              <a:buNone/>
            </a:pPr>
            <a:r>
              <a:rPr lang="es-AR" b="1" dirty="0">
                <a:solidFill>
                  <a:schemeClr val="accent1">
                    <a:lumMod val="50000"/>
                  </a:schemeClr>
                </a:solidFill>
              </a:rPr>
              <a:t>EDAD:</a:t>
            </a:r>
            <a:r>
              <a:rPr lang="es-AR" dirty="0"/>
              <a:t> hasta los </a:t>
            </a:r>
            <a:r>
              <a:rPr lang="es-AR" b="1" dirty="0">
                <a:solidFill>
                  <a:schemeClr val="accent1">
                    <a:lumMod val="75000"/>
                  </a:schemeClr>
                </a:solidFill>
              </a:rPr>
              <a:t>21 años  </a:t>
            </a:r>
            <a:r>
              <a:rPr lang="es-AR" u="sng" dirty="0"/>
              <a:t>excepto</a:t>
            </a:r>
            <a:r>
              <a:rPr lang="es-AR" dirty="0"/>
              <a:t> </a:t>
            </a:r>
            <a:r>
              <a:rPr lang="es-AR" b="1" dirty="0">
                <a:solidFill>
                  <a:schemeClr val="accent1">
                    <a:lumMod val="75000"/>
                  </a:schemeClr>
                </a:solidFill>
              </a:rPr>
              <a:t>que el obligado acredite</a:t>
            </a:r>
            <a:r>
              <a:rPr lang="es-AR" dirty="0"/>
              <a:t> que el hijo mayor de edad cuenta con recursos suficientes para proveérselos por sí mismo.</a:t>
            </a:r>
            <a:endParaRPr lang="es-ES" dirty="0"/>
          </a:p>
          <a:p>
            <a:endParaRPr lang="es-ES" dirty="0"/>
          </a:p>
        </p:txBody>
      </p:sp>
    </p:spTree>
    <p:extLst>
      <p:ext uri="{BB962C8B-B14F-4D97-AF65-F5344CB8AC3E}">
        <p14:creationId xmlns:p14="http://schemas.microsoft.com/office/powerpoint/2010/main" xmlns="" val="34129915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643192" cy="5925272"/>
          </a:xfrm>
        </p:spPr>
        <p:txBody>
          <a:bodyPr/>
          <a:lstStyle/>
          <a:p>
            <a:pPr marL="0" indent="0" algn="just">
              <a:buNone/>
            </a:pPr>
            <a:r>
              <a:rPr lang="es-AR" b="1" dirty="0" smtClean="0">
                <a:solidFill>
                  <a:schemeClr val="accent1">
                    <a:lumMod val="50000"/>
                  </a:schemeClr>
                </a:solidFill>
              </a:rPr>
              <a:t>CONTENIDO:</a:t>
            </a:r>
            <a:r>
              <a:rPr lang="es-AR" dirty="0" smtClean="0"/>
              <a:t> </a:t>
            </a:r>
            <a:r>
              <a:rPr lang="es-AR" dirty="0"/>
              <a:t>de la obligación de alimentos: comprende la satisfacción de las necesidades de los hijos de: manutención, educación, esparcimiento, vestimenta, habitación, asistencia, gastos por enfermedad y los gastos necesarios para adquirir una profesión u oficio. </a:t>
            </a:r>
            <a:endParaRPr lang="es-AR" dirty="0" smtClean="0"/>
          </a:p>
          <a:p>
            <a:pPr marL="0" indent="0" algn="just">
              <a:buNone/>
            </a:pPr>
            <a:endParaRPr lang="es-ES" dirty="0"/>
          </a:p>
          <a:p>
            <a:pPr marL="0" indent="0" algn="just">
              <a:buNone/>
            </a:pPr>
            <a:r>
              <a:rPr lang="es-AR" b="1" dirty="0">
                <a:solidFill>
                  <a:schemeClr val="accent1">
                    <a:lumMod val="50000"/>
                  </a:schemeClr>
                </a:solidFill>
              </a:rPr>
              <a:t>MODALIDAD:</a:t>
            </a:r>
            <a:r>
              <a:rPr lang="es-AR" dirty="0"/>
              <a:t> prestaciones monetarias o en especie.</a:t>
            </a:r>
            <a:endParaRPr lang="es-ES" dirty="0"/>
          </a:p>
          <a:p>
            <a:pPr marL="0" indent="0" algn="just">
              <a:buNone/>
            </a:pPr>
            <a:r>
              <a:rPr lang="es-AR" dirty="0"/>
              <a:t>Actualización, prohibición de indexación</a:t>
            </a:r>
            <a:r>
              <a:rPr lang="es-AR" dirty="0" smtClean="0"/>
              <a:t>…</a:t>
            </a:r>
          </a:p>
          <a:p>
            <a:pPr marL="0" indent="0" algn="just">
              <a:buNone/>
            </a:pPr>
            <a:endParaRPr lang="es-ES" dirty="0"/>
          </a:p>
          <a:p>
            <a:pPr marL="0" indent="0" algn="just">
              <a:buNone/>
            </a:pPr>
            <a:r>
              <a:rPr lang="es-AR" b="1" dirty="0">
                <a:solidFill>
                  <a:schemeClr val="accent1">
                    <a:lumMod val="50000"/>
                  </a:schemeClr>
                </a:solidFill>
              </a:rPr>
              <a:t>PAUTAS PARA EL CALCULO: </a:t>
            </a:r>
            <a:r>
              <a:rPr lang="es-AR" dirty="0"/>
              <a:t>son proporcionales a las posibilidades económicas de los obligados y necesidades del alimentado.</a:t>
            </a:r>
            <a:endParaRPr lang="es-ES" dirty="0"/>
          </a:p>
          <a:p>
            <a:endParaRPr lang="es-ES" dirty="0"/>
          </a:p>
        </p:txBody>
      </p:sp>
    </p:spTree>
    <p:extLst>
      <p:ext uri="{BB962C8B-B14F-4D97-AF65-F5344CB8AC3E}">
        <p14:creationId xmlns:p14="http://schemas.microsoft.com/office/powerpoint/2010/main" xmlns="" val="42232496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Marcador de contenido"/>
          <p:cNvGraphicFramePr>
            <a:graphicFrameLocks noGrp="1"/>
          </p:cNvGraphicFramePr>
          <p:nvPr>
            <p:ph sz="quarter" idx="1"/>
            <p:extLst>
              <p:ext uri="{D42A27DB-BD31-4B8C-83A1-F6EECF244321}">
                <p14:modId xmlns:p14="http://schemas.microsoft.com/office/powerpoint/2010/main" xmlns="" val="1816162111"/>
              </p:ext>
            </p:extLst>
          </p:nvPr>
        </p:nvGraphicFramePr>
        <p:xfrm>
          <a:off x="683568" y="1700808"/>
          <a:ext cx="7643813" cy="3023741"/>
        </p:xfrm>
        <a:graphic>
          <a:graphicData uri="http://schemas.openxmlformats.org/drawingml/2006/table">
            <a:tbl>
              <a:tblPr firstRow="1" bandRow="1">
                <a:tableStyleId>{69CF1AB2-1976-4502-BF36-3FF5EA218861}</a:tableStyleId>
              </a:tblPr>
              <a:tblGrid>
                <a:gridCol w="7643813"/>
              </a:tblGrid>
              <a:tr h="3023741">
                <a:tc>
                  <a:txBody>
                    <a:bodyPr/>
                    <a:lstStyle/>
                    <a:p>
                      <a:pPr algn="just"/>
                      <a:endParaRPr kumimoji="0" lang="es-AR" sz="2400" kern="1200" dirty="0" smtClean="0">
                        <a:effectLst/>
                      </a:endParaRPr>
                    </a:p>
                    <a:p>
                      <a:pPr algn="just"/>
                      <a:endParaRPr kumimoji="0" lang="es-AR" sz="2400" kern="1200" dirty="0" smtClean="0">
                        <a:effectLst/>
                      </a:endParaRPr>
                    </a:p>
                    <a:p>
                      <a:pPr algn="just"/>
                      <a:r>
                        <a:rPr kumimoji="0" lang="es-AR" sz="2400" kern="1200" dirty="0" smtClean="0">
                          <a:effectLst/>
                        </a:rPr>
                        <a:t>        Las </a:t>
                      </a:r>
                      <a:r>
                        <a:rPr kumimoji="0" lang="es-AR" sz="2400" kern="1200" dirty="0" smtClean="0">
                          <a:solidFill>
                            <a:schemeClr val="accent1">
                              <a:lumMod val="75000"/>
                            </a:schemeClr>
                          </a:solidFill>
                          <a:effectLst/>
                        </a:rPr>
                        <a:t>tareas cotidianas </a:t>
                      </a:r>
                      <a:r>
                        <a:rPr kumimoji="0" lang="es-AR" sz="2400" kern="1200" dirty="0" smtClean="0">
                          <a:effectLst/>
                        </a:rPr>
                        <a:t>que realiza el progenitor que ha asumido el cuidado personal del hijo tienen un </a:t>
                      </a:r>
                      <a:r>
                        <a:rPr kumimoji="0" lang="es-AR" sz="2400" kern="1200" dirty="0" smtClean="0">
                          <a:solidFill>
                            <a:schemeClr val="accent1">
                              <a:lumMod val="75000"/>
                            </a:schemeClr>
                          </a:solidFill>
                          <a:effectLst/>
                        </a:rPr>
                        <a:t>valor económico </a:t>
                      </a:r>
                      <a:r>
                        <a:rPr kumimoji="0" lang="es-AR" sz="2400" kern="1200" dirty="0" smtClean="0">
                          <a:effectLst/>
                        </a:rPr>
                        <a:t>y constituyen un aporte a su manutención.</a:t>
                      </a:r>
                      <a:endParaRPr lang="es-ES" sz="2400" dirty="0">
                        <a:solidFill>
                          <a:schemeClr val="tx1"/>
                        </a:solidFill>
                      </a:endParaRPr>
                    </a:p>
                  </a:txBody>
                  <a:tcPr/>
                </a:tc>
              </a:tr>
            </a:tbl>
          </a:graphicData>
        </a:graphic>
      </p:graphicFrame>
    </p:spTree>
    <p:extLst>
      <p:ext uri="{BB962C8B-B14F-4D97-AF65-F5344CB8AC3E}">
        <p14:creationId xmlns:p14="http://schemas.microsoft.com/office/powerpoint/2010/main" xmlns="" val="28879429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715200" cy="5925272"/>
          </a:xfrm>
        </p:spPr>
        <p:txBody>
          <a:bodyPr/>
          <a:lstStyle/>
          <a:p>
            <a:pPr marL="0" indent="0">
              <a:buNone/>
            </a:pPr>
            <a:endParaRPr lang="es-AR" dirty="0" smtClean="0"/>
          </a:p>
          <a:p>
            <a:pPr>
              <a:buFont typeface="Courier New" pitchFamily="49" charset="0"/>
              <a:buChar char="o"/>
            </a:pPr>
            <a:r>
              <a:rPr lang="es-AR" dirty="0" smtClean="0"/>
              <a:t>LEGITIMADOS </a:t>
            </a:r>
            <a:r>
              <a:rPr lang="es-AR" dirty="0"/>
              <a:t>para reclamar alimentos </a:t>
            </a:r>
            <a:endParaRPr lang="es-AR" dirty="0" smtClean="0"/>
          </a:p>
          <a:p>
            <a:pPr marL="0" indent="0">
              <a:buNone/>
            </a:pPr>
            <a:r>
              <a:rPr lang="es-AR" dirty="0" smtClean="0"/>
              <a:t>(Art. </a:t>
            </a:r>
            <a:r>
              <a:rPr lang="es-AR" dirty="0"/>
              <a:t>661</a:t>
            </a:r>
            <a:r>
              <a:rPr lang="es-AR" dirty="0" smtClean="0"/>
              <a:t>):</a:t>
            </a:r>
          </a:p>
          <a:p>
            <a:pPr marL="0" indent="0">
              <a:buNone/>
            </a:pPr>
            <a:endParaRPr lang="es-ES" dirty="0"/>
          </a:p>
          <a:p>
            <a:pPr marL="0" indent="0">
              <a:buNone/>
            </a:pPr>
            <a:r>
              <a:rPr lang="es-AR" dirty="0" smtClean="0">
                <a:solidFill>
                  <a:schemeClr val="accent1">
                    <a:lumMod val="50000"/>
                  </a:schemeClr>
                </a:solidFill>
              </a:rPr>
              <a:t>a)</a:t>
            </a:r>
            <a:r>
              <a:rPr lang="es-AR" dirty="0" smtClean="0"/>
              <a:t> el </a:t>
            </a:r>
            <a:r>
              <a:rPr lang="es-AR" b="1" dirty="0">
                <a:solidFill>
                  <a:schemeClr val="accent1">
                    <a:lumMod val="75000"/>
                  </a:schemeClr>
                </a:solidFill>
              </a:rPr>
              <a:t>otro progenitor </a:t>
            </a:r>
            <a:r>
              <a:rPr lang="es-AR" dirty="0"/>
              <a:t>en representación del hijo</a:t>
            </a:r>
            <a:r>
              <a:rPr lang="es-AR" dirty="0" smtClean="0"/>
              <a:t>;</a:t>
            </a:r>
          </a:p>
          <a:p>
            <a:pPr marL="0" indent="0">
              <a:buNone/>
            </a:pPr>
            <a:endParaRPr lang="es-ES" dirty="0"/>
          </a:p>
          <a:p>
            <a:pPr marL="0" indent="0">
              <a:buNone/>
            </a:pPr>
            <a:r>
              <a:rPr lang="es-AR" dirty="0">
                <a:solidFill>
                  <a:schemeClr val="accent1">
                    <a:lumMod val="50000"/>
                  </a:schemeClr>
                </a:solidFill>
              </a:rPr>
              <a:t>b)</a:t>
            </a:r>
            <a:r>
              <a:rPr lang="es-AR" dirty="0"/>
              <a:t> el </a:t>
            </a:r>
            <a:r>
              <a:rPr lang="es-AR" b="1" dirty="0">
                <a:solidFill>
                  <a:schemeClr val="accent1">
                    <a:lumMod val="75000"/>
                  </a:schemeClr>
                </a:solidFill>
              </a:rPr>
              <a:t>hijo</a:t>
            </a:r>
            <a:r>
              <a:rPr lang="es-AR" dirty="0"/>
              <a:t> con grado de madurez suficiente con asistencia letrada</a:t>
            </a:r>
            <a:r>
              <a:rPr lang="es-AR" dirty="0" smtClean="0"/>
              <a:t>;</a:t>
            </a:r>
          </a:p>
          <a:p>
            <a:pPr marL="0" indent="0">
              <a:buNone/>
            </a:pPr>
            <a:endParaRPr lang="es-ES" dirty="0"/>
          </a:p>
          <a:p>
            <a:pPr marL="0" indent="0">
              <a:buNone/>
            </a:pPr>
            <a:r>
              <a:rPr lang="es-AR" dirty="0" smtClean="0">
                <a:solidFill>
                  <a:schemeClr val="accent1">
                    <a:lumMod val="50000"/>
                  </a:schemeClr>
                </a:solidFill>
              </a:rPr>
              <a:t>c</a:t>
            </a:r>
            <a:r>
              <a:rPr lang="es-AR" dirty="0">
                <a:solidFill>
                  <a:schemeClr val="accent1">
                    <a:lumMod val="50000"/>
                  </a:schemeClr>
                </a:solidFill>
              </a:rPr>
              <a:t>)</a:t>
            </a:r>
            <a:r>
              <a:rPr lang="es-AR" dirty="0"/>
              <a:t> subsidiariamente, </a:t>
            </a:r>
            <a:r>
              <a:rPr lang="es-AR" b="1" dirty="0">
                <a:solidFill>
                  <a:schemeClr val="accent1">
                    <a:lumMod val="75000"/>
                  </a:schemeClr>
                </a:solidFill>
              </a:rPr>
              <a:t>cualquiera de los parientes o el Ministerio Público.</a:t>
            </a:r>
            <a:endParaRPr lang="es-ES" b="1" dirty="0">
              <a:solidFill>
                <a:schemeClr val="accent1">
                  <a:lumMod val="75000"/>
                </a:schemeClr>
              </a:solidFill>
            </a:endParaRPr>
          </a:p>
          <a:p>
            <a:endParaRPr lang="es-ES" dirty="0"/>
          </a:p>
        </p:txBody>
      </p:sp>
    </p:spTree>
    <p:extLst>
      <p:ext uri="{BB962C8B-B14F-4D97-AF65-F5344CB8AC3E}">
        <p14:creationId xmlns:p14="http://schemas.microsoft.com/office/powerpoint/2010/main" xmlns="" val="24132610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715200" cy="5925272"/>
          </a:xfrm>
        </p:spPr>
        <p:txBody>
          <a:bodyPr>
            <a:normAutofit fontScale="92500"/>
          </a:bodyPr>
          <a:lstStyle/>
          <a:p>
            <a:pPr marL="0" indent="0">
              <a:buNone/>
            </a:pPr>
            <a:endParaRPr lang="es-AR" dirty="0" smtClean="0"/>
          </a:p>
          <a:p>
            <a:pPr algn="just"/>
            <a:r>
              <a:rPr lang="es-AR" dirty="0"/>
              <a:t>CUIDADO PERSONAL COMPARTIDO </a:t>
            </a:r>
            <a:r>
              <a:rPr lang="es-AR" b="1" dirty="0"/>
              <a:t>(</a:t>
            </a:r>
            <a:r>
              <a:rPr lang="es-AR" b="1" dirty="0" smtClean="0"/>
              <a:t>Art. </a:t>
            </a:r>
            <a:r>
              <a:rPr lang="es-AR" b="1" dirty="0"/>
              <a:t>666</a:t>
            </a:r>
            <a:r>
              <a:rPr lang="es-AR" b="1" dirty="0" smtClean="0"/>
              <a:t>)</a:t>
            </a:r>
            <a:r>
              <a:rPr lang="es-AR" dirty="0" smtClean="0"/>
              <a:t>:</a:t>
            </a:r>
          </a:p>
          <a:p>
            <a:pPr marL="0" indent="0" algn="just">
              <a:buNone/>
            </a:pPr>
            <a:r>
              <a:rPr lang="es-AR" dirty="0"/>
              <a:t>	</a:t>
            </a:r>
            <a:r>
              <a:rPr lang="es-AR" dirty="0" smtClean="0"/>
              <a:t>En principio </a:t>
            </a:r>
            <a:r>
              <a:rPr lang="es-AR" dirty="0"/>
              <a:t>si los hijos permanecen tiempo con cada uno de los progenitores y si ambos </a:t>
            </a:r>
            <a:r>
              <a:rPr lang="es-AR" b="1" dirty="0">
                <a:solidFill>
                  <a:schemeClr val="accent1">
                    <a:lumMod val="75000"/>
                  </a:schemeClr>
                </a:solidFill>
              </a:rPr>
              <a:t>cuentan con recursos equivalentes</a:t>
            </a:r>
            <a:r>
              <a:rPr lang="es-AR" dirty="0"/>
              <a:t>, cada uno debe hacerse cargo de la manutención cuando el hijo permanece bajo su </a:t>
            </a:r>
            <a:r>
              <a:rPr lang="es-AR" dirty="0" smtClean="0"/>
              <a:t>cuidado.</a:t>
            </a:r>
          </a:p>
          <a:p>
            <a:pPr marL="0" indent="0" algn="just">
              <a:buNone/>
            </a:pPr>
            <a:endParaRPr lang="es-ES" dirty="0"/>
          </a:p>
          <a:p>
            <a:pPr marL="0" indent="0" algn="just">
              <a:buNone/>
            </a:pPr>
            <a:r>
              <a:rPr lang="es-AR" dirty="0" smtClean="0"/>
              <a:t> 	Si </a:t>
            </a:r>
            <a:r>
              <a:rPr lang="es-AR" dirty="0"/>
              <a:t>los recursos de los progenitores no son equivalentes, </a:t>
            </a:r>
            <a:r>
              <a:rPr lang="es-AR" b="1" dirty="0">
                <a:solidFill>
                  <a:schemeClr val="accent1">
                    <a:lumMod val="75000"/>
                  </a:schemeClr>
                </a:solidFill>
              </a:rPr>
              <a:t>aquel que cuenta con mayores ingresos debe pasar una cuota alimentaria</a:t>
            </a:r>
            <a:r>
              <a:rPr lang="es-AR" dirty="0"/>
              <a:t> al otro para que el hijo goce del mismo nivel de vida en ambos hogares. </a:t>
            </a:r>
            <a:endParaRPr lang="es-AR" dirty="0" smtClean="0"/>
          </a:p>
          <a:p>
            <a:pPr marL="0" indent="0" algn="just">
              <a:buNone/>
            </a:pPr>
            <a:endParaRPr lang="es-ES" dirty="0"/>
          </a:p>
          <a:p>
            <a:pPr marL="0" indent="0" algn="just">
              <a:buNone/>
            </a:pPr>
            <a:r>
              <a:rPr lang="es-AR" dirty="0" smtClean="0"/>
              <a:t> 	Los </a:t>
            </a:r>
            <a:r>
              <a:rPr lang="es-AR" b="1" dirty="0">
                <a:solidFill>
                  <a:schemeClr val="accent1">
                    <a:lumMod val="75000"/>
                  </a:schemeClr>
                </a:solidFill>
              </a:rPr>
              <a:t>gastos comunes </a:t>
            </a:r>
            <a:r>
              <a:rPr lang="es-AR" dirty="0"/>
              <a:t>deben ser solventados por ambos progenitores, de conformidad con lo dispuesto en el artículo 658.</a:t>
            </a:r>
            <a:endParaRPr lang="es-ES" dirty="0"/>
          </a:p>
          <a:p>
            <a:endParaRPr lang="es-ES" dirty="0"/>
          </a:p>
        </p:txBody>
      </p:sp>
    </p:spTree>
    <p:extLst>
      <p:ext uri="{BB962C8B-B14F-4D97-AF65-F5344CB8AC3E}">
        <p14:creationId xmlns:p14="http://schemas.microsoft.com/office/powerpoint/2010/main" xmlns="" val="12863599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715200" cy="5925272"/>
          </a:xfrm>
        </p:spPr>
        <p:txBody>
          <a:bodyPr>
            <a:normAutofit/>
          </a:bodyPr>
          <a:lstStyle/>
          <a:p>
            <a:pPr marL="0" indent="0" algn="ctr">
              <a:buNone/>
            </a:pPr>
            <a:r>
              <a:rPr lang="es-AR" dirty="0" smtClean="0">
                <a:solidFill>
                  <a:schemeClr val="accent1">
                    <a:lumMod val="50000"/>
                  </a:schemeClr>
                </a:solidFill>
              </a:rPr>
              <a:t>HIJO MAYOR DE EDAD:</a:t>
            </a:r>
            <a:endParaRPr lang="es-ES" dirty="0" smtClean="0">
              <a:solidFill>
                <a:schemeClr val="accent1">
                  <a:lumMod val="50000"/>
                </a:schemeClr>
              </a:solidFill>
            </a:endParaRPr>
          </a:p>
          <a:p>
            <a:pPr marL="0" indent="0" algn="just">
              <a:buNone/>
            </a:pPr>
            <a:endParaRPr lang="es-AR" u="sng" dirty="0" smtClean="0"/>
          </a:p>
          <a:p>
            <a:pPr marL="0" indent="0" algn="just">
              <a:buNone/>
            </a:pPr>
            <a:r>
              <a:rPr lang="es-AR" b="1" u="sng" dirty="0" smtClean="0">
                <a:solidFill>
                  <a:schemeClr val="accent1">
                    <a:lumMod val="50000"/>
                  </a:schemeClr>
                </a:solidFill>
              </a:rPr>
              <a:t>18 </a:t>
            </a:r>
            <a:r>
              <a:rPr lang="es-AR" b="1" u="sng" dirty="0">
                <a:solidFill>
                  <a:schemeClr val="accent1">
                    <a:lumMod val="50000"/>
                  </a:schemeClr>
                </a:solidFill>
              </a:rPr>
              <a:t>A 21 </a:t>
            </a:r>
            <a:r>
              <a:rPr lang="es-AR" b="1" u="sng" dirty="0" smtClean="0">
                <a:solidFill>
                  <a:schemeClr val="accent1">
                    <a:lumMod val="50000"/>
                  </a:schemeClr>
                </a:solidFill>
              </a:rPr>
              <a:t>AÑOS</a:t>
            </a:r>
          </a:p>
          <a:p>
            <a:pPr marL="0" indent="0" algn="just">
              <a:buNone/>
            </a:pPr>
            <a:endParaRPr lang="es-ES" b="1" dirty="0">
              <a:solidFill>
                <a:schemeClr val="accent1">
                  <a:lumMod val="50000"/>
                </a:schemeClr>
              </a:solidFill>
            </a:endParaRPr>
          </a:p>
          <a:p>
            <a:pPr algn="just"/>
            <a:r>
              <a:rPr lang="es-AR" b="1" dirty="0" smtClean="0"/>
              <a:t>Art. 662:</a:t>
            </a:r>
            <a:r>
              <a:rPr lang="es-AR" dirty="0" smtClean="0"/>
              <a:t> </a:t>
            </a:r>
            <a:r>
              <a:rPr lang="es-AR" dirty="0"/>
              <a:t>El progenitor que convive con el hijo mayor de edad tiene legitimación para obtener la contribución del otro hasta que el hijo cumpla</a:t>
            </a:r>
            <a:r>
              <a:rPr lang="es-AR" b="1" dirty="0">
                <a:solidFill>
                  <a:schemeClr val="accent1">
                    <a:lumMod val="75000"/>
                  </a:schemeClr>
                </a:solidFill>
              </a:rPr>
              <a:t> veintiún años</a:t>
            </a:r>
            <a:r>
              <a:rPr lang="es-AR" dirty="0"/>
              <a:t>. Puede iniciar el juicio alimentario o, en su caso, continuar el proceso promovido durante la minoría de edad del hijo para que el juez determine la cuota que corresponde al otro progenitor. Tiene derecho a cobrar y administrar las cuotas alimentarias devengadas.</a:t>
            </a:r>
            <a:endParaRPr lang="es-ES" dirty="0"/>
          </a:p>
          <a:p>
            <a:endParaRPr lang="es-ES" dirty="0"/>
          </a:p>
        </p:txBody>
      </p:sp>
    </p:spTree>
    <p:extLst>
      <p:ext uri="{BB962C8B-B14F-4D97-AF65-F5344CB8AC3E}">
        <p14:creationId xmlns:p14="http://schemas.microsoft.com/office/powerpoint/2010/main" xmlns="" val="7203941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715200" cy="5925272"/>
          </a:xfrm>
        </p:spPr>
        <p:txBody>
          <a:bodyPr>
            <a:normAutofit/>
          </a:bodyPr>
          <a:lstStyle/>
          <a:p>
            <a:pPr marL="0" indent="0" algn="just">
              <a:buNone/>
            </a:pPr>
            <a:endParaRPr lang="es-AR" dirty="0" smtClean="0"/>
          </a:p>
          <a:p>
            <a:pPr marL="0" indent="0" algn="just">
              <a:buNone/>
            </a:pPr>
            <a:r>
              <a:rPr lang="es-AR" dirty="0"/>
              <a:t>	</a:t>
            </a:r>
            <a:r>
              <a:rPr lang="es-AR" dirty="0" smtClean="0"/>
              <a:t>Las </a:t>
            </a:r>
            <a:r>
              <a:rPr lang="es-AR" dirty="0"/>
              <a:t>partes de común acuerdo, o el juez, a pedido de alguno de los progenitores o del hijo, pueden fijar </a:t>
            </a:r>
            <a:r>
              <a:rPr lang="es-AR" b="1" dirty="0">
                <a:solidFill>
                  <a:schemeClr val="accent1">
                    <a:lumMod val="75000"/>
                  </a:schemeClr>
                </a:solidFill>
              </a:rPr>
              <a:t>una suma que el hijo debe percibir directamente del progenitor no conviviente</a:t>
            </a:r>
            <a:r>
              <a:rPr lang="es-AR" dirty="0"/>
              <a:t>. Tal suma, </a:t>
            </a:r>
            <a:r>
              <a:rPr lang="es-AR" b="1" dirty="0">
                <a:solidFill>
                  <a:schemeClr val="accent1">
                    <a:lumMod val="75000"/>
                  </a:schemeClr>
                </a:solidFill>
              </a:rPr>
              <a:t>administrada por el hijo</a:t>
            </a:r>
            <a:r>
              <a:rPr lang="es-AR" dirty="0"/>
              <a:t>, está destinada a cubrir los desembolsos de su vida diaria, como esparcimiento, gastos con fines culturales o educativos, vestimenta u otros rubros que se estimen pertinentes.</a:t>
            </a:r>
            <a:endParaRPr lang="es-ES" dirty="0"/>
          </a:p>
          <a:p>
            <a:endParaRPr lang="es-ES" dirty="0"/>
          </a:p>
        </p:txBody>
      </p:sp>
    </p:spTree>
    <p:extLst>
      <p:ext uri="{BB962C8B-B14F-4D97-AF65-F5344CB8AC3E}">
        <p14:creationId xmlns:p14="http://schemas.microsoft.com/office/powerpoint/2010/main" xmlns="" val="22370307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715200" cy="5925272"/>
          </a:xfrm>
        </p:spPr>
        <p:txBody>
          <a:bodyPr>
            <a:normAutofit/>
          </a:bodyPr>
          <a:lstStyle/>
          <a:p>
            <a:pPr marL="0" indent="0" algn="just">
              <a:buNone/>
            </a:pPr>
            <a:r>
              <a:rPr lang="es-AR" b="1" u="sng" dirty="0" smtClean="0">
                <a:solidFill>
                  <a:schemeClr val="accent1">
                    <a:lumMod val="50000"/>
                  </a:schemeClr>
                </a:solidFill>
              </a:rPr>
              <a:t>21 </a:t>
            </a:r>
            <a:r>
              <a:rPr lang="es-AR" b="1" u="sng" dirty="0">
                <a:solidFill>
                  <a:schemeClr val="accent1">
                    <a:lumMod val="50000"/>
                  </a:schemeClr>
                </a:solidFill>
              </a:rPr>
              <a:t>A 25 </a:t>
            </a:r>
            <a:r>
              <a:rPr lang="es-AR" b="1" u="sng" dirty="0" smtClean="0">
                <a:solidFill>
                  <a:schemeClr val="accent1">
                    <a:lumMod val="50000"/>
                  </a:schemeClr>
                </a:solidFill>
              </a:rPr>
              <a:t>AÑOS</a:t>
            </a:r>
          </a:p>
          <a:p>
            <a:pPr marL="0" indent="0" algn="just">
              <a:buNone/>
            </a:pPr>
            <a:endParaRPr lang="es-ES" b="1" dirty="0">
              <a:solidFill>
                <a:schemeClr val="accent1">
                  <a:lumMod val="50000"/>
                </a:schemeClr>
              </a:solidFill>
            </a:endParaRPr>
          </a:p>
          <a:p>
            <a:pPr algn="just"/>
            <a:r>
              <a:rPr lang="es-AR" b="1" dirty="0" smtClean="0"/>
              <a:t>Art. 663:</a:t>
            </a:r>
            <a:r>
              <a:rPr lang="es-AR" dirty="0" smtClean="0"/>
              <a:t> </a:t>
            </a:r>
            <a:r>
              <a:rPr lang="es-AR" dirty="0"/>
              <a:t>Hijo mayor que se capacita. La obligación de los progenitores de proveer recursos al hijo subsiste hasta que éste alcance la edad de </a:t>
            </a:r>
            <a:r>
              <a:rPr lang="es-AR" b="1" dirty="0">
                <a:solidFill>
                  <a:schemeClr val="accent1">
                    <a:lumMod val="75000"/>
                  </a:schemeClr>
                </a:solidFill>
              </a:rPr>
              <a:t>veinticinco años</a:t>
            </a:r>
            <a:r>
              <a:rPr lang="es-AR" dirty="0"/>
              <a:t>, si la </a:t>
            </a:r>
            <a:r>
              <a:rPr lang="es-AR" u="sng" dirty="0"/>
              <a:t>prosecución de estudios o preparación profesional de un arte u oficio</a:t>
            </a:r>
            <a:r>
              <a:rPr lang="es-AR" dirty="0"/>
              <a:t>, le impide proveerse de medios necesarios para sostenerse independientemente</a:t>
            </a:r>
            <a:r>
              <a:rPr lang="es-AR" dirty="0" smtClean="0"/>
              <a:t>.</a:t>
            </a:r>
          </a:p>
          <a:p>
            <a:pPr marL="0" indent="0" algn="just">
              <a:buNone/>
            </a:pPr>
            <a:endParaRPr lang="es-AR" dirty="0" smtClean="0"/>
          </a:p>
          <a:p>
            <a:pPr marL="0" indent="0" algn="just">
              <a:buNone/>
            </a:pPr>
            <a:r>
              <a:rPr lang="es-AR" dirty="0"/>
              <a:t>	</a:t>
            </a:r>
            <a:r>
              <a:rPr lang="es-AR" dirty="0" smtClean="0"/>
              <a:t>Pueden </a:t>
            </a:r>
            <a:r>
              <a:rPr lang="es-AR" dirty="0"/>
              <a:t>ser solicitados por el hijo o por el progenitor con el cual convive; </a:t>
            </a:r>
            <a:r>
              <a:rPr lang="es-AR" u="sng" dirty="0"/>
              <a:t>debe acreditarse la viabilidad del pedido.</a:t>
            </a:r>
            <a:endParaRPr lang="es-ES" dirty="0"/>
          </a:p>
          <a:p>
            <a:pPr marL="0" indent="0" algn="just">
              <a:buNone/>
            </a:pPr>
            <a:endParaRPr lang="es-ES" dirty="0"/>
          </a:p>
        </p:txBody>
      </p:sp>
    </p:spTree>
    <p:extLst>
      <p:ext uri="{BB962C8B-B14F-4D97-AF65-F5344CB8AC3E}">
        <p14:creationId xmlns:p14="http://schemas.microsoft.com/office/powerpoint/2010/main" xmlns="" val="10629341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715200" cy="5925272"/>
          </a:xfrm>
        </p:spPr>
        <p:txBody>
          <a:bodyPr>
            <a:normAutofit/>
          </a:bodyPr>
          <a:lstStyle/>
          <a:p>
            <a:pPr marL="0" indent="0" algn="just">
              <a:buNone/>
            </a:pPr>
            <a:r>
              <a:rPr lang="es-AR" b="1" dirty="0">
                <a:solidFill>
                  <a:schemeClr val="accent1">
                    <a:lumMod val="50000"/>
                  </a:schemeClr>
                </a:solidFill>
              </a:rPr>
              <a:t>HIJO NO </a:t>
            </a:r>
            <a:r>
              <a:rPr lang="es-AR" b="1" dirty="0" smtClean="0">
                <a:solidFill>
                  <a:schemeClr val="accent1">
                    <a:lumMod val="50000"/>
                  </a:schemeClr>
                </a:solidFill>
              </a:rPr>
              <a:t>RECONOCIDO</a:t>
            </a:r>
          </a:p>
          <a:p>
            <a:pPr marL="0" indent="0" algn="just">
              <a:buNone/>
            </a:pPr>
            <a:endParaRPr lang="es-ES" b="1" dirty="0">
              <a:solidFill>
                <a:schemeClr val="accent1">
                  <a:lumMod val="50000"/>
                </a:schemeClr>
              </a:solidFill>
            </a:endParaRPr>
          </a:p>
          <a:p>
            <a:pPr marL="0" indent="0" algn="just">
              <a:buNone/>
            </a:pPr>
            <a:r>
              <a:rPr lang="es-AR" i="1" dirty="0" smtClean="0"/>
              <a:t>Principio </a:t>
            </a:r>
            <a:r>
              <a:rPr lang="es-AR" i="1" dirty="0"/>
              <a:t>de igualdad – protección de la </a:t>
            </a:r>
            <a:r>
              <a:rPr lang="es-AR" i="1" dirty="0" smtClean="0"/>
              <a:t>familia.</a:t>
            </a:r>
          </a:p>
          <a:p>
            <a:pPr marL="0" indent="0" algn="just">
              <a:buNone/>
            </a:pPr>
            <a:endParaRPr lang="es-ES" b="1" dirty="0"/>
          </a:p>
          <a:p>
            <a:pPr algn="just"/>
            <a:r>
              <a:rPr lang="es-AR" b="1" dirty="0" smtClean="0"/>
              <a:t>Art. 664</a:t>
            </a:r>
            <a:r>
              <a:rPr lang="es-AR" b="1" dirty="0"/>
              <a:t>:</a:t>
            </a:r>
            <a:r>
              <a:rPr lang="es-AR" dirty="0" smtClean="0"/>
              <a:t> </a:t>
            </a:r>
            <a:r>
              <a:rPr lang="es-AR" dirty="0"/>
              <a:t>El hijo extramatrimonial no reconocido tiene </a:t>
            </a:r>
            <a:r>
              <a:rPr lang="es-AR" b="1" dirty="0">
                <a:solidFill>
                  <a:schemeClr val="accent1">
                    <a:lumMod val="75000"/>
                  </a:schemeClr>
                </a:solidFill>
              </a:rPr>
              <a:t>derecho a alimentos provisorios</a:t>
            </a:r>
            <a:r>
              <a:rPr lang="es-AR" dirty="0"/>
              <a:t> mediante la </a:t>
            </a:r>
            <a:r>
              <a:rPr lang="es-AR" b="1" dirty="0">
                <a:solidFill>
                  <a:schemeClr val="accent1">
                    <a:lumMod val="75000"/>
                  </a:schemeClr>
                </a:solidFill>
              </a:rPr>
              <a:t>acreditación sumaria </a:t>
            </a:r>
            <a:r>
              <a:rPr lang="es-AR" dirty="0"/>
              <a:t>del vínculo invocado. Si la demanda se promueve antes que el juicio de filiación, en la resolución que determina alimentos provisorios el juez debe establecer un plazo para promover dicha acción, bajo apercibimiento de cesar la cuota fijada mientras esa carga esté incumplida.</a:t>
            </a:r>
            <a:endParaRPr lang="es-ES" dirty="0"/>
          </a:p>
          <a:p>
            <a:pPr marL="0" indent="0" algn="just">
              <a:buNone/>
            </a:pPr>
            <a:endParaRPr lang="es-ES" dirty="0"/>
          </a:p>
        </p:txBody>
      </p:sp>
    </p:spTree>
    <p:extLst>
      <p:ext uri="{BB962C8B-B14F-4D97-AF65-F5344CB8AC3E}">
        <p14:creationId xmlns:p14="http://schemas.microsoft.com/office/powerpoint/2010/main" xmlns="" val="4870510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715200" cy="5925272"/>
          </a:xfrm>
        </p:spPr>
        <p:txBody>
          <a:bodyPr>
            <a:normAutofit lnSpcReduction="10000"/>
          </a:bodyPr>
          <a:lstStyle/>
          <a:p>
            <a:pPr marL="0" indent="0" algn="just">
              <a:buNone/>
            </a:pPr>
            <a:r>
              <a:rPr lang="es-AR" b="1" dirty="0" smtClean="0">
                <a:solidFill>
                  <a:schemeClr val="accent1">
                    <a:lumMod val="50000"/>
                  </a:schemeClr>
                </a:solidFill>
              </a:rPr>
              <a:t>MUJER EMBARAZADA.</a:t>
            </a:r>
          </a:p>
          <a:p>
            <a:pPr marL="0" indent="0" algn="just">
              <a:buNone/>
            </a:pPr>
            <a:endParaRPr lang="es-ES" b="1" dirty="0">
              <a:solidFill>
                <a:schemeClr val="accent1">
                  <a:lumMod val="50000"/>
                </a:schemeClr>
              </a:solidFill>
            </a:endParaRPr>
          </a:p>
          <a:p>
            <a:pPr algn="just"/>
            <a:r>
              <a:rPr lang="es-AR" b="1" dirty="0" smtClean="0"/>
              <a:t>Art. 665:</a:t>
            </a:r>
            <a:r>
              <a:rPr lang="es-AR" dirty="0" smtClean="0"/>
              <a:t> </a:t>
            </a:r>
            <a:r>
              <a:rPr lang="es-AR" dirty="0"/>
              <a:t>La mujer embarazada tiene derecho a reclamar alimentos al </a:t>
            </a:r>
            <a:r>
              <a:rPr lang="es-AR" b="1" dirty="0">
                <a:solidFill>
                  <a:schemeClr val="accent1">
                    <a:lumMod val="75000"/>
                  </a:schemeClr>
                </a:solidFill>
              </a:rPr>
              <a:t>progenitor presunto </a:t>
            </a:r>
            <a:r>
              <a:rPr lang="es-AR" dirty="0"/>
              <a:t>con la </a:t>
            </a:r>
            <a:r>
              <a:rPr lang="es-AR" b="1" dirty="0">
                <a:solidFill>
                  <a:schemeClr val="accent1">
                    <a:lumMod val="75000"/>
                  </a:schemeClr>
                </a:solidFill>
              </a:rPr>
              <a:t>prueba sumaria </a:t>
            </a:r>
            <a:r>
              <a:rPr lang="es-AR" dirty="0"/>
              <a:t>de la filiación alegada.</a:t>
            </a:r>
            <a:endParaRPr lang="es-ES" dirty="0"/>
          </a:p>
          <a:p>
            <a:pPr marL="0" indent="0">
              <a:buNone/>
            </a:pPr>
            <a:endParaRPr lang="es-AR" b="1" dirty="0" smtClean="0"/>
          </a:p>
          <a:p>
            <a:pPr marL="0" indent="0" algn="just">
              <a:buNone/>
            </a:pPr>
            <a:r>
              <a:rPr lang="es-AR" b="1" dirty="0" smtClean="0">
                <a:solidFill>
                  <a:schemeClr val="accent1">
                    <a:lumMod val="50000"/>
                  </a:schemeClr>
                </a:solidFill>
              </a:rPr>
              <a:t>RECLAMO </a:t>
            </a:r>
            <a:r>
              <a:rPr lang="es-AR" b="1" dirty="0">
                <a:solidFill>
                  <a:schemeClr val="accent1">
                    <a:lumMod val="50000"/>
                  </a:schemeClr>
                </a:solidFill>
              </a:rPr>
              <a:t>A LOS ASCENDIENTES</a:t>
            </a:r>
            <a:endParaRPr lang="es-ES" dirty="0">
              <a:solidFill>
                <a:schemeClr val="accent1">
                  <a:lumMod val="50000"/>
                </a:schemeClr>
              </a:solidFill>
            </a:endParaRPr>
          </a:p>
          <a:p>
            <a:pPr marL="0" indent="0" algn="just">
              <a:buNone/>
            </a:pPr>
            <a:r>
              <a:rPr lang="es-AR" b="1" dirty="0"/>
              <a:t> </a:t>
            </a:r>
            <a:endParaRPr lang="es-ES" dirty="0"/>
          </a:p>
          <a:p>
            <a:pPr algn="just"/>
            <a:r>
              <a:rPr lang="es-AR" b="1" dirty="0" smtClean="0"/>
              <a:t>Art. 668:</a:t>
            </a:r>
            <a:r>
              <a:rPr lang="es-AR" dirty="0" smtClean="0"/>
              <a:t> </a:t>
            </a:r>
            <a:r>
              <a:rPr lang="es-AR" dirty="0"/>
              <a:t>Los alimentos a los ascendientes pueden ser reclamados </a:t>
            </a:r>
            <a:r>
              <a:rPr lang="es-AR" b="1" dirty="0">
                <a:solidFill>
                  <a:schemeClr val="accent1">
                    <a:lumMod val="75000"/>
                  </a:schemeClr>
                </a:solidFill>
              </a:rPr>
              <a:t>en el mismo proceso </a:t>
            </a:r>
            <a:r>
              <a:rPr lang="es-AR" dirty="0"/>
              <a:t>en que se demanda a los progenitores o en proceso diverso; además de lo previsto en el título del parentesco, debe </a:t>
            </a:r>
            <a:r>
              <a:rPr lang="es-AR" b="1" dirty="0">
                <a:solidFill>
                  <a:schemeClr val="accent1">
                    <a:lumMod val="75000"/>
                  </a:schemeClr>
                </a:solidFill>
              </a:rPr>
              <a:t>acreditarse verosímilmente las dificultades del actor para percibir los alimentos del progenitor obligado.</a:t>
            </a:r>
            <a:endParaRPr lang="es-ES" b="1" dirty="0">
              <a:solidFill>
                <a:schemeClr val="accent1">
                  <a:lumMod val="75000"/>
                </a:schemeClr>
              </a:solidFill>
            </a:endParaRPr>
          </a:p>
          <a:p>
            <a:pPr marL="0" indent="0" algn="just">
              <a:buNone/>
            </a:pPr>
            <a:endParaRPr lang="es-ES" dirty="0"/>
          </a:p>
        </p:txBody>
      </p:sp>
    </p:spTree>
    <p:extLst>
      <p:ext uri="{BB962C8B-B14F-4D97-AF65-F5344CB8AC3E}">
        <p14:creationId xmlns:p14="http://schemas.microsoft.com/office/powerpoint/2010/main" xmlns="" val="3874229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2"/>
          </p:nvPr>
        </p:nvSpPr>
        <p:spPr>
          <a:xfrm>
            <a:off x="457200" y="4149080"/>
            <a:ext cx="3657600" cy="2099320"/>
          </a:xfrm>
        </p:spPr>
        <p:txBody>
          <a:bodyPr>
            <a:normAutofit/>
          </a:bodyPr>
          <a:lstStyle/>
          <a:p>
            <a:r>
              <a:rPr lang="es-AR" sz="2000" dirty="0" smtClean="0"/>
              <a:t>EN EL HIJO Y SUS DERECHOS</a:t>
            </a:r>
            <a:endParaRPr lang="es-ES" sz="2000" dirty="0"/>
          </a:p>
        </p:txBody>
      </p:sp>
      <p:sp>
        <p:nvSpPr>
          <p:cNvPr id="4" name="3 Marcador de contenido"/>
          <p:cNvSpPr>
            <a:spLocks noGrp="1"/>
          </p:cNvSpPr>
          <p:nvPr>
            <p:ph sz="quarter" idx="4"/>
          </p:nvPr>
        </p:nvSpPr>
        <p:spPr>
          <a:xfrm>
            <a:off x="4211960" y="4077072"/>
            <a:ext cx="4160466" cy="2171328"/>
          </a:xfrm>
        </p:spPr>
        <p:txBody>
          <a:bodyPr>
            <a:normAutofit fontScale="92500"/>
          </a:bodyPr>
          <a:lstStyle/>
          <a:p>
            <a:pPr algn="just"/>
            <a:r>
              <a:rPr lang="es-AR" dirty="0"/>
              <a:t>el ejercicio de ese rol no puede ser de cualquier manera sino debe ser una ACTUACIÓN FUNCIONAL dirigida a que el hijo ejerza sus derechos por sí</a:t>
            </a:r>
            <a:r>
              <a:rPr lang="es-AR" dirty="0" smtClean="0"/>
              <a:t>. </a:t>
            </a:r>
            <a:endParaRPr lang="es-ES" dirty="0"/>
          </a:p>
        </p:txBody>
      </p:sp>
      <p:sp>
        <p:nvSpPr>
          <p:cNvPr id="6" name="5 Marcador de texto"/>
          <p:cNvSpPr>
            <a:spLocks noGrp="1"/>
          </p:cNvSpPr>
          <p:nvPr>
            <p:ph type="body" sz="quarter" idx="3"/>
          </p:nvPr>
        </p:nvSpPr>
        <p:spPr>
          <a:xfrm>
            <a:off x="2555776" y="3140968"/>
            <a:ext cx="3657600" cy="658368"/>
          </a:xfrm>
        </p:spPr>
        <p:style>
          <a:lnRef idx="1">
            <a:schemeClr val="accent1"/>
          </a:lnRef>
          <a:fillRef idx="2">
            <a:schemeClr val="accent1"/>
          </a:fillRef>
          <a:effectRef idx="1">
            <a:schemeClr val="accent1"/>
          </a:effectRef>
          <a:fontRef idx="minor">
            <a:schemeClr val="dk1"/>
          </a:fontRef>
        </p:style>
        <p:txBody>
          <a:bodyPr/>
          <a:lstStyle/>
          <a:p>
            <a:pPr algn="ctr"/>
            <a:r>
              <a:rPr lang="es-ES" dirty="0" smtClean="0">
                <a:solidFill>
                  <a:schemeClr val="tx1"/>
                </a:solidFill>
              </a:rPr>
              <a:t>ACENTO</a:t>
            </a:r>
            <a:endParaRPr lang="es-ES" dirty="0">
              <a:solidFill>
                <a:schemeClr val="tx1"/>
              </a:solidFill>
            </a:endParaRPr>
          </a:p>
        </p:txBody>
      </p:sp>
      <p:sp>
        <p:nvSpPr>
          <p:cNvPr id="7" name="6 Rectángulo"/>
          <p:cNvSpPr/>
          <p:nvPr/>
        </p:nvSpPr>
        <p:spPr>
          <a:xfrm>
            <a:off x="467544" y="548680"/>
            <a:ext cx="7632848" cy="2462213"/>
          </a:xfrm>
          <a:prstGeom prst="rect">
            <a:avLst/>
          </a:prstGeom>
        </p:spPr>
        <p:txBody>
          <a:bodyPr wrap="square">
            <a:spAutoFit/>
          </a:bodyPr>
          <a:lstStyle/>
          <a:p>
            <a:pPr algn="just"/>
            <a:r>
              <a:rPr lang="es-AR" sz="2200" dirty="0" smtClean="0"/>
              <a:t>	Comienza a mutarse el concepto: </a:t>
            </a:r>
            <a:r>
              <a:rPr lang="es-AR" sz="2200" b="1" i="1" dirty="0" smtClean="0"/>
              <a:t>“función dirigida a </a:t>
            </a:r>
            <a:r>
              <a:rPr lang="es-AR" sz="2200" b="1" i="1" dirty="0" smtClean="0">
                <a:solidFill>
                  <a:schemeClr val="accent1">
                    <a:lumMod val="75000"/>
                  </a:schemeClr>
                </a:solidFill>
              </a:rPr>
              <a:t>posibilitar y asistir </a:t>
            </a:r>
            <a:r>
              <a:rPr lang="es-AR" sz="2200" b="1" i="1" dirty="0" smtClean="0"/>
              <a:t>a sus hijos en el </a:t>
            </a:r>
            <a:r>
              <a:rPr lang="es-AR" sz="2200" b="1" i="1" dirty="0" smtClean="0">
                <a:solidFill>
                  <a:schemeClr val="accent1">
                    <a:lumMod val="75000"/>
                  </a:schemeClr>
                </a:solidFill>
              </a:rPr>
              <a:t>ejercicio de sus derechos</a:t>
            </a:r>
            <a:r>
              <a:rPr lang="es-AR" sz="2200" b="1" i="1" dirty="0" smtClean="0"/>
              <a:t>, a acompañarlos para la adquisición de su plena autonomía”</a:t>
            </a:r>
            <a:endParaRPr lang="es-ES" sz="2200" dirty="0" smtClean="0"/>
          </a:p>
          <a:p>
            <a:pPr algn="just"/>
            <a:r>
              <a:rPr lang="es-AR" sz="2200" b="1" dirty="0" smtClean="0"/>
              <a:t>	Se pasa de un concepto de “poder” o “dominio” y autoridad a otro de “responsabilidad” que implica poner el </a:t>
            </a:r>
            <a:endParaRPr lang="es-ES" sz="2200" dirty="0"/>
          </a:p>
        </p:txBody>
      </p:sp>
      <p:cxnSp>
        <p:nvCxnSpPr>
          <p:cNvPr id="9" name="8 Conector angular"/>
          <p:cNvCxnSpPr/>
          <p:nvPr/>
        </p:nvCxnSpPr>
        <p:spPr>
          <a:xfrm rot="5400000">
            <a:off x="2159732" y="3609020"/>
            <a:ext cx="504056" cy="432048"/>
          </a:xfrm>
          <a:prstGeom prst="bentConnector3">
            <a:avLst/>
          </a:prstGeom>
          <a:ln w="38100" cmpd="dbl">
            <a:tailEnd type="arrow"/>
          </a:ln>
        </p:spPr>
        <p:style>
          <a:lnRef idx="1">
            <a:schemeClr val="accent1"/>
          </a:lnRef>
          <a:fillRef idx="0">
            <a:schemeClr val="accent1"/>
          </a:fillRef>
          <a:effectRef idx="0">
            <a:schemeClr val="accent1"/>
          </a:effectRef>
          <a:fontRef idx="minor">
            <a:schemeClr val="tx1"/>
          </a:fontRef>
        </p:style>
      </p:cxnSp>
      <p:cxnSp>
        <p:nvCxnSpPr>
          <p:cNvPr id="11" name="10 Conector angular"/>
          <p:cNvCxnSpPr/>
          <p:nvPr/>
        </p:nvCxnSpPr>
        <p:spPr>
          <a:xfrm rot="16200000" flipH="1">
            <a:off x="6120172" y="3609019"/>
            <a:ext cx="504057" cy="432048"/>
          </a:xfrm>
          <a:prstGeom prst="bentConnector3">
            <a:avLst/>
          </a:prstGeom>
          <a:ln w="38100" cmpd="db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03584502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715200" cy="5925272"/>
          </a:xfrm>
        </p:spPr>
        <p:txBody>
          <a:bodyPr>
            <a:normAutofit/>
          </a:bodyPr>
          <a:lstStyle/>
          <a:p>
            <a:pPr algn="just"/>
            <a:r>
              <a:rPr lang="es-AR" b="1" dirty="0" smtClean="0"/>
              <a:t>Art. 669: </a:t>
            </a:r>
            <a:r>
              <a:rPr lang="es-AR" dirty="0"/>
              <a:t>Alimentos impagos. Los alimentos se deben desde el día de la demanda o desde el día de la interpelación del obligado por medio fehaciente, siempre que se interponga la demanda dentro de los seis meses de la interpelación.</a:t>
            </a:r>
            <a:endParaRPr lang="es-ES" dirty="0"/>
          </a:p>
          <a:p>
            <a:pPr marL="0" indent="0" algn="just">
              <a:buNone/>
            </a:pPr>
            <a:r>
              <a:rPr lang="es-AR" dirty="0" smtClean="0"/>
              <a:t> 	Por </a:t>
            </a:r>
            <a:r>
              <a:rPr lang="es-AR" dirty="0"/>
              <a:t>el período anterior, el progenitor que asumió el cuidado del hijo tiene derecho al reembolso de lo gastado en la parte que corresponde al progenitor no conviviente.</a:t>
            </a:r>
            <a:endParaRPr lang="es-ES" dirty="0"/>
          </a:p>
          <a:p>
            <a:pPr algn="just"/>
            <a:endParaRPr lang="es-ES" dirty="0"/>
          </a:p>
          <a:p>
            <a:pPr algn="just"/>
            <a:r>
              <a:rPr lang="es-AR" b="1" dirty="0" smtClean="0"/>
              <a:t>Art. 670: </a:t>
            </a:r>
            <a:r>
              <a:rPr lang="es-AR" dirty="0"/>
              <a:t>Medidas ante el incumplimiento. Las disposiciones de este Código relativas al incumplimiento de los alimentos entre parientes son aplicables a los alimentos entre padres e hijos.</a:t>
            </a:r>
            <a:endParaRPr lang="es-ES" dirty="0"/>
          </a:p>
          <a:p>
            <a:pPr marL="0" indent="0" algn="just">
              <a:buNone/>
            </a:pPr>
            <a:endParaRPr lang="es-ES" dirty="0"/>
          </a:p>
        </p:txBody>
      </p:sp>
    </p:spTree>
    <p:extLst>
      <p:ext uri="{BB962C8B-B14F-4D97-AF65-F5344CB8AC3E}">
        <p14:creationId xmlns:p14="http://schemas.microsoft.com/office/powerpoint/2010/main" xmlns="" val="23635811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260648"/>
            <a:ext cx="7715200" cy="6408712"/>
          </a:xfrm>
        </p:spPr>
        <p:txBody>
          <a:bodyPr>
            <a:normAutofit fontScale="92500" lnSpcReduction="10000"/>
          </a:bodyPr>
          <a:lstStyle/>
          <a:p>
            <a:pPr marL="0" indent="0" algn="ctr">
              <a:buNone/>
            </a:pPr>
            <a:r>
              <a:rPr lang="es-AR" b="1" dirty="0">
                <a:solidFill>
                  <a:schemeClr val="accent1">
                    <a:lumMod val="50000"/>
                  </a:schemeClr>
                </a:solidFill>
              </a:rPr>
              <a:t>DEBERES Y DERECHOS DE LOS PROGENITORES E HIJOS AFINES</a:t>
            </a:r>
            <a:endParaRPr lang="es-ES" dirty="0">
              <a:solidFill>
                <a:schemeClr val="accent1">
                  <a:lumMod val="50000"/>
                </a:schemeClr>
              </a:solidFill>
            </a:endParaRPr>
          </a:p>
          <a:p>
            <a:pPr marL="0" indent="0">
              <a:buNone/>
            </a:pPr>
            <a:endParaRPr lang="es-ES" dirty="0"/>
          </a:p>
          <a:p>
            <a:pPr algn="just"/>
            <a:r>
              <a:rPr lang="es-AR" b="1" dirty="0" smtClean="0"/>
              <a:t>Art. 672:</a:t>
            </a:r>
            <a:r>
              <a:rPr lang="es-AR" dirty="0" smtClean="0"/>
              <a:t> </a:t>
            </a:r>
            <a:r>
              <a:rPr lang="es-AR" b="1" dirty="0">
                <a:solidFill>
                  <a:schemeClr val="accent1">
                    <a:lumMod val="75000"/>
                  </a:schemeClr>
                </a:solidFill>
              </a:rPr>
              <a:t>PROGENITOR AFÍN</a:t>
            </a:r>
            <a:r>
              <a:rPr lang="es-AR" dirty="0"/>
              <a:t>. Se denomina progenitor afín al cónyuge o conviviente que vive con quien tiene a su cargo el cuidado personal del niño o adolescente.</a:t>
            </a:r>
            <a:endParaRPr lang="es-ES" dirty="0"/>
          </a:p>
          <a:p>
            <a:pPr marL="0" indent="0" algn="just">
              <a:buNone/>
            </a:pPr>
            <a:endParaRPr lang="es-ES" dirty="0" smtClean="0"/>
          </a:p>
          <a:p>
            <a:pPr algn="just"/>
            <a:r>
              <a:rPr lang="es-AR" b="1" dirty="0" smtClean="0"/>
              <a:t>Art 673:</a:t>
            </a:r>
            <a:r>
              <a:rPr lang="es-AR" dirty="0" smtClean="0"/>
              <a:t> </a:t>
            </a:r>
            <a:r>
              <a:rPr lang="es-AR" dirty="0"/>
              <a:t>Deberes del progenitor afín. El cónyuge o conviviente de un progenitor </a:t>
            </a:r>
            <a:r>
              <a:rPr lang="es-AR" b="1" dirty="0">
                <a:solidFill>
                  <a:schemeClr val="accent1">
                    <a:lumMod val="75000"/>
                  </a:schemeClr>
                </a:solidFill>
              </a:rPr>
              <a:t>debe cooperar en la crianza y educación </a:t>
            </a:r>
            <a:r>
              <a:rPr lang="es-AR" dirty="0"/>
              <a:t>de los hijos del otro, realizar los </a:t>
            </a:r>
            <a:r>
              <a:rPr lang="es-AR" b="1" dirty="0">
                <a:solidFill>
                  <a:schemeClr val="accent1">
                    <a:lumMod val="75000"/>
                  </a:schemeClr>
                </a:solidFill>
              </a:rPr>
              <a:t>actos cotidianos </a:t>
            </a:r>
            <a:r>
              <a:rPr lang="es-AR" dirty="0"/>
              <a:t>relativos a su formación en el ámbito doméstico y adoptar decisiones ante situaciones de urgencia. En caso de </a:t>
            </a:r>
            <a:r>
              <a:rPr lang="es-AR" u="sng" dirty="0"/>
              <a:t>desacuerdo</a:t>
            </a:r>
            <a:r>
              <a:rPr lang="es-AR" dirty="0"/>
              <a:t> entre el progenitor y su cónyuge o conviviente </a:t>
            </a:r>
            <a:r>
              <a:rPr lang="es-AR" u="sng" dirty="0"/>
              <a:t>prevalece</a:t>
            </a:r>
            <a:r>
              <a:rPr lang="es-AR" dirty="0"/>
              <a:t> el criterio del progenitor.</a:t>
            </a:r>
            <a:endParaRPr lang="es-ES" dirty="0"/>
          </a:p>
          <a:p>
            <a:pPr algn="just"/>
            <a:endParaRPr lang="es-ES" dirty="0"/>
          </a:p>
          <a:p>
            <a:pPr marL="0" indent="0" algn="just">
              <a:buNone/>
            </a:pPr>
            <a:r>
              <a:rPr lang="es-AR" dirty="0" smtClean="0"/>
              <a:t> 	</a:t>
            </a:r>
            <a:r>
              <a:rPr lang="es-AR" b="1" dirty="0" smtClean="0">
                <a:solidFill>
                  <a:schemeClr val="accent1">
                    <a:lumMod val="75000"/>
                  </a:schemeClr>
                </a:solidFill>
              </a:rPr>
              <a:t>Esta </a:t>
            </a:r>
            <a:r>
              <a:rPr lang="es-AR" b="1" dirty="0">
                <a:solidFill>
                  <a:schemeClr val="accent1">
                    <a:lumMod val="75000"/>
                  </a:schemeClr>
                </a:solidFill>
              </a:rPr>
              <a:t>colaboración no afecta los derechos de los titulares de la responsabilidad parental</a:t>
            </a:r>
            <a:r>
              <a:rPr lang="es-AR" b="1" dirty="0" smtClean="0">
                <a:solidFill>
                  <a:schemeClr val="accent1">
                    <a:lumMod val="75000"/>
                  </a:schemeClr>
                </a:solidFill>
              </a:rPr>
              <a:t>.</a:t>
            </a:r>
            <a:endParaRPr lang="es-ES" b="1" dirty="0">
              <a:solidFill>
                <a:schemeClr val="accent1">
                  <a:lumMod val="75000"/>
                </a:schemeClr>
              </a:solidFill>
            </a:endParaRPr>
          </a:p>
        </p:txBody>
      </p:sp>
    </p:spTree>
    <p:extLst>
      <p:ext uri="{BB962C8B-B14F-4D97-AF65-F5344CB8AC3E}">
        <p14:creationId xmlns:p14="http://schemas.microsoft.com/office/powerpoint/2010/main" xmlns="" val="4414596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715200" cy="5925272"/>
          </a:xfrm>
        </p:spPr>
        <p:txBody>
          <a:bodyPr>
            <a:normAutofit/>
          </a:bodyPr>
          <a:lstStyle/>
          <a:p>
            <a:pPr algn="just"/>
            <a:endParaRPr lang="es-AR" b="1" dirty="0" smtClean="0"/>
          </a:p>
          <a:p>
            <a:pPr algn="just"/>
            <a:r>
              <a:rPr lang="es-AR" b="1" dirty="0" smtClean="0"/>
              <a:t>Art. 674:</a:t>
            </a:r>
            <a:r>
              <a:rPr lang="es-AR" dirty="0" smtClean="0"/>
              <a:t> </a:t>
            </a:r>
            <a:r>
              <a:rPr lang="es-AR" b="1" dirty="0">
                <a:solidFill>
                  <a:schemeClr val="accent1">
                    <a:lumMod val="75000"/>
                  </a:schemeClr>
                </a:solidFill>
              </a:rPr>
              <a:t>Delegación en el progenitor afín</a:t>
            </a:r>
            <a:r>
              <a:rPr lang="es-AR" dirty="0"/>
              <a:t>. El progenitor a cargo del hijo puede delegar a su cónyuge o conviviente el ejercicio de la responsabilidad parental cuando no estuviera en condiciones de cumplir la función en forma plena por </a:t>
            </a:r>
            <a:r>
              <a:rPr lang="es-AR" u="sng" dirty="0"/>
              <a:t>razones de viaje, enfermedad o incapacidad transitoria,</a:t>
            </a:r>
            <a:r>
              <a:rPr lang="es-AR" dirty="0"/>
              <a:t> y </a:t>
            </a:r>
            <a:r>
              <a:rPr lang="es-AR" b="1" dirty="0">
                <a:solidFill>
                  <a:schemeClr val="accent1">
                    <a:lumMod val="75000"/>
                  </a:schemeClr>
                </a:solidFill>
              </a:rPr>
              <a:t>siempre que exista imposibilidad para su desempeño por parte del otro progenitor</a:t>
            </a:r>
            <a:r>
              <a:rPr lang="es-AR" dirty="0"/>
              <a:t>, o no fuera conveniente que este último asuma su ejercicio.</a:t>
            </a:r>
            <a:endParaRPr lang="es-ES" dirty="0"/>
          </a:p>
          <a:p>
            <a:pPr marL="0" indent="0" algn="just">
              <a:buNone/>
            </a:pPr>
            <a:r>
              <a:rPr lang="es-AR" dirty="0" smtClean="0"/>
              <a:t> 	Esta </a:t>
            </a:r>
            <a:r>
              <a:rPr lang="es-AR" dirty="0"/>
              <a:t>delegación requiere la </a:t>
            </a:r>
            <a:r>
              <a:rPr lang="es-AR" u="sng" dirty="0"/>
              <a:t>homologación judicial</a:t>
            </a:r>
            <a:r>
              <a:rPr lang="es-AR" dirty="0"/>
              <a:t>, excepto que el otro progenitor exprese su acuerdo de modo fehaciente.</a:t>
            </a:r>
            <a:endParaRPr lang="es-ES" dirty="0"/>
          </a:p>
          <a:p>
            <a:pPr marL="0" indent="0" algn="just">
              <a:buNone/>
            </a:pPr>
            <a:endParaRPr lang="es-ES" dirty="0"/>
          </a:p>
        </p:txBody>
      </p:sp>
    </p:spTree>
    <p:extLst>
      <p:ext uri="{BB962C8B-B14F-4D97-AF65-F5344CB8AC3E}">
        <p14:creationId xmlns:p14="http://schemas.microsoft.com/office/powerpoint/2010/main" xmlns="" val="21827983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715200" cy="5925272"/>
          </a:xfrm>
        </p:spPr>
        <p:txBody>
          <a:bodyPr>
            <a:normAutofit lnSpcReduction="10000"/>
          </a:bodyPr>
          <a:lstStyle/>
          <a:p>
            <a:pPr algn="just"/>
            <a:r>
              <a:rPr lang="es-AR" b="1" dirty="0" smtClean="0"/>
              <a:t>Art. 675:</a:t>
            </a:r>
            <a:r>
              <a:rPr lang="es-AR" dirty="0" smtClean="0"/>
              <a:t> </a:t>
            </a:r>
            <a:r>
              <a:rPr lang="es-AR" dirty="0"/>
              <a:t>Ejercicio conjunto con el progenitor afín. En caso de muerte, ausencia o incapacidad del progenitor, el otro progenitor puede asumir dicho ejercicio conjuntamente con su cónyuge o conviviente.</a:t>
            </a:r>
            <a:endParaRPr lang="es-ES" dirty="0"/>
          </a:p>
          <a:p>
            <a:pPr marL="0" indent="0" algn="just">
              <a:buNone/>
            </a:pPr>
            <a:endParaRPr lang="es-ES" dirty="0"/>
          </a:p>
          <a:p>
            <a:pPr marL="0" indent="0" algn="just">
              <a:buNone/>
            </a:pPr>
            <a:r>
              <a:rPr lang="es-AR" dirty="0" smtClean="0"/>
              <a:t> 	Este </a:t>
            </a:r>
            <a:r>
              <a:rPr lang="es-AR" dirty="0"/>
              <a:t>acuerdo entre el progenitor en ejercicio de la responsabilidad parental y su cónyuge o conviviente debe ser </a:t>
            </a:r>
            <a:r>
              <a:rPr lang="es-AR" u="sng" dirty="0"/>
              <a:t>homologado judicialmente</a:t>
            </a:r>
            <a:r>
              <a:rPr lang="es-AR" dirty="0"/>
              <a:t>. En caso de </a:t>
            </a:r>
            <a:r>
              <a:rPr lang="es-AR" u="sng" dirty="0"/>
              <a:t>conflicto</a:t>
            </a:r>
            <a:r>
              <a:rPr lang="es-AR" dirty="0"/>
              <a:t> prima la opinión del </a:t>
            </a:r>
            <a:r>
              <a:rPr lang="es-AR" u="sng" dirty="0"/>
              <a:t>progenitor</a:t>
            </a:r>
            <a:r>
              <a:rPr lang="es-AR" dirty="0"/>
              <a:t>.</a:t>
            </a:r>
            <a:endParaRPr lang="es-ES" dirty="0"/>
          </a:p>
          <a:p>
            <a:pPr algn="just"/>
            <a:endParaRPr lang="es-ES" dirty="0"/>
          </a:p>
          <a:p>
            <a:pPr marL="0" indent="0" algn="just">
              <a:buNone/>
            </a:pPr>
            <a:r>
              <a:rPr lang="es-AR" dirty="0" smtClean="0"/>
              <a:t> 	Este </a:t>
            </a:r>
            <a:r>
              <a:rPr lang="es-AR" dirty="0"/>
              <a:t>ejercicio se extingue con la ruptura del matrimonio o de la unión </a:t>
            </a:r>
            <a:r>
              <a:rPr lang="es-AR" dirty="0" err="1"/>
              <a:t>convivencial</a:t>
            </a:r>
            <a:r>
              <a:rPr lang="es-AR" dirty="0"/>
              <a:t>. También se extingue con la recuperación de la capacidad plena del progenitor que no estaba en ejercicio de la responsabilidad parental.</a:t>
            </a:r>
            <a:endParaRPr lang="es-ES" dirty="0"/>
          </a:p>
          <a:p>
            <a:pPr marL="0" indent="0" algn="just">
              <a:buNone/>
            </a:pPr>
            <a:endParaRPr lang="es-ES" dirty="0"/>
          </a:p>
        </p:txBody>
      </p:sp>
    </p:spTree>
    <p:extLst>
      <p:ext uri="{BB962C8B-B14F-4D97-AF65-F5344CB8AC3E}">
        <p14:creationId xmlns:p14="http://schemas.microsoft.com/office/powerpoint/2010/main" xmlns="" val="3985941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67544" y="548680"/>
            <a:ext cx="7715200" cy="5925272"/>
          </a:xfrm>
        </p:spPr>
        <p:txBody>
          <a:bodyPr>
            <a:normAutofit/>
          </a:bodyPr>
          <a:lstStyle/>
          <a:p>
            <a:pPr algn="just">
              <a:buFont typeface="Courier New" pitchFamily="49" charset="0"/>
              <a:buChar char="o"/>
            </a:pPr>
            <a:endParaRPr lang="es-AR" b="1" dirty="0" smtClean="0"/>
          </a:p>
          <a:p>
            <a:pPr algn="just">
              <a:buFont typeface="Courier New" pitchFamily="49" charset="0"/>
              <a:buChar char="o"/>
            </a:pPr>
            <a:r>
              <a:rPr lang="es-AR" b="1" dirty="0" smtClean="0"/>
              <a:t>Art. 676: </a:t>
            </a:r>
            <a:r>
              <a:rPr lang="es-AR" dirty="0" smtClean="0"/>
              <a:t>ALIMENTOS. La obligación alimentaria del cónyuge o conviviente respecto de los hijos del otro, tiene carácter </a:t>
            </a:r>
            <a:r>
              <a:rPr lang="es-AR" b="1" dirty="0" smtClean="0">
                <a:solidFill>
                  <a:schemeClr val="accent1">
                    <a:lumMod val="75000"/>
                  </a:schemeClr>
                </a:solidFill>
              </a:rPr>
              <a:t>subsidiario</a:t>
            </a:r>
            <a:r>
              <a:rPr lang="es-AR" dirty="0" smtClean="0"/>
              <a:t>. Cesa este deber en los casos de disolución del vínculo conyugal o ruptura de la convivencia. Sin embargo, si el cambio de situación puede ocasionar un grave daño al niño o adolescente y el cónyuge o conviviente asumió durante la vida en común el sustento del hijo del otro, puede fijarse una cuota asistencial a su cargo con carácter transitorio, cuya duración debe definir el juez de acuerdo a las condiciones de fortuna del obligado, las necesidades del alimentado y el tiempo de la convivencia.</a:t>
            </a:r>
            <a:endParaRPr lang="es-ES" dirty="0" smtClean="0"/>
          </a:p>
          <a:p>
            <a:pPr marL="0" indent="0" algn="just">
              <a:buNone/>
            </a:pPr>
            <a:endParaRPr lang="es-ES" dirty="0"/>
          </a:p>
        </p:txBody>
      </p:sp>
    </p:spTree>
    <p:extLst>
      <p:ext uri="{BB962C8B-B14F-4D97-AF65-F5344CB8AC3E}">
        <p14:creationId xmlns:p14="http://schemas.microsoft.com/office/powerpoint/2010/main" xmlns="" val="2660671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23528" y="116632"/>
            <a:ext cx="8064896" cy="6357320"/>
          </a:xfrm>
        </p:spPr>
        <p:txBody>
          <a:bodyPr>
            <a:normAutofit fontScale="77500" lnSpcReduction="20000"/>
          </a:bodyPr>
          <a:lstStyle/>
          <a:p>
            <a:pPr marL="0" indent="0" algn="just">
              <a:buNone/>
            </a:pPr>
            <a:r>
              <a:rPr lang="es-AR" sz="2800" b="1" dirty="0" smtClean="0">
                <a:solidFill>
                  <a:schemeClr val="accent1">
                    <a:lumMod val="50000"/>
                  </a:schemeClr>
                </a:solidFill>
              </a:rPr>
              <a:t>«RESPONSABILIDAD»: </a:t>
            </a:r>
            <a:r>
              <a:rPr lang="es-AR" sz="2800" b="1" dirty="0" smtClean="0">
                <a:solidFill>
                  <a:schemeClr val="accent1">
                    <a:lumMod val="75000"/>
                  </a:schemeClr>
                </a:solidFill>
              </a:rPr>
              <a:t>AUTENTICA FUNCION EN INTERES Y BENEFICIO DE LOS HIJOS.</a:t>
            </a:r>
          </a:p>
          <a:p>
            <a:pPr marL="0" indent="0" algn="just">
              <a:buNone/>
            </a:pPr>
            <a:endParaRPr lang="es-AR" dirty="0" smtClean="0">
              <a:solidFill>
                <a:schemeClr val="accent1">
                  <a:lumMod val="75000"/>
                </a:schemeClr>
              </a:solidFill>
            </a:endParaRPr>
          </a:p>
          <a:p>
            <a:pPr algn="just"/>
            <a:r>
              <a:rPr lang="es-AR" b="1" dirty="0" smtClean="0"/>
              <a:t>Art.  638 CCC</a:t>
            </a:r>
            <a:r>
              <a:rPr lang="es-AR" dirty="0" smtClean="0"/>
              <a:t>: </a:t>
            </a:r>
            <a:r>
              <a:rPr lang="es-AR" i="1" dirty="0" smtClean="0"/>
              <a:t>“La responsabilidad parental es el </a:t>
            </a:r>
            <a:r>
              <a:rPr lang="es-AR" b="1" i="1" dirty="0" smtClean="0">
                <a:solidFill>
                  <a:schemeClr val="accent1">
                    <a:lumMod val="75000"/>
                  </a:schemeClr>
                </a:solidFill>
              </a:rPr>
              <a:t>conjunto de deberes y derechos</a:t>
            </a:r>
            <a:r>
              <a:rPr lang="es-AR" i="1" dirty="0" smtClean="0"/>
              <a:t> que corresponden a los progenitores sobre la persona y bienes del hijo, </a:t>
            </a:r>
            <a:r>
              <a:rPr lang="es-AR" b="1" i="1" u="sng" dirty="0" smtClean="0">
                <a:solidFill>
                  <a:schemeClr val="accent1">
                    <a:lumMod val="75000"/>
                  </a:schemeClr>
                </a:solidFill>
              </a:rPr>
              <a:t>para</a:t>
            </a:r>
            <a:r>
              <a:rPr lang="es-AR" i="1" dirty="0" smtClean="0"/>
              <a:t> su protección, desarrollo y formación integral mientras sea menor de edad y no se haya emancipado.”</a:t>
            </a:r>
          </a:p>
          <a:p>
            <a:pPr algn="just"/>
            <a:endParaRPr lang="es-ES" dirty="0" smtClean="0"/>
          </a:p>
          <a:p>
            <a:pPr marL="0" indent="0" algn="just">
              <a:buNone/>
            </a:pPr>
            <a:r>
              <a:rPr lang="es-AR" dirty="0" smtClean="0"/>
              <a:t>Se rige por los siguientes principios (art. 639):</a:t>
            </a:r>
          </a:p>
          <a:p>
            <a:pPr marL="0" indent="0" algn="just">
              <a:buNone/>
            </a:pPr>
            <a:r>
              <a:rPr lang="es-AR" b="1" i="1" dirty="0" smtClean="0">
                <a:solidFill>
                  <a:schemeClr val="accent1">
                    <a:lumMod val="50000"/>
                  </a:schemeClr>
                </a:solidFill>
              </a:rPr>
              <a:t>a)</a:t>
            </a:r>
            <a:r>
              <a:rPr lang="es-AR" b="1" i="1" dirty="0" smtClean="0"/>
              <a:t> </a:t>
            </a:r>
            <a:r>
              <a:rPr lang="es-AR" i="1" dirty="0" smtClean="0"/>
              <a:t>el </a:t>
            </a:r>
            <a:r>
              <a:rPr lang="es-AR" b="1" i="1" dirty="0" smtClean="0">
                <a:solidFill>
                  <a:schemeClr val="accent1">
                    <a:lumMod val="75000"/>
                  </a:schemeClr>
                </a:solidFill>
              </a:rPr>
              <a:t>interés superior </a:t>
            </a:r>
            <a:r>
              <a:rPr lang="es-AR" i="1" dirty="0" smtClean="0"/>
              <a:t>del niño;</a:t>
            </a:r>
            <a:endParaRPr lang="es-ES" dirty="0" smtClean="0"/>
          </a:p>
          <a:p>
            <a:pPr marL="0" indent="0" algn="just">
              <a:buNone/>
            </a:pPr>
            <a:endParaRPr lang="es-AR" b="1" i="1" dirty="0" smtClean="0">
              <a:solidFill>
                <a:schemeClr val="accent1">
                  <a:lumMod val="50000"/>
                </a:schemeClr>
              </a:solidFill>
            </a:endParaRPr>
          </a:p>
          <a:p>
            <a:pPr marL="0" indent="0" algn="just">
              <a:buNone/>
            </a:pPr>
            <a:r>
              <a:rPr lang="es-AR" b="1" i="1" dirty="0" smtClean="0">
                <a:solidFill>
                  <a:schemeClr val="accent1">
                    <a:lumMod val="50000"/>
                  </a:schemeClr>
                </a:solidFill>
              </a:rPr>
              <a:t>b) </a:t>
            </a:r>
            <a:r>
              <a:rPr lang="es-AR" i="1" dirty="0" smtClean="0"/>
              <a:t>la </a:t>
            </a:r>
            <a:r>
              <a:rPr lang="es-AR" b="1" i="1" dirty="0" smtClean="0">
                <a:solidFill>
                  <a:schemeClr val="accent1">
                    <a:lumMod val="75000"/>
                  </a:schemeClr>
                </a:solidFill>
              </a:rPr>
              <a:t>autonomía progresiva </a:t>
            </a:r>
            <a:r>
              <a:rPr lang="es-AR" i="1" dirty="0" smtClean="0"/>
              <a:t>del hijo conforme a sus características psicofísicas, aptitudes y desarrollo. A mayor autonomía, disminuye la representación de los progenitores en el ejercicio de los derechos de los hijos;</a:t>
            </a:r>
            <a:endParaRPr lang="es-ES" dirty="0" smtClean="0"/>
          </a:p>
          <a:p>
            <a:pPr marL="0" indent="0" algn="just">
              <a:buNone/>
            </a:pPr>
            <a:endParaRPr lang="es-AR" b="1" i="1" dirty="0" smtClean="0">
              <a:solidFill>
                <a:schemeClr val="accent1">
                  <a:lumMod val="50000"/>
                </a:schemeClr>
              </a:solidFill>
            </a:endParaRPr>
          </a:p>
          <a:p>
            <a:pPr marL="0" indent="0" algn="just">
              <a:buNone/>
            </a:pPr>
            <a:r>
              <a:rPr lang="es-AR" b="1" i="1" dirty="0" smtClean="0">
                <a:solidFill>
                  <a:schemeClr val="accent1">
                    <a:lumMod val="50000"/>
                  </a:schemeClr>
                </a:solidFill>
              </a:rPr>
              <a:t>c)</a:t>
            </a:r>
            <a:r>
              <a:rPr lang="es-AR" i="1" dirty="0" smtClean="0">
                <a:solidFill>
                  <a:schemeClr val="accent1">
                    <a:lumMod val="50000"/>
                  </a:schemeClr>
                </a:solidFill>
              </a:rPr>
              <a:t> </a:t>
            </a:r>
            <a:r>
              <a:rPr lang="es-AR" i="1" dirty="0" smtClean="0"/>
              <a:t>el </a:t>
            </a:r>
            <a:r>
              <a:rPr lang="es-AR" b="1" i="1" dirty="0" smtClean="0">
                <a:solidFill>
                  <a:schemeClr val="accent1">
                    <a:lumMod val="75000"/>
                  </a:schemeClr>
                </a:solidFill>
              </a:rPr>
              <a:t>derecho del niño a ser oído </a:t>
            </a:r>
            <a:r>
              <a:rPr lang="es-AR" i="1" dirty="0" smtClean="0"/>
              <a:t>y a que su opinión sea tenida en cuenta según su edad y grado de madurez.</a:t>
            </a:r>
          </a:p>
          <a:p>
            <a:pPr marL="0" indent="0" algn="just">
              <a:buNone/>
            </a:pPr>
            <a:endParaRPr lang="es-ES" i="1" dirty="0" smtClean="0"/>
          </a:p>
          <a:p>
            <a:pPr marL="0" indent="0" algn="just">
              <a:buNone/>
            </a:pPr>
            <a:r>
              <a:rPr lang="es-AR" dirty="0" smtClean="0"/>
              <a:t>“El concepto de autonomía progresiva predefine el rol de los padres como función-responsabilidad (armonizar el ejercicio parental con el grado de desarrollo, autonomía y evolución del hijo).”</a:t>
            </a:r>
            <a:endParaRPr lang="es-ES" dirty="0" smtClean="0"/>
          </a:p>
          <a:p>
            <a:pPr algn="just"/>
            <a:endParaRPr lang="es-ES" dirty="0"/>
          </a:p>
        </p:txBody>
      </p:sp>
    </p:spTree>
    <p:extLst>
      <p:ext uri="{BB962C8B-B14F-4D97-AF65-F5344CB8AC3E}">
        <p14:creationId xmlns:p14="http://schemas.microsoft.com/office/powerpoint/2010/main" xmlns="" val="29489161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7643192" cy="5997280"/>
          </a:xfrm>
        </p:spPr>
        <p:txBody>
          <a:bodyPr>
            <a:normAutofit/>
          </a:bodyPr>
          <a:lstStyle/>
          <a:p>
            <a:pPr marL="0" indent="0" algn="just">
              <a:buNone/>
            </a:pPr>
            <a:endParaRPr lang="es-AR" dirty="0" smtClean="0"/>
          </a:p>
          <a:p>
            <a:pPr algn="just"/>
            <a:r>
              <a:rPr lang="es-AR" dirty="0" smtClean="0"/>
              <a:t> </a:t>
            </a:r>
            <a:r>
              <a:rPr lang="es-AR" sz="2200" b="1" dirty="0" smtClean="0"/>
              <a:t>Art. </a:t>
            </a:r>
            <a:r>
              <a:rPr lang="es-AR" sz="2200" b="1" dirty="0"/>
              <a:t>640</a:t>
            </a:r>
            <a:r>
              <a:rPr lang="es-AR" sz="2200" dirty="0"/>
              <a:t>.- Figuras legales derivadas de la responsabilidad parental. </a:t>
            </a:r>
            <a:r>
              <a:rPr lang="es-AR" sz="2200" dirty="0" smtClean="0"/>
              <a:t>El </a:t>
            </a:r>
            <a:r>
              <a:rPr lang="es-AR" sz="2200" dirty="0"/>
              <a:t>Código regula</a:t>
            </a:r>
            <a:r>
              <a:rPr lang="es-AR" sz="2200" dirty="0" smtClean="0"/>
              <a:t>:</a:t>
            </a:r>
          </a:p>
          <a:p>
            <a:pPr marL="0" indent="0" algn="just">
              <a:buNone/>
            </a:pPr>
            <a:endParaRPr lang="es-AR" sz="2200" dirty="0" smtClean="0"/>
          </a:p>
          <a:p>
            <a:pPr marL="0" indent="0" algn="just">
              <a:buNone/>
            </a:pPr>
            <a:r>
              <a:rPr lang="es-AR" sz="2200" dirty="0" smtClean="0">
                <a:solidFill>
                  <a:schemeClr val="accent1">
                    <a:lumMod val="50000"/>
                  </a:schemeClr>
                </a:solidFill>
              </a:rPr>
              <a:t>a</a:t>
            </a:r>
            <a:r>
              <a:rPr lang="es-AR" sz="2200" dirty="0">
                <a:solidFill>
                  <a:schemeClr val="accent1">
                    <a:lumMod val="50000"/>
                  </a:schemeClr>
                </a:solidFill>
              </a:rPr>
              <a:t>) </a:t>
            </a:r>
            <a:r>
              <a:rPr lang="es-AR" sz="2200" dirty="0"/>
              <a:t>la titularidad y el ejercicio de la responsabilidad parental;</a:t>
            </a:r>
            <a:endParaRPr lang="es-ES" sz="2200" dirty="0"/>
          </a:p>
          <a:p>
            <a:pPr marL="0" indent="0" algn="just">
              <a:buNone/>
            </a:pPr>
            <a:endParaRPr lang="es-AR" sz="2200" dirty="0" smtClean="0"/>
          </a:p>
          <a:p>
            <a:pPr marL="0" indent="0" algn="just">
              <a:buNone/>
            </a:pPr>
            <a:r>
              <a:rPr lang="es-AR" sz="2200" dirty="0" smtClean="0">
                <a:solidFill>
                  <a:schemeClr val="accent1">
                    <a:lumMod val="50000"/>
                  </a:schemeClr>
                </a:solidFill>
              </a:rPr>
              <a:t>b</a:t>
            </a:r>
            <a:r>
              <a:rPr lang="es-AR" sz="2200" dirty="0">
                <a:solidFill>
                  <a:schemeClr val="accent1">
                    <a:lumMod val="50000"/>
                  </a:schemeClr>
                </a:solidFill>
              </a:rPr>
              <a:t>) </a:t>
            </a:r>
            <a:r>
              <a:rPr lang="es-AR" sz="2200" dirty="0"/>
              <a:t>el cuidado personal del hijo por los progenitores;</a:t>
            </a:r>
            <a:endParaRPr lang="es-ES" sz="2200" dirty="0"/>
          </a:p>
          <a:p>
            <a:pPr marL="0" indent="0" algn="just">
              <a:buNone/>
            </a:pPr>
            <a:endParaRPr lang="es-AR" sz="2200" dirty="0" smtClean="0"/>
          </a:p>
          <a:p>
            <a:pPr marL="0" indent="0" algn="just">
              <a:buNone/>
            </a:pPr>
            <a:r>
              <a:rPr lang="es-AR" sz="2200" dirty="0" smtClean="0">
                <a:solidFill>
                  <a:schemeClr val="accent1">
                    <a:lumMod val="50000"/>
                  </a:schemeClr>
                </a:solidFill>
              </a:rPr>
              <a:t>c</a:t>
            </a:r>
            <a:r>
              <a:rPr lang="es-AR" sz="2200" dirty="0">
                <a:solidFill>
                  <a:schemeClr val="accent1">
                    <a:lumMod val="50000"/>
                  </a:schemeClr>
                </a:solidFill>
              </a:rPr>
              <a:t>)</a:t>
            </a:r>
            <a:r>
              <a:rPr lang="es-AR" sz="2200" dirty="0"/>
              <a:t> la guarda otorgada por el juez a un tercero</a:t>
            </a:r>
            <a:r>
              <a:rPr lang="es-AR" sz="2200" dirty="0" smtClean="0"/>
              <a:t>. SUPUESTO DE EXCEPCION. </a:t>
            </a:r>
            <a:endParaRPr lang="es-ES" sz="2200" dirty="0"/>
          </a:p>
          <a:p>
            <a:pPr marL="0" indent="0" algn="just">
              <a:buNone/>
            </a:pPr>
            <a:endParaRPr lang="es-ES" dirty="0"/>
          </a:p>
        </p:txBody>
      </p:sp>
    </p:spTree>
    <p:extLst>
      <p:ext uri="{BB962C8B-B14F-4D97-AF65-F5344CB8AC3E}">
        <p14:creationId xmlns:p14="http://schemas.microsoft.com/office/powerpoint/2010/main" xmlns="" val="40302767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849114"/>
            <a:ext cx="7848872" cy="923702"/>
          </a:xfrm>
        </p:spPr>
        <p:txBody>
          <a:bodyPr>
            <a:noAutofit/>
          </a:bodyPr>
          <a:lstStyle/>
          <a:p>
            <a:pPr algn="ctr"/>
            <a:r>
              <a:rPr lang="es-AR" sz="2400" b="1" dirty="0" smtClean="0">
                <a:solidFill>
                  <a:schemeClr val="accent6">
                    <a:lumMod val="50000"/>
                  </a:schemeClr>
                </a:solidFill>
              </a:rPr>
              <a:t/>
            </a:r>
            <a:br>
              <a:rPr lang="es-AR" sz="2400" b="1" dirty="0" smtClean="0">
                <a:solidFill>
                  <a:schemeClr val="accent6">
                    <a:lumMod val="50000"/>
                  </a:schemeClr>
                </a:solidFill>
              </a:rPr>
            </a:br>
            <a:r>
              <a:rPr lang="es-AR" sz="2400" b="1" dirty="0">
                <a:solidFill>
                  <a:schemeClr val="accent6">
                    <a:lumMod val="50000"/>
                  </a:schemeClr>
                </a:solidFill>
              </a:rPr>
              <a:t/>
            </a:r>
            <a:br>
              <a:rPr lang="es-AR" sz="2400" b="1" dirty="0">
                <a:solidFill>
                  <a:schemeClr val="accent6">
                    <a:lumMod val="50000"/>
                  </a:schemeClr>
                </a:solidFill>
              </a:rPr>
            </a:br>
            <a:r>
              <a:rPr lang="es-AR" sz="2400" b="1" dirty="0" smtClean="0">
                <a:solidFill>
                  <a:schemeClr val="accent6">
                    <a:lumMod val="50000"/>
                  </a:schemeClr>
                </a:solidFill>
              </a:rPr>
              <a:t/>
            </a:r>
            <a:br>
              <a:rPr lang="es-AR" sz="2400" b="1" dirty="0" smtClean="0">
                <a:solidFill>
                  <a:schemeClr val="accent6">
                    <a:lumMod val="50000"/>
                  </a:schemeClr>
                </a:solidFill>
              </a:rPr>
            </a:br>
            <a:r>
              <a:rPr lang="es-AR" sz="2400" b="1" dirty="0">
                <a:solidFill>
                  <a:schemeClr val="accent6">
                    <a:lumMod val="50000"/>
                  </a:schemeClr>
                </a:solidFill>
              </a:rPr>
              <a:t/>
            </a:r>
            <a:br>
              <a:rPr lang="es-AR" sz="2400" b="1" dirty="0">
                <a:solidFill>
                  <a:schemeClr val="accent6">
                    <a:lumMod val="50000"/>
                  </a:schemeClr>
                </a:solidFill>
              </a:rPr>
            </a:br>
            <a:r>
              <a:rPr lang="es-AR" sz="2400" b="1" dirty="0" smtClean="0">
                <a:solidFill>
                  <a:schemeClr val="accent6">
                    <a:lumMod val="50000"/>
                  </a:schemeClr>
                </a:solidFill>
              </a:rPr>
              <a:t/>
            </a:r>
            <a:br>
              <a:rPr lang="es-AR" sz="2400" b="1" dirty="0" smtClean="0">
                <a:solidFill>
                  <a:schemeClr val="accent6">
                    <a:lumMod val="50000"/>
                  </a:schemeClr>
                </a:solidFill>
              </a:rPr>
            </a:br>
            <a:r>
              <a:rPr lang="es-AR" sz="2400" b="1" dirty="0">
                <a:solidFill>
                  <a:schemeClr val="accent6">
                    <a:lumMod val="50000"/>
                  </a:schemeClr>
                </a:solidFill>
              </a:rPr>
              <a:t/>
            </a:r>
            <a:br>
              <a:rPr lang="es-AR" sz="2400" b="1" dirty="0">
                <a:solidFill>
                  <a:schemeClr val="accent6">
                    <a:lumMod val="50000"/>
                  </a:schemeClr>
                </a:solidFill>
              </a:rPr>
            </a:br>
            <a:r>
              <a:rPr lang="es-AR" sz="2400" b="1" dirty="0" smtClean="0">
                <a:solidFill>
                  <a:schemeClr val="accent6">
                    <a:lumMod val="50000"/>
                  </a:schemeClr>
                </a:solidFill>
              </a:rPr>
              <a:t/>
            </a:r>
            <a:br>
              <a:rPr lang="es-AR" sz="2400" b="1" dirty="0" smtClean="0">
                <a:solidFill>
                  <a:schemeClr val="accent6">
                    <a:lumMod val="50000"/>
                  </a:schemeClr>
                </a:solidFill>
              </a:rPr>
            </a:br>
            <a:r>
              <a:rPr lang="es-AR" sz="2400" b="1" dirty="0">
                <a:solidFill>
                  <a:schemeClr val="accent6">
                    <a:lumMod val="50000"/>
                  </a:schemeClr>
                </a:solidFill>
              </a:rPr>
              <a:t/>
            </a:r>
            <a:br>
              <a:rPr lang="es-AR" sz="2400" b="1" dirty="0">
                <a:solidFill>
                  <a:schemeClr val="accent6">
                    <a:lumMod val="50000"/>
                  </a:schemeClr>
                </a:solidFill>
              </a:rPr>
            </a:br>
            <a:r>
              <a:rPr lang="es-AR" sz="2400" b="1" dirty="0" smtClean="0">
                <a:solidFill>
                  <a:schemeClr val="accent6">
                    <a:lumMod val="50000"/>
                  </a:schemeClr>
                </a:solidFill>
              </a:rPr>
              <a:t/>
            </a:r>
            <a:br>
              <a:rPr lang="es-AR" sz="2400" b="1" dirty="0" smtClean="0">
                <a:solidFill>
                  <a:schemeClr val="accent6">
                    <a:lumMod val="50000"/>
                  </a:schemeClr>
                </a:solidFill>
              </a:rPr>
            </a:br>
            <a:r>
              <a:rPr lang="es-AR" sz="2400" b="1" dirty="0" smtClean="0">
                <a:solidFill>
                  <a:schemeClr val="accent6">
                    <a:lumMod val="50000"/>
                  </a:schemeClr>
                </a:solidFill>
              </a:rPr>
              <a:t/>
            </a:r>
            <a:br>
              <a:rPr lang="es-AR" sz="2400" b="1" dirty="0" smtClean="0">
                <a:solidFill>
                  <a:schemeClr val="accent6">
                    <a:lumMod val="50000"/>
                  </a:schemeClr>
                </a:solidFill>
              </a:rPr>
            </a:br>
            <a:r>
              <a:rPr lang="es-AR" sz="2400" b="1" dirty="0">
                <a:solidFill>
                  <a:schemeClr val="accent6">
                    <a:lumMod val="50000"/>
                  </a:schemeClr>
                </a:solidFill>
              </a:rPr>
              <a:t/>
            </a:r>
            <a:br>
              <a:rPr lang="es-AR" sz="2400" b="1" dirty="0">
                <a:solidFill>
                  <a:schemeClr val="accent6">
                    <a:lumMod val="50000"/>
                  </a:schemeClr>
                </a:solidFill>
              </a:rPr>
            </a:br>
            <a:r>
              <a:rPr lang="es-AR" sz="2400" b="1" dirty="0" smtClean="0">
                <a:solidFill>
                  <a:schemeClr val="accent6">
                    <a:lumMod val="50000"/>
                  </a:schemeClr>
                </a:solidFill>
              </a:rPr>
              <a:t/>
            </a:r>
            <a:br>
              <a:rPr lang="es-AR" sz="2400" b="1" dirty="0" smtClean="0">
                <a:solidFill>
                  <a:schemeClr val="accent6">
                    <a:lumMod val="50000"/>
                  </a:schemeClr>
                </a:solidFill>
              </a:rPr>
            </a:br>
            <a:r>
              <a:rPr lang="es-AR" sz="2400" b="1" dirty="0" smtClean="0">
                <a:solidFill>
                  <a:schemeClr val="accent1">
                    <a:lumMod val="50000"/>
                  </a:schemeClr>
                </a:solidFill>
              </a:rPr>
              <a:t>Titularidad </a:t>
            </a:r>
            <a:r>
              <a:rPr lang="es-AR" sz="2400" b="1" dirty="0">
                <a:solidFill>
                  <a:schemeClr val="accent1">
                    <a:lumMod val="50000"/>
                  </a:schemeClr>
                </a:solidFill>
              </a:rPr>
              <a:t>y ejercicio de </a:t>
            </a:r>
            <a:r>
              <a:rPr lang="es-AR" sz="2400" b="1" dirty="0" smtClean="0">
                <a:solidFill>
                  <a:schemeClr val="accent1">
                    <a:lumMod val="50000"/>
                  </a:schemeClr>
                </a:solidFill>
              </a:rPr>
              <a:t>la</a:t>
            </a:r>
            <a:br>
              <a:rPr lang="es-AR" sz="2400" b="1" dirty="0" smtClean="0">
                <a:solidFill>
                  <a:schemeClr val="accent1">
                    <a:lumMod val="50000"/>
                  </a:schemeClr>
                </a:solidFill>
              </a:rPr>
            </a:br>
            <a:r>
              <a:rPr lang="es-AR" sz="2400" b="1" dirty="0" smtClean="0">
                <a:solidFill>
                  <a:schemeClr val="accent1">
                    <a:lumMod val="50000"/>
                  </a:schemeClr>
                </a:solidFill>
              </a:rPr>
              <a:t> </a:t>
            </a:r>
            <a:r>
              <a:rPr lang="es-AR" sz="2400" b="1" dirty="0">
                <a:solidFill>
                  <a:schemeClr val="accent1">
                    <a:lumMod val="50000"/>
                  </a:schemeClr>
                </a:solidFill>
              </a:rPr>
              <a:t>responsabilidad </a:t>
            </a:r>
            <a:r>
              <a:rPr lang="es-AR" sz="2400" b="1" dirty="0" smtClean="0">
                <a:solidFill>
                  <a:schemeClr val="accent1">
                    <a:lumMod val="50000"/>
                  </a:schemeClr>
                </a:solidFill>
              </a:rPr>
              <a:t>parental</a:t>
            </a:r>
            <a:r>
              <a:rPr lang="es-AR" sz="2400" b="1" dirty="0" smtClean="0">
                <a:solidFill>
                  <a:schemeClr val="accent6">
                    <a:lumMod val="50000"/>
                  </a:schemeClr>
                </a:solidFill>
              </a:rPr>
              <a:t/>
            </a:r>
            <a:br>
              <a:rPr lang="es-AR" sz="2400" b="1" dirty="0" smtClean="0">
                <a:solidFill>
                  <a:schemeClr val="accent6">
                    <a:lumMod val="50000"/>
                  </a:schemeClr>
                </a:solidFill>
              </a:rPr>
            </a:br>
            <a:r>
              <a:rPr lang="es-ES" sz="2400" b="1" dirty="0"/>
              <a:t/>
            </a:r>
            <a:br>
              <a:rPr lang="es-ES" sz="2400" b="1" dirty="0"/>
            </a:br>
            <a:endParaRPr lang="es-ES" sz="2400" b="1" dirty="0"/>
          </a:p>
        </p:txBody>
      </p:sp>
      <p:sp>
        <p:nvSpPr>
          <p:cNvPr id="3" name="2 Marcador de contenido"/>
          <p:cNvSpPr>
            <a:spLocks noGrp="1"/>
          </p:cNvSpPr>
          <p:nvPr>
            <p:ph sz="quarter" idx="2"/>
          </p:nvPr>
        </p:nvSpPr>
        <p:spPr>
          <a:xfrm>
            <a:off x="430374" y="2564904"/>
            <a:ext cx="3657600" cy="3888432"/>
          </a:xfrm>
        </p:spPr>
        <p:txBody>
          <a:bodyPr>
            <a:normAutofit/>
          </a:bodyPr>
          <a:lstStyle/>
          <a:p>
            <a:pPr marL="0" indent="0" algn="just">
              <a:buNone/>
            </a:pPr>
            <a:endParaRPr lang="es-AR" sz="2200" b="1" dirty="0" smtClean="0"/>
          </a:p>
          <a:p>
            <a:pPr marL="0" indent="0" algn="just">
              <a:buNone/>
            </a:pPr>
            <a:r>
              <a:rPr lang="es-AR" sz="2000" dirty="0" smtClean="0"/>
              <a:t>quien o quienes de los progenitores titularizan los deberes derechos que conforman esta res-</a:t>
            </a:r>
            <a:r>
              <a:rPr lang="es-AR" sz="2000" dirty="0" err="1" smtClean="0"/>
              <a:t>ponsabilidad</a:t>
            </a:r>
            <a:r>
              <a:rPr lang="es-AR" sz="2000" dirty="0" smtClean="0"/>
              <a:t>.</a:t>
            </a:r>
          </a:p>
          <a:p>
            <a:pPr marL="0" indent="0" algn="just">
              <a:buNone/>
            </a:pPr>
            <a:r>
              <a:rPr lang="es-AR" sz="2000" dirty="0" smtClean="0"/>
              <a:t>     </a:t>
            </a:r>
          </a:p>
          <a:p>
            <a:pPr marL="0" indent="0" algn="just">
              <a:buNone/>
            </a:pPr>
            <a:endParaRPr lang="es-AR" sz="2000" dirty="0"/>
          </a:p>
          <a:p>
            <a:pPr marL="0" indent="0" algn="just">
              <a:buNone/>
            </a:pPr>
            <a:endParaRPr lang="es-AR" sz="2000" dirty="0" smtClean="0"/>
          </a:p>
          <a:p>
            <a:pPr marL="0" indent="0" algn="just">
              <a:buNone/>
            </a:pPr>
            <a:r>
              <a:rPr lang="es-AR" sz="2000" dirty="0" smtClean="0"/>
              <a:t>    CCC AMBOS PADRES</a:t>
            </a:r>
            <a:endParaRPr lang="es-ES" sz="2000" dirty="0"/>
          </a:p>
        </p:txBody>
      </p:sp>
      <p:sp>
        <p:nvSpPr>
          <p:cNvPr id="4" name="3 Marcador de contenido"/>
          <p:cNvSpPr>
            <a:spLocks noGrp="1"/>
          </p:cNvSpPr>
          <p:nvPr>
            <p:ph sz="quarter" idx="4"/>
          </p:nvPr>
        </p:nvSpPr>
        <p:spPr>
          <a:xfrm>
            <a:off x="4355976" y="3068960"/>
            <a:ext cx="3657600" cy="2016224"/>
          </a:xfrm>
        </p:spPr>
        <p:txBody>
          <a:bodyPr>
            <a:normAutofit/>
          </a:bodyPr>
          <a:lstStyle/>
          <a:p>
            <a:pPr marL="0" indent="0" algn="just">
              <a:buNone/>
            </a:pPr>
            <a:r>
              <a:rPr lang="es-AR" sz="2000" dirty="0" smtClean="0"/>
              <a:t>actuación de dichos derechos y deberes.</a:t>
            </a:r>
            <a:endParaRPr lang="es-ES" sz="2000" dirty="0"/>
          </a:p>
        </p:txBody>
      </p:sp>
      <p:sp>
        <p:nvSpPr>
          <p:cNvPr id="5" name="4 Marcador de texto"/>
          <p:cNvSpPr>
            <a:spLocks noGrp="1"/>
          </p:cNvSpPr>
          <p:nvPr>
            <p:ph type="body" sz="quarter" idx="1"/>
          </p:nvPr>
        </p:nvSpPr>
        <p:spPr>
          <a:xfrm>
            <a:off x="471736" y="1402480"/>
            <a:ext cx="3657600" cy="658368"/>
          </a:xfrm>
        </p:spPr>
        <p:style>
          <a:lnRef idx="1">
            <a:schemeClr val="accent1"/>
          </a:lnRef>
          <a:fillRef idx="2">
            <a:schemeClr val="accent1"/>
          </a:fillRef>
          <a:effectRef idx="1">
            <a:schemeClr val="accent1"/>
          </a:effectRef>
          <a:fontRef idx="minor">
            <a:schemeClr val="dk1"/>
          </a:fontRef>
        </p:style>
        <p:txBody>
          <a:bodyPr/>
          <a:lstStyle/>
          <a:p>
            <a:pPr algn="ctr"/>
            <a:r>
              <a:rPr lang="es-AR" sz="2200" dirty="0">
                <a:solidFill>
                  <a:schemeClr val="accent1">
                    <a:lumMod val="50000"/>
                  </a:schemeClr>
                </a:solidFill>
              </a:rPr>
              <a:t>Titularidad</a:t>
            </a:r>
            <a:endParaRPr lang="es-ES" sz="2200" dirty="0">
              <a:solidFill>
                <a:schemeClr val="accent1">
                  <a:lumMod val="50000"/>
                </a:schemeClr>
              </a:solidFill>
            </a:endParaRPr>
          </a:p>
        </p:txBody>
      </p:sp>
      <p:sp>
        <p:nvSpPr>
          <p:cNvPr id="6" name="5 Marcador de texto"/>
          <p:cNvSpPr>
            <a:spLocks noGrp="1"/>
          </p:cNvSpPr>
          <p:nvPr>
            <p:ph type="body" sz="quarter" idx="3"/>
          </p:nvPr>
        </p:nvSpPr>
        <p:spPr>
          <a:xfrm>
            <a:off x="4309797" y="1412776"/>
            <a:ext cx="3657600" cy="658368"/>
          </a:xfrm>
        </p:spPr>
        <p:style>
          <a:lnRef idx="1">
            <a:schemeClr val="accent1"/>
          </a:lnRef>
          <a:fillRef idx="2">
            <a:schemeClr val="accent1"/>
          </a:fillRef>
          <a:effectRef idx="1">
            <a:schemeClr val="accent1"/>
          </a:effectRef>
          <a:fontRef idx="minor">
            <a:schemeClr val="dk1"/>
          </a:fontRef>
        </p:style>
        <p:txBody>
          <a:bodyPr/>
          <a:lstStyle/>
          <a:p>
            <a:pPr algn="ctr"/>
            <a:r>
              <a:rPr lang="es-AR" sz="2200" dirty="0" smtClean="0">
                <a:solidFill>
                  <a:schemeClr val="accent1">
                    <a:lumMod val="50000"/>
                  </a:schemeClr>
                </a:solidFill>
              </a:rPr>
              <a:t>Ejercicio</a:t>
            </a:r>
            <a:endParaRPr lang="es-ES" sz="2200" dirty="0">
              <a:solidFill>
                <a:schemeClr val="accent1">
                  <a:lumMod val="50000"/>
                </a:schemeClr>
              </a:solidFill>
            </a:endParaRPr>
          </a:p>
        </p:txBody>
      </p:sp>
      <p:sp>
        <p:nvSpPr>
          <p:cNvPr id="11" name="10 Flecha abajo"/>
          <p:cNvSpPr/>
          <p:nvPr/>
        </p:nvSpPr>
        <p:spPr>
          <a:xfrm>
            <a:off x="1996852" y="2132856"/>
            <a:ext cx="414908"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13 Flecha abajo"/>
          <p:cNvSpPr/>
          <p:nvPr/>
        </p:nvSpPr>
        <p:spPr>
          <a:xfrm>
            <a:off x="5885284" y="2132856"/>
            <a:ext cx="414908"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4 Flecha abajo"/>
          <p:cNvSpPr/>
          <p:nvPr/>
        </p:nvSpPr>
        <p:spPr>
          <a:xfrm>
            <a:off x="2051720" y="4869160"/>
            <a:ext cx="414908"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xmlns="" val="19015454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620688"/>
            <a:ext cx="7467600" cy="5853264"/>
          </a:xfrm>
        </p:spPr>
        <p:txBody>
          <a:bodyPr/>
          <a:lstStyle/>
          <a:p>
            <a:pPr algn="just"/>
            <a:r>
              <a:rPr lang="es-AR" dirty="0"/>
              <a:t>Históricamente la </a:t>
            </a:r>
            <a:r>
              <a:rPr lang="es-AR" b="1" dirty="0"/>
              <a:t>“tenencia” </a:t>
            </a:r>
            <a:r>
              <a:rPr lang="es-AR" dirty="0"/>
              <a:t>fue el concepto utilizado para definir que progenitor ejercía la patria potestad y el cuidado material-</a:t>
            </a:r>
            <a:r>
              <a:rPr lang="es-AR" dirty="0" err="1"/>
              <a:t>convivencial</a:t>
            </a:r>
            <a:r>
              <a:rPr lang="es-AR" dirty="0"/>
              <a:t> del hijo. </a:t>
            </a:r>
            <a:endParaRPr lang="es-ES" dirty="0"/>
          </a:p>
          <a:p>
            <a:pPr marL="0" indent="0" algn="just">
              <a:buNone/>
            </a:pPr>
            <a:endParaRPr lang="es-AR" dirty="0" smtClean="0"/>
          </a:p>
          <a:p>
            <a:pPr marL="0" indent="0" algn="just">
              <a:buNone/>
            </a:pPr>
            <a:r>
              <a:rPr lang="es-AR" dirty="0" smtClean="0"/>
              <a:t>Al </a:t>
            </a:r>
            <a:r>
              <a:rPr lang="es-AR" dirty="0"/>
              <a:t>no conviviente correlativamente le cabía “el derecho de visitas” </a:t>
            </a:r>
            <a:endParaRPr lang="es-ES" dirty="0"/>
          </a:p>
        </p:txBody>
      </p:sp>
      <p:pic>
        <p:nvPicPr>
          <p:cNvPr id="5" name="4 Imagen" descr="Resultado de imagen para NIÃOS CON PADRES SEPARADOS"/>
          <p:cNvPicPr/>
          <p:nvPr/>
        </p:nvPicPr>
        <p:blipFill>
          <a:blip r:embed="rId2">
            <a:extLst>
              <a:ext uri="{28A0092B-C50C-407E-A947-70E740481C1C}">
                <a14:useLocalDpi xmlns:a14="http://schemas.microsoft.com/office/drawing/2010/main" xmlns="" val="0"/>
              </a:ext>
            </a:extLst>
          </a:blip>
          <a:srcRect/>
          <a:stretch>
            <a:fillRect/>
          </a:stretch>
        </p:blipFill>
        <p:spPr bwMode="auto">
          <a:xfrm>
            <a:off x="2987824" y="3425933"/>
            <a:ext cx="3312368" cy="3168352"/>
          </a:xfrm>
          <a:prstGeom prst="rect">
            <a:avLst/>
          </a:prstGeom>
          <a:noFill/>
          <a:ln>
            <a:noFill/>
          </a:ln>
        </p:spPr>
      </p:pic>
    </p:spTree>
    <p:extLst>
      <p:ext uri="{BB962C8B-B14F-4D97-AF65-F5344CB8AC3E}">
        <p14:creationId xmlns:p14="http://schemas.microsoft.com/office/powerpoint/2010/main" xmlns="" val="18444499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7467600" cy="5997280"/>
          </a:xfrm>
        </p:spPr>
        <p:txBody>
          <a:bodyPr>
            <a:normAutofit/>
          </a:bodyPr>
          <a:lstStyle/>
          <a:p>
            <a:pPr marL="0" indent="0">
              <a:buNone/>
            </a:pPr>
            <a:endParaRPr lang="es-AR" b="1" dirty="0" smtClean="0"/>
          </a:p>
          <a:p>
            <a:pPr marL="0" indent="0" algn="just">
              <a:buNone/>
            </a:pPr>
            <a:endParaRPr lang="es-AR" b="1" dirty="0" smtClean="0"/>
          </a:p>
          <a:p>
            <a:pPr algn="just"/>
            <a:r>
              <a:rPr lang="es-AR" b="1" dirty="0" smtClean="0"/>
              <a:t>Art</a:t>
            </a:r>
            <a:r>
              <a:rPr lang="es-AR" b="1" dirty="0"/>
              <a:t>. 18 CDN</a:t>
            </a:r>
            <a:r>
              <a:rPr lang="es-AR" dirty="0"/>
              <a:t> </a:t>
            </a:r>
            <a:r>
              <a:rPr lang="es-AR" dirty="0" smtClean="0"/>
              <a:t>“derecho </a:t>
            </a:r>
            <a:r>
              <a:rPr lang="es-AR" dirty="0"/>
              <a:t>a mantener con </a:t>
            </a:r>
            <a:r>
              <a:rPr lang="es-AR" b="1" dirty="0">
                <a:solidFill>
                  <a:schemeClr val="accent1">
                    <a:lumMod val="75000"/>
                  </a:schemeClr>
                </a:solidFill>
              </a:rPr>
              <a:t>ambos progenitores</a:t>
            </a:r>
            <a:r>
              <a:rPr lang="es-AR" dirty="0">
                <a:solidFill>
                  <a:schemeClr val="accent1">
                    <a:lumMod val="75000"/>
                  </a:schemeClr>
                </a:solidFill>
              </a:rPr>
              <a:t> </a:t>
            </a:r>
            <a:r>
              <a:rPr lang="es-AR" dirty="0"/>
              <a:t>trato </a:t>
            </a:r>
            <a:r>
              <a:rPr lang="es-AR" dirty="0" smtClean="0"/>
              <a:t>regular”  COPARENTALIDAD.</a:t>
            </a:r>
          </a:p>
          <a:p>
            <a:pPr algn="just"/>
            <a:endParaRPr lang="es-ES" dirty="0"/>
          </a:p>
          <a:p>
            <a:pPr algn="just"/>
            <a:r>
              <a:rPr lang="es-AR" b="1" dirty="0"/>
              <a:t>Art. 7 Ley 26061 </a:t>
            </a:r>
            <a:r>
              <a:rPr lang="es-AR" dirty="0"/>
              <a:t>“padre y madre tienen responsabilidades y obligaciones </a:t>
            </a:r>
            <a:r>
              <a:rPr lang="es-AR" b="1" dirty="0">
                <a:solidFill>
                  <a:schemeClr val="accent1">
                    <a:lumMod val="75000"/>
                  </a:schemeClr>
                </a:solidFill>
              </a:rPr>
              <a:t>comunes e iguales</a:t>
            </a:r>
            <a:r>
              <a:rPr lang="es-AR" dirty="0"/>
              <a:t> en lo que respecta al cuidado, desarrollo y educación integral de sus hijos”</a:t>
            </a:r>
            <a:endParaRPr lang="es-ES" dirty="0"/>
          </a:p>
          <a:p>
            <a:pPr marL="0" indent="0">
              <a:buNone/>
            </a:pPr>
            <a:endParaRPr lang="es-ES" dirty="0"/>
          </a:p>
        </p:txBody>
      </p:sp>
    </p:spTree>
    <p:extLst>
      <p:ext uri="{BB962C8B-B14F-4D97-AF65-F5344CB8AC3E}">
        <p14:creationId xmlns:p14="http://schemas.microsoft.com/office/powerpoint/2010/main" xmlns="" val="27534784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295</TotalTime>
  <Words>2505</Words>
  <Application>Microsoft Office PowerPoint</Application>
  <PresentationFormat>Presentación en pantalla (4:3)</PresentationFormat>
  <Paragraphs>267</Paragraphs>
  <Slides>44</Slides>
  <Notes>0</Notes>
  <HiddenSlides>0</HiddenSlides>
  <MMClips>0</MMClips>
  <ScaleCrop>false</ScaleCrop>
  <HeadingPairs>
    <vt:vector size="4" baseType="variant">
      <vt:variant>
        <vt:lpstr>Tema</vt:lpstr>
      </vt:variant>
      <vt:variant>
        <vt:i4>1</vt:i4>
      </vt:variant>
      <vt:variant>
        <vt:lpstr>Títulos de diapositiva</vt:lpstr>
      </vt:variant>
      <vt:variant>
        <vt:i4>44</vt:i4>
      </vt:variant>
    </vt:vector>
  </HeadingPairs>
  <TitlesOfParts>
    <vt:vector size="45" baseType="lpstr">
      <vt:lpstr>Mirador</vt:lpstr>
      <vt:lpstr>Responsabilidad parental</vt:lpstr>
      <vt:lpstr>EVOLUCION - CONCEPTO: </vt:lpstr>
      <vt:lpstr>Diapositiva 3</vt:lpstr>
      <vt:lpstr>Diapositiva 4</vt:lpstr>
      <vt:lpstr>Diapositiva 5</vt:lpstr>
      <vt:lpstr>Diapositiva 6</vt:lpstr>
      <vt:lpstr>            Titularidad y ejercicio de la  responsabilidad parental  </vt:lpstr>
      <vt:lpstr>Diapositiva 8</vt:lpstr>
      <vt:lpstr>Diapositiva 9</vt:lpstr>
      <vt:lpstr>EJERCICIO EN EL CCC</vt:lpstr>
      <vt:lpstr>  ELIMINACIÓN DE LA PREFERENCIA MATERNA </vt:lpstr>
      <vt:lpstr>Diapositiva 12</vt:lpstr>
      <vt:lpstr>Diapositiva 13</vt:lpstr>
      <vt:lpstr>Diapositiva 14</vt:lpstr>
      <vt:lpstr>Diapositiva 15</vt:lpstr>
      <vt:lpstr>PROGENITORES ADOLESCENTES</vt:lpstr>
      <vt:lpstr>Diapositiva 17</vt:lpstr>
      <vt:lpstr>Diapositiva 18</vt:lpstr>
      <vt:lpstr>Diapositiva 19</vt:lpstr>
      <vt:lpstr>Deberes y derechos de los progenitores. </vt:lpstr>
      <vt:lpstr>Diapositiva 21</vt:lpstr>
      <vt:lpstr>DERECHO – DEBER DE CUIDADO PERSONAL </vt:lpstr>
      <vt:lpstr>Diapositiva 23</vt:lpstr>
      <vt:lpstr>         PADRES NO CONVIVIENTES</vt:lpstr>
      <vt:lpstr>Diapositiva 25</vt:lpstr>
      <vt:lpstr>Diapositiva 26</vt:lpstr>
      <vt:lpstr>Diapositiva 27</vt:lpstr>
      <vt:lpstr>EJERCICIO DE LA RESPONSABILIDAD PARENTAL POR UN TERCERO </vt:lpstr>
      <vt:lpstr>Diapositiva 29</vt:lpstr>
      <vt:lpstr>DERECHO – DEBER ALIMENTARIO </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HP</cp:lastModifiedBy>
  <cp:revision>53</cp:revision>
  <dcterms:created xsi:type="dcterms:W3CDTF">2018-05-16T19:41:54Z</dcterms:created>
  <dcterms:modified xsi:type="dcterms:W3CDTF">2020-06-13T15:10:34Z</dcterms:modified>
</cp:coreProperties>
</file>