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1" r:id="rId3"/>
    <p:sldId id="322" r:id="rId4"/>
    <p:sldId id="257" r:id="rId5"/>
    <p:sldId id="303" r:id="rId6"/>
    <p:sldId id="304" r:id="rId7"/>
    <p:sldId id="317" r:id="rId8"/>
    <p:sldId id="307" r:id="rId9"/>
    <p:sldId id="305" r:id="rId10"/>
    <p:sldId id="306" r:id="rId11"/>
    <p:sldId id="308" r:id="rId12"/>
    <p:sldId id="309" r:id="rId13"/>
    <p:sldId id="310" r:id="rId14"/>
    <p:sldId id="311" r:id="rId15"/>
    <p:sldId id="312" r:id="rId16"/>
    <p:sldId id="315" r:id="rId17"/>
    <p:sldId id="316" r:id="rId18"/>
    <p:sldId id="313" r:id="rId19"/>
    <p:sldId id="323" r:id="rId20"/>
    <p:sldId id="314" r:id="rId21"/>
    <p:sldId id="318" r:id="rId22"/>
    <p:sldId id="284" r:id="rId23"/>
    <p:sldId id="285" r:id="rId24"/>
    <p:sldId id="302" r:id="rId25"/>
    <p:sldId id="265" r:id="rId26"/>
    <p:sldId id="266" r:id="rId27"/>
    <p:sldId id="267" r:id="rId28"/>
    <p:sldId id="277" r:id="rId29"/>
    <p:sldId id="278" r:id="rId30"/>
    <p:sldId id="271" r:id="rId31"/>
    <p:sldId id="272" r:id="rId32"/>
    <p:sldId id="279" r:id="rId33"/>
    <p:sldId id="280" r:id="rId34"/>
    <p:sldId id="281" r:id="rId35"/>
    <p:sldId id="282" r:id="rId36"/>
    <p:sldId id="283" r:id="rId37"/>
    <p:sldId id="319" r:id="rId38"/>
    <p:sldId id="320" r:id="rId39"/>
    <p:sldId id="296" r:id="rId40"/>
    <p:sldId id="287" r:id="rId41"/>
    <p:sldId id="324" r:id="rId4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5/26/2023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5/26/2023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772B10-78C6-41DA-8707-6AAEEE05140C}"/>
              </a:ext>
            </a:extLst>
          </p:cNvPr>
          <p:cNvSpPr>
            <a:spLocks noGrp="1"/>
          </p:cNvSpPr>
          <p:nvPr>
            <p:ph type="ctrTitle"/>
          </p:nvPr>
        </p:nvSpPr>
        <p:spPr>
          <a:xfrm>
            <a:off x="1876424" y="1260248"/>
            <a:ext cx="8791575" cy="2387600"/>
          </a:xfrm>
        </p:spPr>
        <p:txBody>
          <a:bodyPr>
            <a:normAutofit/>
          </a:bodyPr>
          <a:lstStyle/>
          <a:p>
            <a:pPr algn="ctr"/>
            <a:r>
              <a:rPr lang="es-AR" sz="6000" b="1" dirty="0" smtClean="0">
                <a:effectLst>
                  <a:outerShdw blurRad="38100" dist="38100" dir="2700000" algn="tl">
                    <a:srgbClr val="000000">
                      <a:alpha val="43137"/>
                    </a:srgbClr>
                  </a:outerShdw>
                </a:effectLst>
              </a:rPr>
              <a:t>Usufructo, uso y habitación</a:t>
            </a:r>
            <a:endParaRPr lang="es-AR" sz="6000" b="1" dirty="0">
              <a:effectLst>
                <a:outerShdw blurRad="38100" dist="38100" dir="2700000" algn="tl">
                  <a:srgbClr val="000000">
                    <a:alpha val="43137"/>
                  </a:srgbClr>
                </a:outerShdw>
              </a:effectLst>
            </a:endParaRPr>
          </a:p>
        </p:txBody>
      </p:sp>
      <p:sp>
        <p:nvSpPr>
          <p:cNvPr id="3" name="Subtítulo 2">
            <a:extLst>
              <a:ext uri="{FF2B5EF4-FFF2-40B4-BE49-F238E27FC236}">
                <a16:creationId xmlns:a16="http://schemas.microsoft.com/office/drawing/2014/main" id="{ABF37EEF-FC98-404A-A2C7-ADAE8DEEE1F0}"/>
              </a:ext>
            </a:extLst>
          </p:cNvPr>
          <p:cNvSpPr>
            <a:spLocks noGrp="1"/>
          </p:cNvSpPr>
          <p:nvPr>
            <p:ph type="subTitle" idx="1"/>
          </p:nvPr>
        </p:nvSpPr>
        <p:spPr>
          <a:xfrm>
            <a:off x="6095999" y="4161452"/>
            <a:ext cx="5772539" cy="1208315"/>
          </a:xfrm>
        </p:spPr>
        <p:txBody>
          <a:bodyPr>
            <a:normAutofit/>
          </a:bodyPr>
          <a:lstStyle/>
          <a:p>
            <a:pPr algn="r"/>
            <a:r>
              <a:rPr lang="es-MX" sz="1400" b="1" dirty="0" smtClean="0">
                <a:effectLst>
                  <a:outerShdw blurRad="38100" dist="38100" dir="2700000" algn="tl">
                    <a:srgbClr val="000000">
                      <a:alpha val="43137"/>
                    </a:srgbClr>
                  </a:outerShdw>
                </a:effectLst>
              </a:rPr>
              <a:t>Facultad </a:t>
            </a:r>
            <a:r>
              <a:rPr lang="es-MX" sz="1400" b="1" dirty="0">
                <a:effectLst>
                  <a:outerShdw blurRad="38100" dist="38100" dir="2700000" algn="tl">
                    <a:srgbClr val="000000">
                      <a:alpha val="43137"/>
                    </a:srgbClr>
                  </a:outerShdw>
                </a:effectLst>
              </a:rPr>
              <a:t>de ciencias económicas y jurídicas de la </a:t>
            </a:r>
            <a:r>
              <a:rPr lang="es-MX" sz="1400" b="1" dirty="0" err="1">
                <a:effectLst>
                  <a:outerShdw blurRad="38100" dist="38100" dir="2700000" algn="tl">
                    <a:srgbClr val="000000">
                      <a:alpha val="43137"/>
                    </a:srgbClr>
                  </a:outerShdw>
                </a:effectLst>
              </a:rPr>
              <a:t>unlpam</a:t>
            </a:r>
            <a:endParaRPr lang="es-MX" sz="1400" b="1" dirty="0">
              <a:effectLst>
                <a:outerShdw blurRad="38100" dist="38100" dir="2700000" algn="tl">
                  <a:srgbClr val="000000">
                    <a:alpha val="43137"/>
                  </a:srgbClr>
                </a:outerShdw>
              </a:effectLst>
            </a:endParaRPr>
          </a:p>
          <a:p>
            <a:pPr algn="r"/>
            <a:r>
              <a:rPr lang="es-MX" sz="1400" b="1" dirty="0" smtClean="0">
                <a:effectLst>
                  <a:outerShdw blurRad="38100" dist="38100" dir="2700000" algn="tl">
                    <a:srgbClr val="000000">
                      <a:alpha val="43137"/>
                    </a:srgbClr>
                  </a:outerShdw>
                </a:effectLst>
              </a:rPr>
              <a:t>mayo</a:t>
            </a:r>
            <a:r>
              <a:rPr lang="es-MX" sz="1400" b="1" dirty="0" smtClean="0">
                <a:effectLst>
                  <a:outerShdw blurRad="38100" dist="38100" dir="2700000" algn="tl">
                    <a:srgbClr val="000000">
                      <a:alpha val="43137"/>
                    </a:srgbClr>
                  </a:outerShdw>
                </a:effectLst>
              </a:rPr>
              <a:t>/2023</a:t>
            </a:r>
            <a:endParaRPr lang="es-MX" sz="1400" b="1" dirty="0">
              <a:effectLst>
                <a:outerShdw blurRad="38100" dist="38100" dir="2700000" algn="tl">
                  <a:srgbClr val="000000">
                    <a:alpha val="43137"/>
                  </a:srgbClr>
                </a:outerShdw>
              </a:effectLst>
            </a:endParaRPr>
          </a:p>
          <a:p>
            <a:pPr algn="r"/>
            <a:r>
              <a:rPr lang="es-MX" sz="1400" b="1" dirty="0">
                <a:effectLst>
                  <a:outerShdw blurRad="38100" dist="38100" dir="2700000" algn="tl">
                    <a:srgbClr val="000000">
                      <a:alpha val="43137"/>
                    </a:srgbClr>
                  </a:outerShdw>
                </a:effectLst>
              </a:rPr>
              <a:t>Docente: diego j. Mayordomo</a:t>
            </a:r>
            <a:endParaRPr lang="es-AR" sz="1400" b="1" dirty="0">
              <a:effectLst>
                <a:outerShdw blurRad="38100" dist="38100" dir="2700000" algn="tl">
                  <a:srgbClr val="000000">
                    <a:alpha val="43137"/>
                  </a:srgbClr>
                </a:outerShdw>
              </a:effectLst>
            </a:endParaRPr>
          </a:p>
        </p:txBody>
      </p:sp>
      <p:pic>
        <p:nvPicPr>
          <p:cNvPr id="1026" name="Picture 2" descr="Facultad de Ciencias Económicas y Jurídicas – UNLPam">
            <a:extLst>
              <a:ext uri="{FF2B5EF4-FFF2-40B4-BE49-F238E27FC236}">
                <a16:creationId xmlns:a16="http://schemas.microsoft.com/office/drawing/2014/main" id="{6C37310D-7943-473F-9160-5715861B7F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0498" y="5413375"/>
            <a:ext cx="4191000" cy="1152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73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70F178-BB90-4E8C-8D24-9296F2F84DC5}"/>
              </a:ext>
            </a:extLst>
          </p:cNvPr>
          <p:cNvSpPr>
            <a:spLocks noGrp="1"/>
          </p:cNvSpPr>
          <p:nvPr>
            <p:ph type="title"/>
          </p:nvPr>
        </p:nvSpPr>
        <p:spPr/>
        <p:txBody>
          <a:bodyPr/>
          <a:lstStyle/>
          <a:p>
            <a:r>
              <a:rPr lang="es-MX" b="1" dirty="0">
                <a:effectLst>
                  <a:outerShdw blurRad="38100" dist="38100" dir="2700000" algn="tl">
                    <a:srgbClr val="000000">
                      <a:alpha val="43137"/>
                    </a:srgbClr>
                  </a:outerShdw>
                </a:effectLst>
              </a:rPr>
              <a:t>Diferencias con locación y comodato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6D675DD8-3C21-49F0-B751-051524915D3A}"/>
              </a:ext>
            </a:extLst>
          </p:cNvPr>
          <p:cNvSpPr>
            <a:spLocks noGrp="1"/>
          </p:cNvSpPr>
          <p:nvPr>
            <p:ph idx="1"/>
          </p:nvPr>
        </p:nvSpPr>
        <p:spPr>
          <a:xfrm>
            <a:off x="956345" y="1946246"/>
            <a:ext cx="10561739" cy="4488110"/>
          </a:xfrm>
        </p:spPr>
        <p:txBody>
          <a:bodyPr/>
          <a:lstStyle/>
          <a:p>
            <a:r>
              <a:rPr lang="es-MX" b="1" dirty="0" err="1">
                <a:effectLst>
                  <a:outerShdw blurRad="38100" dist="38100" dir="2700000" algn="tl">
                    <a:srgbClr val="000000">
                      <a:alpha val="43137"/>
                    </a:srgbClr>
                  </a:outerShdw>
                </a:effectLst>
              </a:rPr>
              <a:t>Usuf</a:t>
            </a:r>
            <a:r>
              <a:rPr lang="es-MX" b="1" dirty="0">
                <a:effectLst>
                  <a:outerShdw blurRad="38100" dist="38100" dir="2700000" algn="tl">
                    <a:srgbClr val="000000">
                      <a:alpha val="43137"/>
                    </a:srgbClr>
                  </a:outerShdw>
                </a:effectLst>
              </a:rPr>
              <a:t>.: </a:t>
            </a:r>
            <a:r>
              <a:rPr lang="es-MX" dirty="0"/>
              <a:t>es un derecho real que se ejerce por la posesión </a:t>
            </a:r>
          </a:p>
          <a:p>
            <a:r>
              <a:rPr lang="es-MX" b="1" dirty="0" err="1">
                <a:effectLst>
                  <a:outerShdw blurRad="38100" dist="38100" dir="2700000" algn="tl">
                    <a:srgbClr val="000000">
                      <a:alpha val="43137"/>
                    </a:srgbClr>
                  </a:outerShdw>
                </a:effectLst>
              </a:rPr>
              <a:t>Usuf</a:t>
            </a:r>
            <a:r>
              <a:rPr lang="es-MX" b="1" dirty="0">
                <a:effectLst>
                  <a:outerShdw blurRad="38100" dist="38100" dir="2700000" algn="tl">
                    <a:srgbClr val="000000">
                      <a:alpha val="43137"/>
                    </a:srgbClr>
                  </a:outerShdw>
                </a:effectLst>
              </a:rPr>
              <a:t>.: </a:t>
            </a:r>
            <a:r>
              <a:rPr lang="es-MX" dirty="0"/>
              <a:t>Cuenta con Acciones Reales para su protección</a:t>
            </a:r>
          </a:p>
          <a:p>
            <a:r>
              <a:rPr lang="es-MX" b="1" dirty="0" err="1">
                <a:effectLst>
                  <a:outerShdw blurRad="38100" dist="38100" dir="2700000" algn="tl">
                    <a:srgbClr val="000000">
                      <a:alpha val="43137"/>
                    </a:srgbClr>
                  </a:outerShdw>
                </a:effectLst>
              </a:rPr>
              <a:t>Loc</a:t>
            </a:r>
            <a:r>
              <a:rPr lang="es-MX" b="1" dirty="0">
                <a:effectLst>
                  <a:outerShdw blurRad="38100" dist="38100" dir="2700000" algn="tl">
                    <a:srgbClr val="000000">
                      <a:alpha val="43137"/>
                    </a:srgbClr>
                  </a:outerShdw>
                </a:effectLst>
              </a:rPr>
              <a:t>/</a:t>
            </a:r>
            <a:r>
              <a:rPr lang="es-MX" b="1" dirty="0" err="1">
                <a:effectLst>
                  <a:outerShdw blurRad="38100" dist="38100" dir="2700000" algn="tl">
                    <a:srgbClr val="000000">
                      <a:alpha val="43137"/>
                    </a:srgbClr>
                  </a:outerShdw>
                </a:effectLst>
              </a:rPr>
              <a:t>Com</a:t>
            </a:r>
            <a:r>
              <a:rPr lang="es-MX" b="1" dirty="0">
                <a:effectLst>
                  <a:outerShdw blurRad="38100" dist="38100" dir="2700000" algn="tl">
                    <a:srgbClr val="000000">
                      <a:alpha val="43137"/>
                    </a:srgbClr>
                  </a:outerShdw>
                </a:effectLst>
              </a:rPr>
              <a:t>: </a:t>
            </a:r>
            <a:r>
              <a:rPr lang="es-MX" dirty="0"/>
              <a:t>cuenta con Acciones policiales para defender su tenencia y las relativas al cumplimiento del contrato</a:t>
            </a:r>
          </a:p>
          <a:p>
            <a:r>
              <a:rPr lang="es-MX" b="1" dirty="0" err="1">
                <a:effectLst>
                  <a:outerShdw blurRad="38100" dist="38100" dir="2700000" algn="tl">
                    <a:srgbClr val="000000">
                      <a:alpha val="43137"/>
                    </a:srgbClr>
                  </a:outerShdw>
                </a:effectLst>
              </a:rPr>
              <a:t>Usuf</a:t>
            </a:r>
            <a:r>
              <a:rPr lang="es-MX" b="1" dirty="0">
                <a:effectLst>
                  <a:outerShdw blurRad="38100" dist="38100" dir="2700000" algn="tl">
                    <a:srgbClr val="000000">
                      <a:alpha val="43137"/>
                    </a:srgbClr>
                  </a:outerShdw>
                </a:effectLst>
              </a:rPr>
              <a:t> y </a:t>
            </a:r>
            <a:r>
              <a:rPr lang="es-MX" b="1" dirty="0" err="1">
                <a:effectLst>
                  <a:outerShdw blurRad="38100" dist="38100" dir="2700000" algn="tl">
                    <a:srgbClr val="000000">
                      <a:alpha val="43137"/>
                    </a:srgbClr>
                  </a:outerShdw>
                </a:effectLst>
              </a:rPr>
              <a:t>Loc</a:t>
            </a:r>
            <a:r>
              <a:rPr lang="es-MX" b="1" dirty="0">
                <a:effectLst>
                  <a:outerShdw blurRad="38100" dist="38100" dir="2700000" algn="tl">
                    <a:srgbClr val="000000">
                      <a:alpha val="43137"/>
                    </a:srgbClr>
                  </a:outerShdw>
                </a:effectLst>
              </a:rPr>
              <a:t>: </a:t>
            </a:r>
            <a:r>
              <a:rPr lang="es-MX" dirty="0"/>
              <a:t>confieren el uso y goce. </a:t>
            </a:r>
            <a:r>
              <a:rPr lang="es-MX" b="1" dirty="0" err="1">
                <a:effectLst>
                  <a:outerShdw blurRad="38100" dist="38100" dir="2700000" algn="tl">
                    <a:srgbClr val="000000">
                      <a:alpha val="43137"/>
                    </a:srgbClr>
                  </a:outerShdw>
                </a:effectLst>
              </a:rPr>
              <a:t>Com</a:t>
            </a:r>
            <a:r>
              <a:rPr lang="es-MX" b="1" dirty="0">
                <a:effectLst>
                  <a:outerShdw blurRad="38100" dist="38100" dir="2700000" algn="tl">
                    <a:srgbClr val="000000">
                      <a:alpha val="43137"/>
                    </a:srgbClr>
                  </a:outerShdw>
                </a:effectLst>
              </a:rPr>
              <a:t>: </a:t>
            </a:r>
            <a:r>
              <a:rPr lang="es-MX" dirty="0"/>
              <a:t>permite el uso</a:t>
            </a:r>
          </a:p>
          <a:p>
            <a:r>
              <a:rPr lang="es-MX" b="1" dirty="0" err="1">
                <a:effectLst>
                  <a:outerShdw blurRad="38100" dist="38100" dir="2700000" algn="tl">
                    <a:srgbClr val="000000">
                      <a:alpha val="43137"/>
                    </a:srgbClr>
                  </a:outerShdw>
                </a:effectLst>
              </a:rPr>
              <a:t>Usuf</a:t>
            </a:r>
            <a:r>
              <a:rPr lang="es-MX" b="1" dirty="0">
                <a:effectLst>
                  <a:outerShdw blurRad="38100" dist="38100" dir="2700000" algn="tl">
                    <a:srgbClr val="000000">
                      <a:alpha val="43137"/>
                    </a:srgbClr>
                  </a:outerShdw>
                </a:effectLst>
              </a:rPr>
              <a:t>: </a:t>
            </a:r>
            <a:r>
              <a:rPr lang="es-MX" dirty="0"/>
              <a:t>causa fuente el contrato, testamento, ley y usucapión.</a:t>
            </a:r>
          </a:p>
          <a:p>
            <a:r>
              <a:rPr lang="es-MX" b="1" dirty="0" err="1">
                <a:effectLst>
                  <a:outerShdw blurRad="38100" dist="38100" dir="2700000" algn="tl">
                    <a:srgbClr val="000000">
                      <a:alpha val="43137"/>
                    </a:srgbClr>
                  </a:outerShdw>
                </a:effectLst>
              </a:rPr>
              <a:t>Loc</a:t>
            </a:r>
            <a:r>
              <a:rPr lang="es-MX" b="1" dirty="0">
                <a:effectLst>
                  <a:outerShdw blurRad="38100" dist="38100" dir="2700000" algn="tl">
                    <a:srgbClr val="000000">
                      <a:alpha val="43137"/>
                    </a:srgbClr>
                  </a:outerShdw>
                </a:effectLst>
              </a:rPr>
              <a:t>/</a:t>
            </a:r>
            <a:r>
              <a:rPr lang="es-MX" b="1" dirty="0" err="1">
                <a:effectLst>
                  <a:outerShdw blurRad="38100" dist="38100" dir="2700000" algn="tl">
                    <a:srgbClr val="000000">
                      <a:alpha val="43137"/>
                    </a:srgbClr>
                  </a:outerShdw>
                </a:effectLst>
              </a:rPr>
              <a:t>Com</a:t>
            </a:r>
            <a:r>
              <a:rPr lang="es-MX" b="1" dirty="0">
                <a:effectLst>
                  <a:outerShdw blurRad="38100" dist="38100" dir="2700000" algn="tl">
                    <a:srgbClr val="000000">
                      <a:alpha val="43137"/>
                    </a:srgbClr>
                  </a:outerShdw>
                </a:effectLst>
              </a:rPr>
              <a:t>: </a:t>
            </a:r>
            <a:r>
              <a:rPr lang="es-MX" dirty="0"/>
              <a:t>solo nacen por acuerdo de voluntad</a:t>
            </a:r>
          </a:p>
          <a:p>
            <a:endParaRPr lang="es-MX" dirty="0"/>
          </a:p>
          <a:p>
            <a:endParaRPr lang="es-AR" dirty="0"/>
          </a:p>
        </p:txBody>
      </p:sp>
    </p:spTree>
    <p:extLst>
      <p:ext uri="{BB962C8B-B14F-4D97-AF65-F5344CB8AC3E}">
        <p14:creationId xmlns:p14="http://schemas.microsoft.com/office/powerpoint/2010/main" val="2995362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F9D8CC-1608-44FF-8303-C424C630F532}"/>
              </a:ext>
            </a:extLst>
          </p:cNvPr>
          <p:cNvSpPr>
            <a:spLocks noGrp="1"/>
          </p:cNvSpPr>
          <p:nvPr>
            <p:ph type="title"/>
          </p:nvPr>
        </p:nvSpPr>
        <p:spPr/>
        <p:txBody>
          <a:bodyPr/>
          <a:lstStyle/>
          <a:p>
            <a:r>
              <a:rPr lang="es-MX" b="1" dirty="0">
                <a:effectLst>
                  <a:outerShdw blurRad="38100" dist="38100" dir="2700000" algn="tl">
                    <a:srgbClr val="000000">
                      <a:alpha val="43137"/>
                    </a:srgbClr>
                  </a:outerShdw>
                </a:effectLst>
              </a:rPr>
              <a:t>Diferencias con locación y comodato</a:t>
            </a:r>
            <a:endParaRPr lang="es-AR" dirty="0"/>
          </a:p>
        </p:txBody>
      </p:sp>
      <p:sp>
        <p:nvSpPr>
          <p:cNvPr id="3" name="Marcador de contenido 2">
            <a:extLst>
              <a:ext uri="{FF2B5EF4-FFF2-40B4-BE49-F238E27FC236}">
                <a16:creationId xmlns:a16="http://schemas.microsoft.com/office/drawing/2014/main" id="{BEDC8576-ED8A-430D-B83D-DF66CFC83B79}"/>
              </a:ext>
            </a:extLst>
          </p:cNvPr>
          <p:cNvSpPr>
            <a:spLocks noGrp="1"/>
          </p:cNvSpPr>
          <p:nvPr>
            <p:ph idx="1"/>
          </p:nvPr>
        </p:nvSpPr>
        <p:spPr>
          <a:xfrm>
            <a:off x="1141412" y="1845578"/>
            <a:ext cx="10661898" cy="4521665"/>
          </a:xfrm>
        </p:spPr>
        <p:txBody>
          <a:bodyPr>
            <a:normAutofit fontScale="92500" lnSpcReduction="10000"/>
          </a:bodyPr>
          <a:lstStyle/>
          <a:p>
            <a:r>
              <a:rPr lang="es-MX" dirty="0" err="1"/>
              <a:t>Usuf</a:t>
            </a:r>
            <a:r>
              <a:rPr lang="es-MX" dirty="0"/>
              <a:t>: no cuenta con plazo mínimo, ni máximo (salvo Pers Jur)</a:t>
            </a:r>
          </a:p>
          <a:p>
            <a:r>
              <a:rPr lang="es-MX" dirty="0" err="1"/>
              <a:t>Loc</a:t>
            </a:r>
            <a:r>
              <a:rPr lang="es-MX" dirty="0"/>
              <a:t>: </a:t>
            </a:r>
            <a:r>
              <a:rPr lang="es-MX" u="sng" dirty="0"/>
              <a:t>mínimo</a:t>
            </a:r>
            <a:r>
              <a:rPr lang="es-MX" dirty="0"/>
              <a:t> 3 años, </a:t>
            </a:r>
            <a:r>
              <a:rPr lang="es-MX" u="sng" dirty="0"/>
              <a:t>máximo</a:t>
            </a:r>
            <a:r>
              <a:rPr lang="es-MX" dirty="0"/>
              <a:t> 20 años para habitación y 50 para otros destinos</a:t>
            </a:r>
          </a:p>
          <a:p>
            <a:r>
              <a:rPr lang="es-MX" dirty="0" err="1"/>
              <a:t>Usuf</a:t>
            </a:r>
            <a:r>
              <a:rPr lang="es-MX" dirty="0"/>
              <a:t>: forma en caso de inmuebles es la escritura pública e inscripción</a:t>
            </a:r>
          </a:p>
          <a:p>
            <a:r>
              <a:rPr lang="es-MX" dirty="0" err="1"/>
              <a:t>Loc</a:t>
            </a:r>
            <a:r>
              <a:rPr lang="es-MX" dirty="0"/>
              <a:t>/</a:t>
            </a:r>
            <a:r>
              <a:rPr lang="es-MX" dirty="0" err="1"/>
              <a:t>Com</a:t>
            </a:r>
            <a:r>
              <a:rPr lang="es-MX" dirty="0"/>
              <a:t>: instrumento privado, sin publicidad registral</a:t>
            </a:r>
          </a:p>
          <a:p>
            <a:r>
              <a:rPr lang="es-MX" dirty="0" err="1"/>
              <a:t>Usuf</a:t>
            </a:r>
            <a:r>
              <a:rPr lang="es-MX" dirty="0"/>
              <a:t>: requiere capacidad para disponer</a:t>
            </a:r>
          </a:p>
          <a:p>
            <a:r>
              <a:rPr lang="es-MX" dirty="0" err="1"/>
              <a:t>Loc</a:t>
            </a:r>
            <a:r>
              <a:rPr lang="es-MX" dirty="0"/>
              <a:t>/</a:t>
            </a:r>
            <a:r>
              <a:rPr lang="es-MX" dirty="0" err="1"/>
              <a:t>Com</a:t>
            </a:r>
            <a:r>
              <a:rPr lang="es-MX" dirty="0"/>
              <a:t>: requiere capacidad para </a:t>
            </a:r>
            <a:r>
              <a:rPr lang="es-MX" dirty="0" err="1"/>
              <a:t>adminsitrar</a:t>
            </a:r>
            <a:endParaRPr lang="es-MX" dirty="0"/>
          </a:p>
          <a:p>
            <a:r>
              <a:rPr lang="es-MX" dirty="0" err="1"/>
              <a:t>Loc</a:t>
            </a:r>
            <a:r>
              <a:rPr lang="es-MX" dirty="0"/>
              <a:t>: siempre es onerosa</a:t>
            </a:r>
          </a:p>
          <a:p>
            <a:r>
              <a:rPr lang="es-MX" dirty="0" err="1"/>
              <a:t>Com</a:t>
            </a:r>
            <a:r>
              <a:rPr lang="es-MX" dirty="0"/>
              <a:t>: siempre es gratuito</a:t>
            </a:r>
          </a:p>
          <a:p>
            <a:r>
              <a:rPr lang="es-MX" dirty="0"/>
              <a:t>Usufructo: gratuito u oneroso</a:t>
            </a:r>
          </a:p>
          <a:p>
            <a:endParaRPr lang="es-AR" dirty="0"/>
          </a:p>
        </p:txBody>
      </p:sp>
    </p:spTree>
    <p:extLst>
      <p:ext uri="{BB962C8B-B14F-4D97-AF65-F5344CB8AC3E}">
        <p14:creationId xmlns:p14="http://schemas.microsoft.com/office/powerpoint/2010/main" val="235848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243A68-B507-442A-8079-9C37801C4430}"/>
              </a:ext>
            </a:extLst>
          </p:cNvPr>
          <p:cNvSpPr>
            <a:spLocks noGrp="1"/>
          </p:cNvSpPr>
          <p:nvPr>
            <p:ph type="title"/>
          </p:nvPr>
        </p:nvSpPr>
        <p:spPr/>
        <p:txBody>
          <a:bodyPr/>
          <a:lstStyle/>
          <a:p>
            <a:r>
              <a:rPr kumimoji="0" lang="es-MX" sz="3600" b="1" i="0" u="none" strike="noStrike" kern="1200" cap="all"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a typeface="+mj-ea"/>
                <a:cs typeface="+mj-cs"/>
              </a:rPr>
              <a:t>Diferencias con locación y comodato</a:t>
            </a:r>
            <a:endParaRPr lang="es-AR" dirty="0"/>
          </a:p>
        </p:txBody>
      </p:sp>
      <p:sp>
        <p:nvSpPr>
          <p:cNvPr id="3" name="Marcador de contenido 2">
            <a:extLst>
              <a:ext uri="{FF2B5EF4-FFF2-40B4-BE49-F238E27FC236}">
                <a16:creationId xmlns:a16="http://schemas.microsoft.com/office/drawing/2014/main" id="{C16789D4-098C-42DE-9BED-FD501840E53B}"/>
              </a:ext>
            </a:extLst>
          </p:cNvPr>
          <p:cNvSpPr>
            <a:spLocks noGrp="1"/>
          </p:cNvSpPr>
          <p:nvPr>
            <p:ph idx="1"/>
          </p:nvPr>
        </p:nvSpPr>
        <p:spPr/>
        <p:txBody>
          <a:bodyPr/>
          <a:lstStyle/>
          <a:p>
            <a:r>
              <a:rPr lang="es-MX" b="1" dirty="0" err="1">
                <a:effectLst>
                  <a:outerShdw blurRad="38100" dist="38100" dir="2700000" algn="tl">
                    <a:srgbClr val="000000">
                      <a:alpha val="43137"/>
                    </a:srgbClr>
                  </a:outerShdw>
                </a:effectLst>
              </a:rPr>
              <a:t>Usuf</a:t>
            </a:r>
            <a:r>
              <a:rPr lang="es-MX" b="1" dirty="0">
                <a:effectLst>
                  <a:outerShdw blurRad="38100" dist="38100" dir="2700000" algn="tl">
                    <a:srgbClr val="000000">
                      <a:alpha val="43137"/>
                    </a:srgbClr>
                  </a:outerShdw>
                </a:effectLst>
              </a:rPr>
              <a:t>. </a:t>
            </a:r>
            <a:r>
              <a:rPr lang="es-MX" dirty="0"/>
              <a:t>No es transmisible por causa de muerte</a:t>
            </a:r>
          </a:p>
          <a:p>
            <a:r>
              <a:rPr lang="es-MX" b="1" dirty="0" err="1">
                <a:effectLst>
                  <a:outerShdw blurRad="38100" dist="38100" dir="2700000" algn="tl">
                    <a:srgbClr val="000000">
                      <a:alpha val="43137"/>
                    </a:srgbClr>
                  </a:outerShdw>
                </a:effectLst>
              </a:rPr>
              <a:t>Loc</a:t>
            </a:r>
            <a:r>
              <a:rPr lang="es-MX" b="1" dirty="0">
                <a:effectLst>
                  <a:outerShdw blurRad="38100" dist="38100" dir="2700000" algn="tl">
                    <a:srgbClr val="000000">
                      <a:alpha val="43137"/>
                    </a:srgbClr>
                  </a:outerShdw>
                </a:effectLst>
              </a:rPr>
              <a:t>: </a:t>
            </a:r>
            <a:r>
              <a:rPr lang="es-MX" dirty="0"/>
              <a:t>puede continuarse por los herederos del inquilino</a:t>
            </a:r>
            <a:endParaRPr lang="es-AR" dirty="0"/>
          </a:p>
        </p:txBody>
      </p:sp>
    </p:spTree>
    <p:extLst>
      <p:ext uri="{BB962C8B-B14F-4D97-AF65-F5344CB8AC3E}">
        <p14:creationId xmlns:p14="http://schemas.microsoft.com/office/powerpoint/2010/main" val="2110335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00E869-419D-4D9D-8699-B572708A33CC}"/>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Constitución DEL USUFRUCTO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5A2BE6E6-89DA-40A7-BCD0-D39323539E5A}"/>
              </a:ext>
            </a:extLst>
          </p:cNvPr>
          <p:cNvSpPr>
            <a:spLocks noGrp="1"/>
          </p:cNvSpPr>
          <p:nvPr>
            <p:ph idx="1"/>
          </p:nvPr>
        </p:nvSpPr>
        <p:spPr>
          <a:xfrm>
            <a:off x="1141412" y="2374084"/>
            <a:ext cx="10133392" cy="4102217"/>
          </a:xfrm>
        </p:spPr>
        <p:txBody>
          <a:bodyPr/>
          <a:lstStyle/>
          <a:p>
            <a:r>
              <a:rPr lang="es-MX" b="1" dirty="0">
                <a:effectLst>
                  <a:outerShdw blurRad="38100" dist="38100" dir="2700000" algn="tl">
                    <a:srgbClr val="000000">
                      <a:alpha val="43137"/>
                    </a:srgbClr>
                  </a:outerShdw>
                </a:effectLst>
              </a:rPr>
              <a:t>Puede constituirse por: </a:t>
            </a:r>
            <a:r>
              <a:rPr lang="es-MX" dirty="0"/>
              <a:t>contrato, testamento, determinación de la ley y usucapión.</a:t>
            </a:r>
          </a:p>
          <a:p>
            <a:r>
              <a:rPr lang="es-MX" b="1" dirty="0">
                <a:effectLst>
                  <a:outerShdw blurRad="38100" dist="38100" dir="2700000" algn="tl">
                    <a:srgbClr val="000000">
                      <a:alpha val="43137"/>
                    </a:srgbClr>
                  </a:outerShdw>
                </a:effectLst>
              </a:rPr>
              <a:t>Legitimados para constituir: </a:t>
            </a:r>
            <a:r>
              <a:rPr lang="es-MX" dirty="0"/>
              <a:t>Dueño, Titular de PH, Superficiario, Condóminos.</a:t>
            </a:r>
          </a:p>
          <a:p>
            <a:r>
              <a:rPr lang="es-MX" b="1" dirty="0">
                <a:effectLst>
                  <a:outerShdw blurRad="38100" dist="38100" dir="2700000" algn="tl">
                    <a:srgbClr val="000000">
                      <a:alpha val="43137"/>
                    </a:srgbClr>
                  </a:outerShdw>
                </a:effectLst>
              </a:rPr>
              <a:t>Por contrato: </a:t>
            </a:r>
            <a:r>
              <a:rPr lang="es-MX" dirty="0"/>
              <a:t>debe cumplirse con la tradición (modo suficiente). </a:t>
            </a:r>
          </a:p>
          <a:p>
            <a:pPr marL="0" indent="0">
              <a:buNone/>
            </a:pPr>
            <a:r>
              <a:rPr lang="es-MX" dirty="0"/>
              <a:t>   Puede ser </a:t>
            </a:r>
            <a:r>
              <a:rPr lang="es-MX" b="1" dirty="0">
                <a:effectLst>
                  <a:outerShdw blurRad="38100" dist="38100" dir="2700000" algn="tl">
                    <a:srgbClr val="000000">
                      <a:alpha val="43137"/>
                    </a:srgbClr>
                  </a:outerShdw>
                </a:effectLst>
              </a:rPr>
              <a:t>oneroso o gratuito </a:t>
            </a:r>
            <a:r>
              <a:rPr lang="es-MX" dirty="0"/>
              <a:t>(se aplican en forma supletoria las normas de la compraventa y la donación) es un </a:t>
            </a:r>
            <a:r>
              <a:rPr lang="es-MX" b="1" dirty="0"/>
              <a:t>contrato atípico.</a:t>
            </a:r>
          </a:p>
          <a:p>
            <a:pPr marL="0" indent="0">
              <a:buNone/>
            </a:pPr>
            <a:endParaRPr lang="es-AR" dirty="0"/>
          </a:p>
        </p:txBody>
      </p:sp>
    </p:spTree>
    <p:extLst>
      <p:ext uri="{BB962C8B-B14F-4D97-AF65-F5344CB8AC3E}">
        <p14:creationId xmlns:p14="http://schemas.microsoft.com/office/powerpoint/2010/main" val="1075800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723BE1-9358-4084-A944-CF265624CE01}"/>
              </a:ext>
            </a:extLst>
          </p:cNvPr>
          <p:cNvSpPr>
            <a:spLocks noGrp="1"/>
          </p:cNvSpPr>
          <p:nvPr>
            <p:ph type="title"/>
          </p:nvPr>
        </p:nvSpPr>
        <p:spPr/>
        <p:txBody>
          <a:bodyPr/>
          <a:lstStyle/>
          <a:p>
            <a:r>
              <a:rPr lang="es-MX" b="1" dirty="0">
                <a:effectLst>
                  <a:outerShdw blurRad="38100" dist="38100" dir="2700000" algn="tl">
                    <a:srgbClr val="000000">
                      <a:alpha val="43137"/>
                    </a:srgbClr>
                  </a:outerShdw>
                </a:effectLst>
              </a:rPr>
              <a:t>Constitución DEL USUFRUCTO (Cont.)</a:t>
            </a:r>
            <a:endParaRPr lang="es-AR" dirty="0"/>
          </a:p>
        </p:txBody>
      </p:sp>
      <p:sp>
        <p:nvSpPr>
          <p:cNvPr id="3" name="Marcador de contenido 2">
            <a:extLst>
              <a:ext uri="{FF2B5EF4-FFF2-40B4-BE49-F238E27FC236}">
                <a16:creationId xmlns:a16="http://schemas.microsoft.com/office/drawing/2014/main" id="{1324AF91-53A5-40A3-8E4C-6859EB8CC5F0}"/>
              </a:ext>
            </a:extLst>
          </p:cNvPr>
          <p:cNvSpPr>
            <a:spLocks noGrp="1"/>
          </p:cNvSpPr>
          <p:nvPr>
            <p:ph idx="1"/>
          </p:nvPr>
        </p:nvSpPr>
        <p:spPr>
          <a:xfrm>
            <a:off x="889233" y="2298583"/>
            <a:ext cx="10612073" cy="3492617"/>
          </a:xfrm>
        </p:spPr>
        <p:txBody>
          <a:bodyPr/>
          <a:lstStyle/>
          <a:p>
            <a:r>
              <a:rPr lang="es-MX" dirty="0"/>
              <a:t>Si existen pluralidad de usufructuarios: </a:t>
            </a:r>
          </a:p>
          <a:p>
            <a:pPr marL="0" indent="0">
              <a:buNone/>
            </a:pPr>
            <a:r>
              <a:rPr lang="es-MX" dirty="0"/>
              <a:t>  puede pactarse el </a:t>
            </a:r>
            <a:r>
              <a:rPr lang="es-MX" dirty="0">
                <a:effectLst>
                  <a:outerShdw blurRad="38100" dist="38100" dir="2700000" algn="tl">
                    <a:srgbClr val="000000">
                      <a:alpha val="43137"/>
                    </a:srgbClr>
                  </a:outerShdw>
                </a:effectLst>
              </a:rPr>
              <a:t>“</a:t>
            </a:r>
            <a:r>
              <a:rPr lang="es-MX" b="1" dirty="0">
                <a:effectLst>
                  <a:outerShdw blurRad="38100" dist="38100" dir="2700000" algn="tl">
                    <a:srgbClr val="000000">
                      <a:alpha val="43137"/>
                    </a:srgbClr>
                  </a:outerShdw>
                </a:effectLst>
              </a:rPr>
              <a:t>DERECHO DE ACRECER” </a:t>
            </a:r>
            <a:r>
              <a:rPr lang="es-MX" dirty="0"/>
              <a:t>(2132)</a:t>
            </a:r>
          </a:p>
          <a:p>
            <a:pPr marL="0" indent="0">
              <a:buNone/>
            </a:pPr>
            <a:endParaRPr lang="es-MX" dirty="0"/>
          </a:p>
          <a:p>
            <a:pPr marL="0" indent="0">
              <a:buNone/>
            </a:pPr>
            <a:r>
              <a:rPr lang="es-MX" dirty="0"/>
              <a:t>Ante el fallecimiento de un </a:t>
            </a:r>
            <a:r>
              <a:rPr lang="es-MX" dirty="0" err="1"/>
              <a:t>cousufructuario</a:t>
            </a:r>
            <a:r>
              <a:rPr lang="es-MX" dirty="0"/>
              <a:t> no provoca la consolidación de su parte indivisa en cabeza del nudo propietario, sino el </a:t>
            </a:r>
            <a:r>
              <a:rPr lang="es-MX" b="1" dirty="0"/>
              <a:t>acrecentamiento proporcional del derecho real del usufructuario que sobrevive</a:t>
            </a:r>
            <a:r>
              <a:rPr lang="es-MX" dirty="0"/>
              <a:t>.</a:t>
            </a:r>
            <a:endParaRPr lang="es-AR" dirty="0"/>
          </a:p>
        </p:txBody>
      </p:sp>
    </p:spTree>
    <p:extLst>
      <p:ext uri="{BB962C8B-B14F-4D97-AF65-F5344CB8AC3E}">
        <p14:creationId xmlns:p14="http://schemas.microsoft.com/office/powerpoint/2010/main" val="3248717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6056E7-6BA8-4E44-A7F2-D44C04CF482B}"/>
              </a:ext>
            </a:extLst>
          </p:cNvPr>
          <p:cNvSpPr>
            <a:spLocks noGrp="1"/>
          </p:cNvSpPr>
          <p:nvPr>
            <p:ph type="title"/>
          </p:nvPr>
        </p:nvSpPr>
        <p:spPr/>
        <p:txBody>
          <a:bodyPr/>
          <a:lstStyle/>
          <a:p>
            <a:r>
              <a:rPr lang="es-MX" b="1" dirty="0">
                <a:effectLst>
                  <a:outerShdw blurRad="38100" dist="38100" dir="2700000" algn="tl">
                    <a:srgbClr val="000000">
                      <a:alpha val="43137"/>
                    </a:srgbClr>
                  </a:outerShdw>
                </a:effectLst>
              </a:rPr>
              <a:t>Constitución DEL USUFRUCTO (Cont.)</a:t>
            </a:r>
            <a:endParaRPr lang="es-AR" dirty="0"/>
          </a:p>
        </p:txBody>
      </p:sp>
      <p:sp>
        <p:nvSpPr>
          <p:cNvPr id="3" name="Marcador de contenido 2">
            <a:extLst>
              <a:ext uri="{FF2B5EF4-FFF2-40B4-BE49-F238E27FC236}">
                <a16:creationId xmlns:a16="http://schemas.microsoft.com/office/drawing/2014/main" id="{08B962F6-686A-487A-8DA3-1A626461598F}"/>
              </a:ext>
            </a:extLst>
          </p:cNvPr>
          <p:cNvSpPr>
            <a:spLocks noGrp="1"/>
          </p:cNvSpPr>
          <p:nvPr>
            <p:ph idx="1"/>
          </p:nvPr>
        </p:nvSpPr>
        <p:spPr>
          <a:xfrm>
            <a:off x="872455" y="1862356"/>
            <a:ext cx="10586905" cy="4622334"/>
          </a:xfrm>
        </p:spPr>
        <p:txBody>
          <a:bodyPr>
            <a:normAutofit/>
          </a:bodyPr>
          <a:lstStyle/>
          <a:p>
            <a:r>
              <a:rPr lang="es-MX" dirty="0"/>
              <a:t>Las partes contratantes pueden </a:t>
            </a:r>
            <a:r>
              <a:rPr lang="es-MX" b="1" dirty="0"/>
              <a:t>INVENTARIAR</a:t>
            </a:r>
            <a:r>
              <a:rPr lang="es-MX" dirty="0"/>
              <a:t> y </a:t>
            </a:r>
            <a:r>
              <a:rPr lang="es-MX" b="1" dirty="0"/>
              <a:t>determinar el estado del objeto del usufructo</a:t>
            </a:r>
            <a:r>
              <a:rPr lang="es-MX" dirty="0"/>
              <a:t> (art. 2137).</a:t>
            </a:r>
          </a:p>
          <a:p>
            <a:r>
              <a:rPr lang="es-MX" b="1" dirty="0"/>
              <a:t>FACULTATIVO: </a:t>
            </a:r>
            <a:r>
              <a:rPr lang="es-MX" dirty="0"/>
              <a:t>Mayores y capaces (puede hacerse por </a:t>
            </a:r>
            <a:r>
              <a:rPr lang="es-MX" dirty="0" err="1"/>
              <a:t>Ins</a:t>
            </a:r>
            <a:r>
              <a:rPr lang="es-MX" dirty="0"/>
              <a:t>. </a:t>
            </a:r>
            <a:r>
              <a:rPr lang="es-MX" dirty="0" err="1"/>
              <a:t>Priv</a:t>
            </a:r>
            <a:r>
              <a:rPr lang="es-MX" dirty="0"/>
              <a:t>)</a:t>
            </a:r>
          </a:p>
          <a:p>
            <a:r>
              <a:rPr lang="es-MX" b="1" dirty="0"/>
              <a:t>OBLIGATORIO: </a:t>
            </a:r>
            <a:r>
              <a:rPr lang="es-MX" dirty="0"/>
              <a:t>Menores/Incapaces/Restricción a la capacidad</a:t>
            </a:r>
            <a:r>
              <a:rPr lang="es-AR" dirty="0"/>
              <a:t> (deben hacerse por Escritura Pública)</a:t>
            </a:r>
          </a:p>
          <a:p>
            <a:r>
              <a:rPr lang="es-AR" dirty="0"/>
              <a:t>Puede establecerse la obligación previa de otorgar </a:t>
            </a:r>
            <a:r>
              <a:rPr lang="es-AR" b="1" dirty="0"/>
              <a:t>garantía suficiente </a:t>
            </a:r>
            <a:r>
              <a:rPr lang="es-AR" dirty="0"/>
              <a:t>por la conservación y restitución de los bienes (art. 2139)</a:t>
            </a:r>
          </a:p>
          <a:p>
            <a:r>
              <a:rPr lang="es-MX" b="1" dirty="0"/>
              <a:t>Certificados de dominio e inhibición </a:t>
            </a:r>
            <a:r>
              <a:rPr lang="es-MX" dirty="0"/>
              <a:t>resultan necesarios para otorgar la escritura de Constitución de Usufructo (art. 23 Ley 17.801)</a:t>
            </a:r>
          </a:p>
        </p:txBody>
      </p:sp>
    </p:spTree>
    <p:extLst>
      <p:ext uri="{BB962C8B-B14F-4D97-AF65-F5344CB8AC3E}">
        <p14:creationId xmlns:p14="http://schemas.microsoft.com/office/powerpoint/2010/main" val="729725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972C35-2B71-49AE-92C6-B646C3D3371E}"/>
              </a:ext>
            </a:extLst>
          </p:cNvPr>
          <p:cNvSpPr>
            <a:spLocks noGrp="1"/>
          </p:cNvSpPr>
          <p:nvPr>
            <p:ph type="title"/>
          </p:nvPr>
        </p:nvSpPr>
        <p:spPr/>
        <p:txBody>
          <a:bodyPr/>
          <a:lstStyle/>
          <a:p>
            <a:r>
              <a:rPr lang="es-MX" b="1" dirty="0">
                <a:effectLst>
                  <a:outerShdw blurRad="38100" dist="38100" dir="2700000" algn="tl">
                    <a:srgbClr val="000000">
                      <a:alpha val="43137"/>
                    </a:srgbClr>
                  </a:outerShdw>
                </a:effectLst>
              </a:rPr>
              <a:t>Modos de constitución (Art. 2134)</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4BE7F40F-E7DE-4BE6-8871-CD7662B12881}"/>
              </a:ext>
            </a:extLst>
          </p:cNvPr>
          <p:cNvSpPr>
            <a:spLocks noGrp="1"/>
          </p:cNvSpPr>
          <p:nvPr>
            <p:ph idx="1"/>
          </p:nvPr>
        </p:nvSpPr>
        <p:spPr>
          <a:xfrm>
            <a:off x="939568" y="1996580"/>
            <a:ext cx="10435904" cy="4177717"/>
          </a:xfrm>
        </p:spPr>
        <p:txBody>
          <a:bodyPr>
            <a:normAutofit/>
          </a:bodyPr>
          <a:lstStyle/>
          <a:p>
            <a:pPr marL="0" indent="0">
              <a:buNone/>
            </a:pPr>
            <a:r>
              <a:rPr lang="es-MX" dirty="0"/>
              <a:t>El usufructo puede constituirse:</a:t>
            </a:r>
          </a:p>
          <a:p>
            <a:pPr marL="457200" indent="-457200">
              <a:buAutoNum type="alphaLcParenR"/>
            </a:pPr>
            <a:r>
              <a:rPr lang="es-MX" dirty="0"/>
              <a:t>Por transmisión del Usufructo y reserva de la Nuda Propiedad</a:t>
            </a:r>
          </a:p>
          <a:p>
            <a:pPr marL="457200" indent="-457200">
              <a:buAutoNum type="alphaLcParenR"/>
            </a:pPr>
            <a:r>
              <a:rPr lang="es-MX" dirty="0"/>
              <a:t>Por transmisión de la Nuda Propiedad y reserva del Usufructo</a:t>
            </a:r>
          </a:p>
          <a:p>
            <a:pPr marL="457200" indent="-457200">
              <a:buAutoNum type="alphaLcParenR"/>
            </a:pPr>
            <a:r>
              <a:rPr lang="es-MX" dirty="0"/>
              <a:t>Por transmisión de la Nuda Propiedad a una persona y el Usufructo a otra persona</a:t>
            </a:r>
          </a:p>
          <a:p>
            <a:endParaRPr lang="es-MX" dirty="0"/>
          </a:p>
          <a:p>
            <a:r>
              <a:rPr lang="es-MX" dirty="0"/>
              <a:t>SUPUESTO DE TITULARIDAD DE UNO (y necesitan tener el Usufructo los dos)</a:t>
            </a:r>
          </a:p>
          <a:p>
            <a:pPr marL="0" indent="0">
              <a:buNone/>
            </a:pPr>
            <a:endParaRPr lang="es-MX" dirty="0">
              <a:highlight>
                <a:srgbClr val="FFFF00"/>
              </a:highlight>
            </a:endParaRPr>
          </a:p>
          <a:p>
            <a:endParaRPr lang="es-AR" dirty="0"/>
          </a:p>
        </p:txBody>
      </p:sp>
    </p:spTree>
    <p:extLst>
      <p:ext uri="{BB962C8B-B14F-4D97-AF65-F5344CB8AC3E}">
        <p14:creationId xmlns:p14="http://schemas.microsoft.com/office/powerpoint/2010/main" val="809258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B418BC-C8BE-4ADE-AD7B-CDB2FAB465B6}"/>
              </a:ext>
            </a:extLst>
          </p:cNvPr>
          <p:cNvSpPr>
            <a:spLocks noGrp="1"/>
          </p:cNvSpPr>
          <p:nvPr>
            <p:ph type="title"/>
          </p:nvPr>
        </p:nvSpPr>
        <p:spPr/>
        <p:txBody>
          <a:bodyPr/>
          <a:lstStyle/>
          <a:p>
            <a:r>
              <a:rPr lang="es-MX" dirty="0" err="1"/>
              <a:t>MODalidades</a:t>
            </a:r>
            <a:r>
              <a:rPr lang="es-MX" dirty="0"/>
              <a:t> (Art. 2136)</a:t>
            </a:r>
            <a:endParaRPr lang="es-AR" dirty="0"/>
          </a:p>
        </p:txBody>
      </p:sp>
      <p:sp>
        <p:nvSpPr>
          <p:cNvPr id="3" name="Marcador de contenido 2">
            <a:extLst>
              <a:ext uri="{FF2B5EF4-FFF2-40B4-BE49-F238E27FC236}">
                <a16:creationId xmlns:a16="http://schemas.microsoft.com/office/drawing/2014/main" id="{55BDD6D0-04E4-4C90-9B3D-953EAE64CC17}"/>
              </a:ext>
            </a:extLst>
          </p:cNvPr>
          <p:cNvSpPr>
            <a:spLocks noGrp="1"/>
          </p:cNvSpPr>
          <p:nvPr>
            <p:ph idx="1"/>
          </p:nvPr>
        </p:nvSpPr>
        <p:spPr>
          <a:xfrm>
            <a:off x="830510" y="1937856"/>
            <a:ext cx="10216901" cy="4301625"/>
          </a:xfrm>
        </p:spPr>
        <p:txBody>
          <a:bodyPr>
            <a:normAutofit lnSpcReduction="10000"/>
          </a:bodyPr>
          <a:lstStyle/>
          <a:p>
            <a:r>
              <a:rPr lang="es-MX" dirty="0"/>
              <a:t>El usufructo puede ser</a:t>
            </a:r>
          </a:p>
          <a:p>
            <a:pPr marL="457200" indent="-457200">
              <a:buAutoNum type="alphaLcParenR"/>
            </a:pPr>
            <a:r>
              <a:rPr lang="es-MX" dirty="0"/>
              <a:t>Puro y simple</a:t>
            </a:r>
          </a:p>
          <a:p>
            <a:pPr marL="457200" indent="-457200">
              <a:buAutoNum type="alphaLcParenR"/>
            </a:pPr>
            <a:r>
              <a:rPr lang="es-MX" dirty="0"/>
              <a:t>Condición o plazo </a:t>
            </a:r>
            <a:r>
              <a:rPr lang="es-MX" b="1" dirty="0"/>
              <a:t>resolutorio</a:t>
            </a:r>
          </a:p>
          <a:p>
            <a:pPr marL="457200" indent="-457200">
              <a:buAutoNum type="alphaLcParenR"/>
            </a:pPr>
            <a:r>
              <a:rPr lang="es-MX" dirty="0"/>
              <a:t>Con cargo</a:t>
            </a:r>
          </a:p>
          <a:p>
            <a:pPr marL="0" indent="0">
              <a:buNone/>
            </a:pPr>
            <a:endParaRPr lang="es-MX" dirty="0"/>
          </a:p>
          <a:p>
            <a:pPr marL="0" indent="0">
              <a:buNone/>
            </a:pPr>
            <a:r>
              <a:rPr lang="es-MX" dirty="0"/>
              <a:t>No puede sujetarse a un plazo o condición suspensivo. Si así fuera no es válido.</a:t>
            </a:r>
          </a:p>
          <a:p>
            <a:pPr marL="0" indent="0">
              <a:buNone/>
            </a:pPr>
            <a:r>
              <a:rPr lang="es-AR" b="1" dirty="0"/>
              <a:t>Testamento sujeto a plazo o condición suspensivo </a:t>
            </a:r>
            <a:r>
              <a:rPr lang="es-AR" dirty="0"/>
              <a:t>solo es valido si se cumple antes del fallecimiento del testador.</a:t>
            </a:r>
          </a:p>
        </p:txBody>
      </p:sp>
    </p:spTree>
    <p:extLst>
      <p:ext uri="{BB962C8B-B14F-4D97-AF65-F5344CB8AC3E}">
        <p14:creationId xmlns:p14="http://schemas.microsoft.com/office/powerpoint/2010/main" val="1524746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E02546-416C-4E7E-BED9-D9ED98474A95}"/>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Derechos del usufructuario </a:t>
            </a:r>
            <a:br>
              <a:rPr lang="es-MX" b="1" dirty="0">
                <a:effectLst>
                  <a:outerShdw blurRad="38100" dist="38100" dir="2700000" algn="tl">
                    <a:srgbClr val="000000">
                      <a:alpha val="43137"/>
                    </a:srgbClr>
                  </a:outerShdw>
                </a:effectLst>
              </a:rPr>
            </a:br>
            <a:r>
              <a:rPr lang="es-MX" b="1" dirty="0">
                <a:effectLst>
                  <a:outerShdw blurRad="38100" dist="38100" dir="2700000" algn="tl">
                    <a:srgbClr val="000000">
                      <a:alpha val="43137"/>
                    </a:srgbClr>
                  </a:outerShdw>
                </a:effectLst>
              </a:rPr>
              <a:t>(art.2141 a 2144)</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8188194E-3FE4-48A5-ABF3-7301622CAAB0}"/>
              </a:ext>
            </a:extLst>
          </p:cNvPr>
          <p:cNvSpPr>
            <a:spLocks noGrp="1"/>
          </p:cNvSpPr>
          <p:nvPr>
            <p:ph idx="1"/>
          </p:nvPr>
        </p:nvSpPr>
        <p:spPr>
          <a:xfrm>
            <a:off x="1141412" y="2249486"/>
            <a:ext cx="9905999" cy="3989995"/>
          </a:xfrm>
        </p:spPr>
        <p:txBody>
          <a:bodyPr>
            <a:normAutofit fontScale="85000" lnSpcReduction="20000"/>
          </a:bodyPr>
          <a:lstStyle/>
          <a:p>
            <a:r>
              <a:rPr lang="es-MX" b="1" u="sng" dirty="0"/>
              <a:t>Facultades materiales:</a:t>
            </a:r>
          </a:p>
          <a:p>
            <a:pPr marL="0" indent="0">
              <a:buNone/>
            </a:pPr>
            <a:r>
              <a:rPr lang="es-MX" dirty="0"/>
              <a:t>Puede servirse de la cosa, percibir los frutos y realizar mejoras.</a:t>
            </a:r>
          </a:p>
          <a:p>
            <a:endParaRPr lang="es-MX" dirty="0"/>
          </a:p>
          <a:p>
            <a:r>
              <a:rPr lang="es-MX" b="1" u="sng" dirty="0"/>
              <a:t>Facultades jurídicas:</a:t>
            </a:r>
          </a:p>
          <a:p>
            <a:pPr marL="0" indent="0">
              <a:buNone/>
            </a:pPr>
            <a:r>
              <a:rPr lang="es-MX" dirty="0"/>
              <a:t>Puede ejercer actos de administración</a:t>
            </a:r>
          </a:p>
          <a:p>
            <a:pPr marL="0" indent="0">
              <a:buNone/>
            </a:pPr>
            <a:r>
              <a:rPr lang="es-MX" dirty="0"/>
              <a:t>Puede constituir servidumbre, usufructo, anticresis y uso y habitación</a:t>
            </a:r>
          </a:p>
          <a:p>
            <a:pPr marL="0" indent="0">
              <a:buNone/>
            </a:pPr>
            <a:r>
              <a:rPr lang="es-MX" dirty="0"/>
              <a:t>Puede constituir derechos personales, pero sigue manteniendo sus responsabilidades frente al nudo propietario. </a:t>
            </a:r>
          </a:p>
          <a:p>
            <a:pPr marL="0" indent="0">
              <a:buNone/>
            </a:pPr>
            <a:r>
              <a:rPr lang="es-MX" dirty="0"/>
              <a:t>Puede transmitir el usufructo pero su vida sigue marcando el límite.</a:t>
            </a:r>
          </a:p>
          <a:p>
            <a:pPr marL="0" indent="0">
              <a:buNone/>
            </a:pPr>
            <a:endParaRPr lang="es-MX" dirty="0"/>
          </a:p>
          <a:p>
            <a:pPr marL="0" indent="0">
              <a:buNone/>
            </a:pPr>
            <a:endParaRPr lang="es-AR" dirty="0"/>
          </a:p>
        </p:txBody>
      </p:sp>
    </p:spTree>
    <p:extLst>
      <p:ext uri="{BB962C8B-B14F-4D97-AF65-F5344CB8AC3E}">
        <p14:creationId xmlns:p14="http://schemas.microsoft.com/office/powerpoint/2010/main" val="1525488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0E0494-3A3A-4204-9D2F-EAEB9A8173A7}"/>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Obligaciones  y derechos </a:t>
            </a:r>
            <a:br>
              <a:rPr lang="es-MX" b="1" dirty="0">
                <a:effectLst>
                  <a:outerShdw blurRad="38100" dist="38100" dir="2700000" algn="tl">
                    <a:srgbClr val="000000">
                      <a:alpha val="43137"/>
                    </a:srgbClr>
                  </a:outerShdw>
                </a:effectLst>
              </a:rPr>
            </a:br>
            <a:r>
              <a:rPr lang="es-MX" b="1" dirty="0">
                <a:effectLst>
                  <a:outerShdw blurRad="38100" dist="38100" dir="2700000" algn="tl">
                    <a:srgbClr val="000000">
                      <a:alpha val="43137"/>
                    </a:srgbClr>
                  </a:outerShdw>
                </a:effectLst>
              </a:rPr>
              <a:t>del nudo propietario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C63133CB-A0D0-450A-B6A5-666CFC2CF024}"/>
              </a:ext>
            </a:extLst>
          </p:cNvPr>
          <p:cNvSpPr>
            <a:spLocks noGrp="1"/>
          </p:cNvSpPr>
          <p:nvPr>
            <p:ph idx="1"/>
          </p:nvPr>
        </p:nvSpPr>
        <p:spPr>
          <a:xfrm>
            <a:off x="830510" y="2097088"/>
            <a:ext cx="10704352" cy="4244989"/>
          </a:xfrm>
        </p:spPr>
        <p:txBody>
          <a:bodyPr>
            <a:normAutofit fontScale="92500" lnSpcReduction="20000"/>
          </a:bodyPr>
          <a:lstStyle/>
          <a:p>
            <a:pPr marL="0" indent="0">
              <a:buNone/>
            </a:pPr>
            <a:r>
              <a:rPr lang="es-MX" b="1" dirty="0">
                <a:effectLst>
                  <a:outerShdw blurRad="38100" dist="38100" dir="2700000" algn="tl">
                    <a:srgbClr val="000000">
                      <a:alpha val="43137"/>
                    </a:srgbClr>
                  </a:outerShdw>
                </a:effectLst>
              </a:rPr>
              <a:t>DERECHOS:</a:t>
            </a:r>
          </a:p>
          <a:p>
            <a:pPr marL="0" indent="0">
              <a:buNone/>
            </a:pPr>
            <a:r>
              <a:rPr lang="es-MX" dirty="0"/>
              <a:t>-Posición esencialmente pasiva</a:t>
            </a:r>
          </a:p>
          <a:p>
            <a:pPr marL="0" indent="0">
              <a:buNone/>
            </a:pPr>
            <a:r>
              <a:rPr lang="es-MX" dirty="0"/>
              <a:t>-Conserva el poder de disposición </a:t>
            </a:r>
          </a:p>
          <a:p>
            <a:pPr marL="0" indent="0">
              <a:buNone/>
            </a:pPr>
            <a:r>
              <a:rPr lang="es-MX" dirty="0"/>
              <a:t>-No puede ejercer actos materiales sobre la cosa</a:t>
            </a:r>
          </a:p>
          <a:p>
            <a:pPr marL="0" indent="0">
              <a:buNone/>
            </a:pPr>
            <a:r>
              <a:rPr lang="es-MX" dirty="0"/>
              <a:t>-Derecho a hacer respetar el salva </a:t>
            </a:r>
            <a:r>
              <a:rPr lang="es-MX" dirty="0" err="1"/>
              <a:t>rerum</a:t>
            </a:r>
            <a:r>
              <a:rPr lang="es-MX" dirty="0"/>
              <a:t> substancia</a:t>
            </a:r>
          </a:p>
          <a:p>
            <a:pPr marL="0" indent="0">
              <a:buNone/>
            </a:pPr>
            <a:r>
              <a:rPr lang="es-MX" b="1" dirty="0">
                <a:effectLst>
                  <a:outerShdw blurRad="38100" dist="38100" dir="2700000" algn="tl">
                    <a:srgbClr val="000000">
                      <a:alpha val="43137"/>
                    </a:srgbClr>
                  </a:outerShdw>
                </a:effectLst>
              </a:rPr>
              <a:t>DEBERES:</a:t>
            </a:r>
          </a:p>
          <a:p>
            <a:pPr marL="0" indent="0">
              <a:buNone/>
            </a:pPr>
            <a:r>
              <a:rPr lang="es-MX" dirty="0">
                <a:effectLst>
                  <a:outerShdw blurRad="38100" dist="38100" dir="2700000" algn="tl">
                    <a:srgbClr val="000000">
                      <a:alpha val="43137"/>
                    </a:srgbClr>
                  </a:outerShdw>
                </a:effectLst>
              </a:rPr>
              <a:t>-Entregar la cosa</a:t>
            </a:r>
          </a:p>
          <a:p>
            <a:pPr marL="0" indent="0">
              <a:buNone/>
            </a:pPr>
            <a:r>
              <a:rPr lang="es-MX" dirty="0">
                <a:effectLst>
                  <a:outerShdw blurRad="38100" dist="38100" dir="2700000" algn="tl">
                    <a:srgbClr val="000000">
                      <a:alpha val="43137"/>
                    </a:srgbClr>
                  </a:outerShdw>
                </a:effectLst>
              </a:rPr>
              <a:t>-Abstenerse de actos materiales o jurídicos que pueda turbar el uso y goce del usufructuario</a:t>
            </a:r>
          </a:p>
          <a:p>
            <a:pPr marL="0" indent="0">
              <a:buNone/>
            </a:pPr>
            <a:r>
              <a:rPr lang="es-MX" dirty="0">
                <a:effectLst>
                  <a:outerShdw blurRad="38100" dist="38100" dir="2700000" algn="tl">
                    <a:srgbClr val="000000">
                      <a:alpha val="43137"/>
                    </a:srgbClr>
                  </a:outerShdw>
                </a:effectLst>
              </a:rPr>
              <a:t>-Garantía de evicción y vicios redhibitorios cuando fue a titulo oneroso</a:t>
            </a:r>
            <a:endParaRPr lang="es-A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38747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9BDBD8-AEAE-4B0E-B83B-D95BE74A311C}"/>
              </a:ext>
            </a:extLst>
          </p:cNvPr>
          <p:cNvSpPr>
            <a:spLocks noGrp="1"/>
          </p:cNvSpPr>
          <p:nvPr>
            <p:ph type="title"/>
          </p:nvPr>
        </p:nvSpPr>
        <p:spPr>
          <a:xfrm>
            <a:off x="1979801" y="618518"/>
            <a:ext cx="9067609" cy="1478570"/>
          </a:xfrm>
        </p:spPr>
        <p:txBody>
          <a:bodyPr/>
          <a:lstStyle/>
          <a:p>
            <a:r>
              <a:rPr lang="es-MX" b="1" dirty="0">
                <a:effectLst>
                  <a:outerShdw blurRad="38100" dist="38100" dir="2700000" algn="tl">
                    <a:srgbClr val="000000">
                      <a:alpha val="43137"/>
                    </a:srgbClr>
                  </a:outerShdw>
                </a:effectLst>
              </a:rPr>
              <a:t>Derechos reales</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7CDC63A3-285B-4EEE-987C-E44CBFBDEEDD}"/>
              </a:ext>
            </a:extLst>
          </p:cNvPr>
          <p:cNvSpPr>
            <a:spLocks noGrp="1"/>
          </p:cNvSpPr>
          <p:nvPr>
            <p:ph idx="1"/>
          </p:nvPr>
        </p:nvSpPr>
        <p:spPr/>
        <p:txBody>
          <a:bodyPr/>
          <a:lstStyle/>
          <a:p>
            <a:r>
              <a:rPr lang="es-MX" dirty="0"/>
              <a:t>Disciplina rodeada de </a:t>
            </a:r>
            <a:r>
              <a:rPr lang="es-MX" b="1" dirty="0">
                <a:effectLst>
                  <a:outerShdw blurRad="38100" dist="38100" dir="2700000" algn="tl">
                    <a:srgbClr val="000000">
                      <a:alpha val="43137"/>
                    </a:srgbClr>
                  </a:outerShdw>
                </a:effectLst>
              </a:rPr>
              <a:t>mitos</a:t>
            </a:r>
          </a:p>
          <a:p>
            <a:r>
              <a:rPr lang="es-MX" dirty="0"/>
              <a:t>Desplazada de la </a:t>
            </a:r>
            <a:r>
              <a:rPr lang="es-MX" b="1" dirty="0">
                <a:effectLst>
                  <a:outerShdw blurRad="38100" dist="38100" dir="2700000" algn="tl">
                    <a:srgbClr val="000000">
                      <a:alpha val="43137"/>
                    </a:srgbClr>
                  </a:outerShdw>
                </a:effectLst>
              </a:rPr>
              <a:t>sensibilida</a:t>
            </a:r>
            <a:r>
              <a:rPr lang="es-MX" dirty="0"/>
              <a:t>d de los derechos personales</a:t>
            </a:r>
          </a:p>
          <a:p>
            <a:r>
              <a:rPr lang="es-MX" dirty="0"/>
              <a:t>Cierta </a:t>
            </a:r>
            <a:r>
              <a:rPr lang="es-MX" b="1" dirty="0">
                <a:effectLst>
                  <a:outerShdw blurRad="38100" dist="38100" dir="2700000" algn="tl">
                    <a:srgbClr val="000000">
                      <a:alpha val="43137"/>
                    </a:srgbClr>
                  </a:outerShdw>
                </a:effectLst>
              </a:rPr>
              <a:t>frialdad/abstracción</a:t>
            </a:r>
          </a:p>
          <a:p>
            <a:r>
              <a:rPr lang="es-MX" b="1" dirty="0">
                <a:effectLst>
                  <a:outerShdw blurRad="38100" dist="38100" dir="2700000" algn="tl">
                    <a:srgbClr val="000000">
                      <a:alpha val="43137"/>
                    </a:srgbClr>
                  </a:outerShdw>
                </a:effectLst>
              </a:rPr>
              <a:t>Ausencia de otro </a:t>
            </a:r>
            <a:r>
              <a:rPr lang="es-MX" dirty="0"/>
              <a:t>con el cual interrelacionarse</a:t>
            </a:r>
          </a:p>
          <a:p>
            <a:r>
              <a:rPr lang="es-MX" dirty="0" err="1"/>
              <a:t>Dchos</a:t>
            </a:r>
            <a:r>
              <a:rPr lang="es-MX" dirty="0"/>
              <a:t>. reales </a:t>
            </a:r>
            <a:r>
              <a:rPr lang="es-MX" b="1" dirty="0">
                <a:effectLst>
                  <a:outerShdw blurRad="38100" dist="38100" dir="2700000" algn="tl">
                    <a:srgbClr val="000000">
                      <a:alpha val="43137"/>
                    </a:srgbClr>
                  </a:outerShdw>
                </a:effectLst>
              </a:rPr>
              <a:t>desconocen las normas del derecho privado </a:t>
            </a:r>
          </a:p>
          <a:p>
            <a:pPr marL="0" indent="0">
              <a:buNone/>
            </a:pPr>
            <a:r>
              <a:rPr lang="es-MX" b="1" dirty="0">
                <a:effectLst>
                  <a:outerShdw blurRad="38100" dist="38100" dir="2700000" algn="tl">
                    <a:srgbClr val="000000">
                      <a:alpha val="43137"/>
                    </a:srgbClr>
                  </a:outerShdw>
                </a:effectLst>
              </a:rPr>
              <a:t>   </a:t>
            </a:r>
            <a:r>
              <a:rPr lang="es-MX" dirty="0"/>
              <a:t>(Ej. No existe la autonomía de la voluntad, rige el orden público)</a:t>
            </a:r>
          </a:p>
          <a:p>
            <a:endParaRPr lang="es-AR" dirty="0"/>
          </a:p>
        </p:txBody>
      </p:sp>
      <p:pic>
        <p:nvPicPr>
          <p:cNvPr id="1026" name="Picture 2" descr="Principios generales de los derechos reales | Daniel Cuba - IUS 360">
            <a:extLst>
              <a:ext uri="{FF2B5EF4-FFF2-40B4-BE49-F238E27FC236}">
                <a16:creationId xmlns:a16="http://schemas.microsoft.com/office/drawing/2014/main" id="{40EEAA17-7D17-4AD1-BC41-BFB1AEA8E6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7028" y="1066799"/>
            <a:ext cx="2660970" cy="1478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1013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C23F9D-2214-4150-8AA0-3582673AE4D2}"/>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Extinción usufructo (art. 2152)</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75132AD1-2EBB-4C07-8DE3-34AA1AEB3EDE}"/>
              </a:ext>
            </a:extLst>
          </p:cNvPr>
          <p:cNvSpPr>
            <a:spLocks noGrp="1"/>
          </p:cNvSpPr>
          <p:nvPr>
            <p:ph idx="1"/>
          </p:nvPr>
        </p:nvSpPr>
        <p:spPr>
          <a:xfrm>
            <a:off x="1258349" y="1954634"/>
            <a:ext cx="10234568" cy="4546833"/>
          </a:xfrm>
        </p:spPr>
        <p:txBody>
          <a:bodyPr>
            <a:normAutofit fontScale="92500" lnSpcReduction="10000"/>
          </a:bodyPr>
          <a:lstStyle/>
          <a:p>
            <a:pPr marL="0" indent="0">
              <a:buNone/>
            </a:pPr>
            <a:r>
              <a:rPr lang="es-MX" b="1" dirty="0">
                <a:effectLst>
                  <a:outerShdw blurRad="38100" dist="38100" dir="2700000" algn="tl">
                    <a:srgbClr val="000000">
                      <a:alpha val="43137"/>
                    </a:srgbClr>
                  </a:outerShdw>
                </a:effectLst>
              </a:rPr>
              <a:t>Se extingue por:</a:t>
            </a:r>
          </a:p>
          <a:p>
            <a:pPr marL="457200" indent="-457200">
              <a:buAutoNum type="alphaLcParenR"/>
            </a:pPr>
            <a:r>
              <a:rPr lang="es-MX" dirty="0"/>
              <a:t>Vencimiento del plazo</a:t>
            </a:r>
          </a:p>
          <a:p>
            <a:pPr marL="457200" indent="-457200">
              <a:buAutoNum type="alphaLcParenR"/>
            </a:pPr>
            <a:r>
              <a:rPr lang="es-MX" dirty="0"/>
              <a:t>Fallecimiento del usufructuario</a:t>
            </a:r>
          </a:p>
          <a:p>
            <a:pPr marL="457200" indent="-457200">
              <a:buAutoNum type="alphaLcParenR"/>
            </a:pPr>
            <a:r>
              <a:rPr lang="es-MX" dirty="0"/>
              <a:t>Cumplimiento de la condición resolutoria</a:t>
            </a:r>
          </a:p>
          <a:p>
            <a:pPr marL="457200" indent="-457200">
              <a:buAutoNum type="alphaLcParenR"/>
            </a:pPr>
            <a:r>
              <a:rPr lang="es-MX" dirty="0"/>
              <a:t>No uso durante 10 años</a:t>
            </a:r>
          </a:p>
          <a:p>
            <a:pPr marL="457200" indent="-457200">
              <a:buAutoNum type="alphaLcParenR"/>
            </a:pPr>
            <a:r>
              <a:rPr lang="es-MX" dirty="0"/>
              <a:t>Renuncia del usufructuario</a:t>
            </a:r>
          </a:p>
          <a:p>
            <a:pPr marL="457200" indent="-457200">
              <a:buAutoNum type="alphaLcParenR"/>
            </a:pPr>
            <a:r>
              <a:rPr lang="es-MX" dirty="0"/>
              <a:t>Consolidación del dominio pleno en cabeza del usufructuario</a:t>
            </a:r>
          </a:p>
          <a:p>
            <a:pPr marL="457200" indent="-457200">
              <a:buAutoNum type="alphaLcParenR"/>
            </a:pPr>
            <a:r>
              <a:rPr lang="es-MX" dirty="0"/>
              <a:t>Perdida o destrucción de la cosa</a:t>
            </a:r>
          </a:p>
          <a:p>
            <a:pPr marL="457200" indent="-457200">
              <a:buAutoNum type="alphaLcParenR"/>
            </a:pPr>
            <a:r>
              <a:rPr lang="es-MX" dirty="0"/>
              <a:t>Uso abusivo y alteración de su sustancia</a:t>
            </a:r>
            <a:endParaRPr lang="es-AR" dirty="0"/>
          </a:p>
        </p:txBody>
      </p:sp>
    </p:spTree>
    <p:extLst>
      <p:ext uri="{BB962C8B-B14F-4D97-AF65-F5344CB8AC3E}">
        <p14:creationId xmlns:p14="http://schemas.microsoft.com/office/powerpoint/2010/main" val="253272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F672A7-00B3-4EA4-A824-FC3D54FCA883}"/>
              </a:ext>
            </a:extLst>
          </p:cNvPr>
          <p:cNvSpPr>
            <a:spLocks noGrp="1"/>
          </p:cNvSpPr>
          <p:nvPr>
            <p:ph type="title"/>
          </p:nvPr>
        </p:nvSpPr>
        <p:spPr/>
        <p:txBody>
          <a:bodyPr/>
          <a:lstStyle/>
          <a:p>
            <a:r>
              <a:rPr lang="es-MX" b="1" dirty="0">
                <a:effectLst>
                  <a:outerShdw blurRad="38100" dist="38100" dir="2700000" algn="tl">
                    <a:srgbClr val="000000">
                      <a:alpha val="43137"/>
                    </a:srgbClr>
                  </a:outerShdw>
                </a:effectLst>
              </a:rPr>
              <a:t>Cont. Extinción del usufructo.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EAB974C4-B3D9-48D3-8543-3AD807141751}"/>
              </a:ext>
            </a:extLst>
          </p:cNvPr>
          <p:cNvSpPr>
            <a:spLocks noGrp="1"/>
          </p:cNvSpPr>
          <p:nvPr>
            <p:ph idx="1"/>
          </p:nvPr>
        </p:nvSpPr>
        <p:spPr/>
        <p:txBody>
          <a:bodyPr/>
          <a:lstStyle/>
          <a:p>
            <a:r>
              <a:rPr lang="es-MX" b="1" dirty="0">
                <a:effectLst>
                  <a:outerShdw blurRad="38100" dist="38100" dir="2700000" algn="tl">
                    <a:srgbClr val="000000">
                      <a:alpha val="43137"/>
                    </a:srgbClr>
                  </a:outerShdw>
                </a:effectLst>
              </a:rPr>
              <a:t>CANCELACION ≠ RENUNCIA</a:t>
            </a:r>
          </a:p>
          <a:p>
            <a:pPr marL="0" indent="0">
              <a:buNone/>
            </a:pPr>
            <a:endParaRPr lang="es-MX" b="1" dirty="0">
              <a:effectLst>
                <a:outerShdw blurRad="38100" dist="38100" dir="2700000" algn="tl">
                  <a:srgbClr val="000000">
                    <a:alpha val="43137"/>
                  </a:srgbClr>
                </a:outerShdw>
              </a:effectLst>
            </a:endParaRPr>
          </a:p>
          <a:p>
            <a:pPr marL="0" indent="0">
              <a:buNone/>
            </a:pPr>
            <a:r>
              <a:rPr lang="es-MX" dirty="0">
                <a:effectLst>
                  <a:outerShdw blurRad="38100" dist="38100" dir="2700000" algn="tl">
                    <a:srgbClr val="000000">
                      <a:alpha val="43137"/>
                    </a:srgbClr>
                  </a:outerShdw>
                </a:effectLst>
              </a:rPr>
              <a:t>Cuando la extinción se produce por </a:t>
            </a:r>
            <a:r>
              <a:rPr lang="es-MX" b="1" dirty="0">
                <a:effectLst>
                  <a:outerShdw blurRad="38100" dist="38100" dir="2700000" algn="tl">
                    <a:srgbClr val="000000">
                      <a:alpha val="43137"/>
                    </a:srgbClr>
                  </a:outerShdw>
                </a:effectLst>
              </a:rPr>
              <a:t>muerte del usufructuario</a:t>
            </a:r>
          </a:p>
          <a:p>
            <a:pPr marL="0" indent="0">
              <a:buNone/>
            </a:pPr>
            <a:r>
              <a:rPr lang="es-MX" dirty="0">
                <a:effectLst>
                  <a:outerShdw blurRad="38100" dist="38100" dir="2700000" algn="tl">
                    <a:srgbClr val="000000">
                      <a:alpha val="43137"/>
                    </a:srgbClr>
                  </a:outerShdw>
                </a:effectLst>
              </a:rPr>
              <a:t>En La Pampa directamente se ruega por </a:t>
            </a:r>
            <a:r>
              <a:rPr lang="es-MX" b="1" dirty="0">
                <a:effectLst>
                  <a:outerShdw blurRad="38100" dist="38100" dir="2700000" algn="tl">
                    <a:srgbClr val="000000">
                      <a:alpha val="43137"/>
                    </a:srgbClr>
                  </a:outerShdw>
                </a:effectLst>
              </a:rPr>
              <a:t>Formulario al RPI </a:t>
            </a:r>
            <a:r>
              <a:rPr lang="es-MX" dirty="0">
                <a:effectLst>
                  <a:outerShdw blurRad="38100" dist="38100" dir="2700000" algn="tl">
                    <a:srgbClr val="000000">
                      <a:alpha val="43137"/>
                    </a:srgbClr>
                  </a:outerShdw>
                </a:effectLst>
              </a:rPr>
              <a:t>acompañando</a:t>
            </a:r>
            <a:r>
              <a:rPr lang="es-MX" b="1" dirty="0">
                <a:effectLst>
                  <a:outerShdw blurRad="38100" dist="38100" dir="2700000" algn="tl">
                    <a:srgbClr val="000000">
                      <a:alpha val="43137"/>
                    </a:srgbClr>
                  </a:outerShdw>
                </a:effectLst>
              </a:rPr>
              <a:t> Partida de defunción.</a:t>
            </a:r>
          </a:p>
          <a:p>
            <a:pPr marL="0" indent="0">
              <a:buNone/>
            </a:pPr>
            <a:r>
              <a:rPr lang="es-MX" dirty="0">
                <a:effectLst>
                  <a:outerShdw blurRad="38100" dist="38100" dir="2700000" algn="tl">
                    <a:srgbClr val="000000">
                      <a:alpha val="43137"/>
                    </a:srgbClr>
                  </a:outerShdw>
                </a:effectLst>
              </a:rPr>
              <a:t>O también puede hacerse por </a:t>
            </a:r>
            <a:r>
              <a:rPr lang="es-MX" b="1" dirty="0">
                <a:effectLst>
                  <a:outerShdw blurRad="38100" dist="38100" dir="2700000" algn="tl">
                    <a:srgbClr val="000000">
                      <a:alpha val="43137"/>
                    </a:srgbClr>
                  </a:outerShdw>
                </a:effectLst>
              </a:rPr>
              <a:t>Escritura Pública</a:t>
            </a:r>
          </a:p>
          <a:p>
            <a:endParaRPr lang="es-AR" dirty="0"/>
          </a:p>
        </p:txBody>
      </p:sp>
      <p:cxnSp>
        <p:nvCxnSpPr>
          <p:cNvPr id="5" name="Conector recto de flecha 4">
            <a:extLst>
              <a:ext uri="{FF2B5EF4-FFF2-40B4-BE49-F238E27FC236}">
                <a16:creationId xmlns:a16="http://schemas.microsoft.com/office/drawing/2014/main" id="{8DFB4C70-E999-4118-A716-052BA99AEC77}"/>
              </a:ext>
            </a:extLst>
          </p:cNvPr>
          <p:cNvCxnSpPr/>
          <p:nvPr/>
        </p:nvCxnSpPr>
        <p:spPr>
          <a:xfrm>
            <a:off x="1996580" y="2835479"/>
            <a:ext cx="0" cy="51172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7899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571B8E-1540-4454-B81F-3F8B47E20C20}"/>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RESERVA DE USUFRUCTO Y </a:t>
            </a:r>
            <a:br>
              <a:rPr lang="es-MX" b="1" dirty="0">
                <a:effectLst>
                  <a:outerShdw blurRad="38100" dist="38100" dir="2700000" algn="tl">
                    <a:srgbClr val="000000">
                      <a:alpha val="43137"/>
                    </a:srgbClr>
                  </a:outerShdw>
                </a:effectLst>
              </a:rPr>
            </a:br>
            <a:r>
              <a:rPr lang="es-MX" b="1" dirty="0">
                <a:effectLst>
                  <a:outerShdw blurRad="38100" dist="38100" dir="2700000" algn="tl">
                    <a:srgbClr val="000000">
                      <a:alpha val="43137"/>
                    </a:srgbClr>
                  </a:outerShdw>
                </a:effectLst>
              </a:rPr>
              <a:t>DERECHO DE ACRECER</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6E616156-2E9D-439E-87C9-5E809D880B14}"/>
              </a:ext>
            </a:extLst>
          </p:cNvPr>
          <p:cNvSpPr>
            <a:spLocks noGrp="1"/>
          </p:cNvSpPr>
          <p:nvPr>
            <p:ph idx="1"/>
          </p:nvPr>
        </p:nvSpPr>
        <p:spPr/>
        <p:txBody>
          <a:bodyPr>
            <a:normAutofit fontScale="92500" lnSpcReduction="10000"/>
          </a:bodyPr>
          <a:lstStyle/>
          <a:p>
            <a:pPr marL="0" indent="0">
              <a:buNone/>
            </a:pPr>
            <a:r>
              <a:rPr lang="es-MX" dirty="0"/>
              <a:t>-Permite al donatario efectuar un anticipo de herencia al donatario sin desprenderse del uso y goce de la cosa.</a:t>
            </a:r>
          </a:p>
          <a:p>
            <a:pPr marL="0" indent="0">
              <a:buNone/>
            </a:pPr>
            <a:r>
              <a:rPr lang="es-MX" dirty="0"/>
              <a:t>-</a:t>
            </a:r>
            <a:r>
              <a:rPr lang="es-MX" b="1" dirty="0"/>
              <a:t>Se evita la sucesión </a:t>
            </a:r>
            <a:r>
              <a:rPr lang="es-MX" dirty="0"/>
              <a:t>y puede cancelar ulteriormente el usufructo en el RPI con partida de defunción y formulario. (art. 36, ley 17.801).</a:t>
            </a:r>
          </a:p>
          <a:p>
            <a:pPr marL="0" indent="0">
              <a:buNone/>
            </a:pPr>
            <a:r>
              <a:rPr lang="es-MX" dirty="0"/>
              <a:t>-Caso de </a:t>
            </a:r>
            <a:r>
              <a:rPr lang="es-MX" b="1" dirty="0"/>
              <a:t>inmuebles de carácter ganancial de titularidad de uno de los cónyuges</a:t>
            </a:r>
            <a:r>
              <a:rPr lang="es-MX" dirty="0"/>
              <a:t>. Dudas para reservar usufructo a cónyuge no titular. </a:t>
            </a:r>
          </a:p>
          <a:p>
            <a:pPr marL="0" indent="0">
              <a:buNone/>
            </a:pPr>
            <a:r>
              <a:rPr lang="es-MX" dirty="0"/>
              <a:t>- Cuando existe </a:t>
            </a:r>
            <a:r>
              <a:rPr lang="es-MX" b="1" u="sng" dirty="0"/>
              <a:t>pluralidad de usufructuarios </a:t>
            </a:r>
            <a:r>
              <a:rPr lang="es-MX" dirty="0"/>
              <a:t>es posible pactar expresamente el DERECHO DE ACRECER entre ellos (art. 2132) </a:t>
            </a:r>
            <a:endParaRPr lang="es-AR" dirty="0"/>
          </a:p>
        </p:txBody>
      </p:sp>
    </p:spTree>
    <p:extLst>
      <p:ext uri="{BB962C8B-B14F-4D97-AF65-F5344CB8AC3E}">
        <p14:creationId xmlns:p14="http://schemas.microsoft.com/office/powerpoint/2010/main" val="70485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04C586-CA8A-4D04-9A5F-9914AC523EDE}"/>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DERECHO DE REVERSION</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0EE778BD-C428-4217-B0ED-A44DE707E0D8}"/>
              </a:ext>
            </a:extLst>
          </p:cNvPr>
          <p:cNvSpPr>
            <a:spLocks noGrp="1"/>
          </p:cNvSpPr>
          <p:nvPr>
            <p:ph idx="1"/>
          </p:nvPr>
        </p:nvSpPr>
        <p:spPr>
          <a:xfrm>
            <a:off x="1141412" y="1963024"/>
            <a:ext cx="9905999" cy="4387441"/>
          </a:xfrm>
        </p:spPr>
        <p:txBody>
          <a:bodyPr>
            <a:normAutofit fontScale="92500"/>
          </a:bodyPr>
          <a:lstStyle/>
          <a:p>
            <a:pPr marL="0" indent="0">
              <a:buNone/>
            </a:pPr>
            <a:r>
              <a:rPr lang="es-MX" dirty="0"/>
              <a:t>- </a:t>
            </a:r>
            <a:r>
              <a:rPr lang="es-MX" dirty="0">
                <a:effectLst>
                  <a:outerShdw blurRad="38100" dist="38100" dir="2700000" algn="tl">
                    <a:srgbClr val="000000">
                      <a:alpha val="43137"/>
                    </a:srgbClr>
                  </a:outerShdw>
                </a:effectLst>
              </a:rPr>
              <a:t>Una de las condiciones a la que se somete la donación consiste en la </a:t>
            </a:r>
            <a:r>
              <a:rPr lang="es-MX" b="1" dirty="0">
                <a:effectLst>
                  <a:outerShdw blurRad="38100" dist="38100" dir="2700000" algn="tl">
                    <a:srgbClr val="000000">
                      <a:alpha val="43137"/>
                    </a:srgbClr>
                  </a:outerShdw>
                </a:effectLst>
              </a:rPr>
              <a:t>REVERSION.</a:t>
            </a:r>
          </a:p>
          <a:p>
            <a:pPr>
              <a:buFontTx/>
              <a:buChar char="-"/>
            </a:pPr>
            <a:r>
              <a:rPr lang="es-MX" dirty="0">
                <a:effectLst>
                  <a:outerShdw blurRad="38100" dist="38100" dir="2700000" algn="tl">
                    <a:srgbClr val="000000">
                      <a:alpha val="43137"/>
                    </a:srgbClr>
                  </a:outerShdw>
                </a:effectLst>
              </a:rPr>
              <a:t>Debe ser </a:t>
            </a:r>
            <a:r>
              <a:rPr lang="es-MX" b="1" dirty="0">
                <a:effectLst>
                  <a:outerShdw blurRad="38100" dist="38100" dir="2700000" algn="tl">
                    <a:srgbClr val="000000">
                      <a:alpha val="43137"/>
                    </a:srgbClr>
                  </a:outerShdw>
                </a:effectLst>
              </a:rPr>
              <a:t>EXPRESA</a:t>
            </a:r>
            <a:r>
              <a:rPr lang="es-MX" dirty="0">
                <a:effectLst>
                  <a:outerShdw blurRad="38100" dist="38100" dir="2700000" algn="tl">
                    <a:srgbClr val="000000">
                      <a:alpha val="43137"/>
                    </a:srgbClr>
                  </a:outerShdw>
                </a:effectLst>
              </a:rPr>
              <a:t> y solo puede estipularse a favor del donante.</a:t>
            </a:r>
          </a:p>
          <a:p>
            <a:pPr>
              <a:buFontTx/>
              <a:buChar char="-"/>
            </a:pPr>
            <a:r>
              <a:rPr lang="es-MX" dirty="0">
                <a:effectLst>
                  <a:outerShdw blurRad="38100" dist="38100" dir="2700000" algn="tl">
                    <a:srgbClr val="000000">
                      <a:alpha val="43137"/>
                    </a:srgbClr>
                  </a:outerShdw>
                </a:effectLst>
              </a:rPr>
              <a:t>Es una </a:t>
            </a:r>
            <a:r>
              <a:rPr lang="es-MX" b="1" dirty="0">
                <a:effectLst>
                  <a:outerShdw blurRad="38100" dist="38100" dir="2700000" algn="tl">
                    <a:srgbClr val="000000">
                      <a:alpha val="43137"/>
                    </a:srgbClr>
                  </a:outerShdw>
                </a:effectLst>
              </a:rPr>
              <a:t>CONDICION RESULUTORIA </a:t>
            </a:r>
            <a:r>
              <a:rPr lang="es-MX" dirty="0">
                <a:effectLst>
                  <a:outerShdw blurRad="38100" dist="38100" dir="2700000" algn="tl">
                    <a:srgbClr val="000000">
                      <a:alpha val="43137"/>
                    </a:srgbClr>
                  </a:outerShdw>
                </a:effectLst>
              </a:rPr>
              <a:t>(art. 1566): Operada la condición el donante puede exigir la restitución del bien, lo que implica que no es necesario otorgar un nuevo acto transmisivo.</a:t>
            </a:r>
          </a:p>
          <a:p>
            <a:pPr>
              <a:buFontTx/>
              <a:buChar char="-"/>
            </a:pPr>
            <a:r>
              <a:rPr lang="es-MX" dirty="0">
                <a:effectLst>
                  <a:outerShdw blurRad="38100" dist="38100" dir="2700000" algn="tl">
                    <a:srgbClr val="000000">
                      <a:alpha val="43137"/>
                    </a:srgbClr>
                  </a:outerShdw>
                </a:effectLst>
              </a:rPr>
              <a:t>Permite al donante excluir al inmueble donado de la sucesión del donatario.</a:t>
            </a:r>
          </a:p>
          <a:p>
            <a:pPr>
              <a:buFontTx/>
              <a:buChar char="-"/>
            </a:pPr>
            <a:r>
              <a:rPr lang="es-MX" dirty="0">
                <a:effectLst>
                  <a:outerShdw blurRad="38100" dist="38100" dir="2700000" algn="tl">
                    <a:srgbClr val="000000">
                      <a:alpha val="43137"/>
                    </a:srgbClr>
                  </a:outerShdw>
                </a:effectLst>
              </a:rPr>
              <a:t>Torna </a:t>
            </a:r>
            <a:r>
              <a:rPr lang="es-MX" b="1" dirty="0">
                <a:effectLst>
                  <a:outerShdw blurRad="38100" dist="38100" dir="2700000" algn="tl">
                    <a:srgbClr val="000000">
                      <a:alpha val="43137"/>
                    </a:srgbClr>
                  </a:outerShdw>
                </a:effectLst>
              </a:rPr>
              <a:t>REVOCABLE el DOMINIO</a:t>
            </a:r>
            <a:r>
              <a:rPr lang="es-MX" dirty="0">
                <a:effectLst>
                  <a:outerShdw blurRad="38100" dist="38100" dir="2700000" algn="tl">
                    <a:srgbClr val="000000">
                      <a:alpha val="43137"/>
                    </a:srgbClr>
                  </a:outerShdw>
                </a:effectLst>
              </a:rPr>
              <a:t>. Para transmitir el inmueble el donatario deberá contar con el consentimiento del donante (art. 1568) o constatar su </a:t>
            </a:r>
            <a:r>
              <a:rPr lang="es-MX" dirty="0" err="1">
                <a:effectLst>
                  <a:outerShdw blurRad="38100" dist="38100" dir="2700000" algn="tl">
                    <a:srgbClr val="000000">
                      <a:alpha val="43137"/>
                    </a:srgbClr>
                  </a:outerShdw>
                </a:effectLst>
              </a:rPr>
              <a:t>prefallecimiento</a:t>
            </a:r>
            <a:r>
              <a:rPr lang="es-MX" dirty="0">
                <a:effectLst>
                  <a:outerShdw blurRad="38100" dist="38100" dir="2700000" algn="tl">
                    <a:srgbClr val="000000">
                      <a:alpha val="43137"/>
                    </a:srgbClr>
                  </a:outerShdw>
                </a:effectLst>
              </a:rPr>
              <a:t>. </a:t>
            </a:r>
            <a:endParaRPr lang="es-A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6574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EDBCB-0D7C-417E-82C5-A87930904C9A}"/>
              </a:ext>
            </a:extLst>
          </p:cNvPr>
          <p:cNvSpPr>
            <a:spLocks noGrp="1"/>
          </p:cNvSpPr>
          <p:nvPr>
            <p:ph type="title"/>
          </p:nvPr>
        </p:nvSpPr>
        <p:spPr/>
        <p:txBody>
          <a:bodyPr/>
          <a:lstStyle/>
          <a:p>
            <a:r>
              <a:rPr lang="es-MX" dirty="0"/>
              <a:t>Cont. reversión</a:t>
            </a:r>
            <a:endParaRPr lang="es-AR" dirty="0"/>
          </a:p>
        </p:txBody>
      </p:sp>
      <p:sp>
        <p:nvSpPr>
          <p:cNvPr id="3" name="Marcador de contenido 2">
            <a:extLst>
              <a:ext uri="{FF2B5EF4-FFF2-40B4-BE49-F238E27FC236}">
                <a16:creationId xmlns:a16="http://schemas.microsoft.com/office/drawing/2014/main" id="{3054A389-F68E-4BC6-8860-EDCF44887B1A}"/>
              </a:ext>
            </a:extLst>
          </p:cNvPr>
          <p:cNvSpPr>
            <a:spLocks noGrp="1"/>
          </p:cNvSpPr>
          <p:nvPr>
            <p:ph idx="1"/>
          </p:nvPr>
        </p:nvSpPr>
        <p:spPr>
          <a:xfrm>
            <a:off x="1141412" y="1912690"/>
            <a:ext cx="10519285" cy="4538444"/>
          </a:xfrm>
        </p:spPr>
        <p:txBody>
          <a:bodyPr>
            <a:normAutofit lnSpcReduction="10000"/>
          </a:bodyPr>
          <a:lstStyle/>
          <a:p>
            <a:r>
              <a:rPr lang="es-MX" dirty="0"/>
              <a:t>Tener en cuenta que el EFECTO RETROACTIVO  del cumplimiento de la condición </a:t>
            </a:r>
            <a:r>
              <a:rPr lang="es-MX" b="1" dirty="0">
                <a:effectLst>
                  <a:outerShdw blurRad="38100" dist="38100" dir="2700000" algn="tl">
                    <a:srgbClr val="000000">
                      <a:alpha val="43137"/>
                    </a:srgbClr>
                  </a:outerShdw>
                </a:effectLst>
              </a:rPr>
              <a:t>deja sin efecto la ulterior enajenación o gravamen de las cosas donadas</a:t>
            </a:r>
            <a:r>
              <a:rPr lang="es-MX" dirty="0"/>
              <a:t> (arts. 1965 y 1967).</a:t>
            </a:r>
          </a:p>
          <a:p>
            <a:r>
              <a:rPr lang="es-MX" dirty="0"/>
              <a:t>Art. 1965 fija para el dominio revocable un </a:t>
            </a:r>
            <a:r>
              <a:rPr lang="es-MX" b="1" u="sng" dirty="0"/>
              <a:t>plazo máximo de 10 años</a:t>
            </a:r>
            <a:r>
              <a:rPr lang="es-MX" dirty="0"/>
              <a:t>, plazo que se aplica en virtud de la remisión del art. 1567.</a:t>
            </a:r>
          </a:p>
          <a:p>
            <a:r>
              <a:rPr lang="es-MX" b="1" dirty="0"/>
              <a:t>Tres modalidades</a:t>
            </a:r>
            <a:r>
              <a:rPr lang="es-MX" dirty="0"/>
              <a:t> (art. 1566):</a:t>
            </a:r>
          </a:p>
          <a:p>
            <a:pPr marL="457200" indent="-457200">
              <a:buAutoNum type="alphaLcParenR"/>
            </a:pPr>
            <a:r>
              <a:rPr lang="es-MX" dirty="0"/>
              <a:t>Fallecimiento del donatario</a:t>
            </a:r>
          </a:p>
          <a:p>
            <a:pPr marL="457200" indent="-457200">
              <a:buAutoNum type="alphaLcParenR"/>
            </a:pPr>
            <a:r>
              <a:rPr lang="es-AR" dirty="0"/>
              <a:t>Fallecimiento del donatario y cónyuge</a:t>
            </a:r>
          </a:p>
          <a:p>
            <a:pPr marL="457200" indent="-457200">
              <a:buAutoNum type="alphaLcParenR"/>
            </a:pPr>
            <a:r>
              <a:rPr lang="es-AR" dirty="0"/>
              <a:t>Fallecimiento del donatario sin hijos</a:t>
            </a:r>
          </a:p>
        </p:txBody>
      </p:sp>
    </p:spTree>
    <p:extLst>
      <p:ext uri="{BB962C8B-B14F-4D97-AF65-F5344CB8AC3E}">
        <p14:creationId xmlns:p14="http://schemas.microsoft.com/office/powerpoint/2010/main" val="12560249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97BDE1-0E55-4D62-8C1B-8E480A67A9C4}"/>
              </a:ext>
            </a:extLst>
          </p:cNvPr>
          <p:cNvSpPr>
            <a:spLocks noGrp="1"/>
          </p:cNvSpPr>
          <p:nvPr>
            <p:ph type="title"/>
          </p:nvPr>
        </p:nvSpPr>
        <p:spPr/>
        <p:txBody>
          <a:bodyPr/>
          <a:lstStyle/>
          <a:p>
            <a:pPr algn="ctr"/>
            <a:r>
              <a:rPr lang="es-MX" b="1" u="sng" dirty="0">
                <a:effectLst>
                  <a:outerShdw blurRad="38100" dist="38100" dir="2700000" algn="tl">
                    <a:srgbClr val="000000">
                      <a:alpha val="43137"/>
                    </a:srgbClr>
                  </a:outerShdw>
                </a:effectLst>
              </a:rPr>
              <a:t>Modelo de constitución de usufructo</a:t>
            </a:r>
            <a:endParaRPr lang="es-AR" b="1" u="sng"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B3337AD6-FF02-4430-B861-FADE0033B024}"/>
              </a:ext>
            </a:extLst>
          </p:cNvPr>
          <p:cNvSpPr>
            <a:spLocks noGrp="1"/>
          </p:cNvSpPr>
          <p:nvPr>
            <p:ph idx="1"/>
          </p:nvPr>
        </p:nvSpPr>
        <p:spPr>
          <a:xfrm>
            <a:off x="1141412" y="1812022"/>
            <a:ext cx="9905999" cy="4622334"/>
          </a:xfrm>
        </p:spPr>
        <p:txBody>
          <a:bodyPr>
            <a:normAutofit/>
          </a:bodyPr>
          <a:lstStyle/>
          <a:p>
            <a:pPr marL="0" indent="0" algn="just">
              <a:buNone/>
            </a:pPr>
            <a:r>
              <a:rPr lang="es-MX" b="0" i="0" u="none" strike="noStrike" dirty="0">
                <a:solidFill>
                  <a:srgbClr val="939598"/>
                </a:solidFill>
                <a:effectLst/>
                <a:latin typeface="Arial" panose="020B0604020202020204" pitchFamily="34" charset="0"/>
              </a:rPr>
              <a:t> </a:t>
            </a:r>
          </a:p>
          <a:p>
            <a:endParaRPr lang="es-AR" dirty="0"/>
          </a:p>
        </p:txBody>
      </p:sp>
      <p:sp>
        <p:nvSpPr>
          <p:cNvPr id="5" name="CuadroTexto 4">
            <a:extLst>
              <a:ext uri="{FF2B5EF4-FFF2-40B4-BE49-F238E27FC236}">
                <a16:creationId xmlns:a16="http://schemas.microsoft.com/office/drawing/2014/main" id="{7D06AF71-2DC2-40C4-A964-5669E9037626}"/>
              </a:ext>
            </a:extLst>
          </p:cNvPr>
          <p:cNvSpPr txBox="1"/>
          <p:nvPr/>
        </p:nvSpPr>
        <p:spPr>
          <a:xfrm>
            <a:off x="1031655" y="2097088"/>
            <a:ext cx="10326848" cy="4093428"/>
          </a:xfrm>
          <a:prstGeom prst="rect">
            <a:avLst/>
          </a:prstGeom>
          <a:noFill/>
        </p:spPr>
        <p:txBody>
          <a:bodyPr wrap="square">
            <a:spAutoFit/>
          </a:bodyPr>
          <a:lstStyle/>
          <a:p>
            <a:pPr algn="just"/>
            <a:r>
              <a:rPr lang="es-MX" b="0" i="0" u="none" strike="noStrike" dirty="0">
                <a:solidFill>
                  <a:srgbClr val="231F20"/>
                </a:solidFill>
                <a:effectLst/>
                <a:latin typeface="Arial" panose="020B0604020202020204" pitchFamily="34" charset="0"/>
              </a:rPr>
              <a:t>...comparecen A, B, C y D.</a:t>
            </a:r>
          </a:p>
          <a:p>
            <a:pPr algn="just"/>
            <a:r>
              <a:rPr lang="es-MX" sz="1200" b="0" i="0" u="none" strike="noStrike" dirty="0">
                <a:effectLst/>
                <a:latin typeface="Arial" panose="020B0604020202020204" pitchFamily="34" charset="0"/>
              </a:rPr>
              <a:t>En la comparecencia se introducen, en primer lugar, las </a:t>
            </a:r>
            <a:r>
              <a:rPr lang="es-MX" sz="1200" b="1" i="0" u="none" strike="noStrike" dirty="0">
                <a:effectLst/>
                <a:latin typeface="Arial" panose="020B0604020202020204" pitchFamily="34" charset="0"/>
              </a:rPr>
              <a:t>partes </a:t>
            </a:r>
            <a:r>
              <a:rPr lang="es-MX" sz="1200" b="0" i="0" u="none" strike="noStrike" dirty="0">
                <a:effectLst/>
                <a:latin typeface="Arial" panose="020B0604020202020204" pitchFamily="34" charset="0"/>
              </a:rPr>
              <a:t>del contrato de constitución de usufructo, luego la c</a:t>
            </a:r>
            <a:r>
              <a:rPr lang="es-MX" sz="1200" b="1" i="0" u="none" strike="noStrike" dirty="0">
                <a:effectLst/>
                <a:latin typeface="Arial" panose="020B0604020202020204" pitchFamily="34" charset="0"/>
              </a:rPr>
              <a:t>ónyuge</a:t>
            </a:r>
            <a:r>
              <a:rPr lang="es-MX" sz="1200" b="0" i="0" u="none" strike="noStrike" dirty="0">
                <a:effectLst/>
                <a:latin typeface="Arial" panose="020B0604020202020204" pitchFamily="34" charset="0"/>
              </a:rPr>
              <a:t> que presta el asentimiento y, por último, el </a:t>
            </a:r>
            <a:r>
              <a:rPr lang="es-MX" sz="1200" b="1" i="0" u="none" strike="noStrike" dirty="0">
                <a:effectLst/>
                <a:latin typeface="Arial" panose="020B0604020202020204" pitchFamily="34" charset="0"/>
              </a:rPr>
              <a:t>fiador</a:t>
            </a:r>
            <a:r>
              <a:rPr lang="es-MX" sz="1200" b="0" i="0" u="none" strike="noStrike" dirty="0">
                <a:effectLst/>
                <a:latin typeface="Arial" panose="020B0604020202020204" pitchFamily="34" charset="0"/>
              </a:rPr>
              <a:t>. El primero es el titular </a:t>
            </a:r>
            <a:r>
              <a:rPr lang="es-MX" sz="1200" b="0" i="0" u="none" strike="noStrike" dirty="0" err="1">
                <a:effectLst/>
                <a:latin typeface="Arial" panose="020B0604020202020204" pitchFamily="34" charset="0"/>
              </a:rPr>
              <a:t>dominial</a:t>
            </a:r>
            <a:r>
              <a:rPr lang="es-MX" sz="1200" b="0" i="0" u="none" strike="noStrike" dirty="0">
                <a:effectLst/>
                <a:latin typeface="Arial" panose="020B0604020202020204" pitchFamily="34" charset="0"/>
              </a:rPr>
              <a:t> y el segundo será el adquiriente del derecho real de usufructo. El asentimiento conyugal resulta necesario puesto que se trata de un acto de disposición sobre un inmueble ganancial (art. 470, inc. a, Cód. </a:t>
            </a:r>
            <a:r>
              <a:rPr lang="es-MX" sz="1200" b="0" i="0" u="none" strike="noStrike" dirty="0" err="1">
                <a:effectLst/>
                <a:latin typeface="Arial" panose="020B0604020202020204" pitchFamily="34" charset="0"/>
              </a:rPr>
              <a:t>Civ</a:t>
            </a:r>
            <a:r>
              <a:rPr lang="es-MX" sz="1200" b="0" i="0" u="none" strike="noStrike" dirty="0">
                <a:effectLst/>
                <a:latin typeface="Arial" panose="020B0604020202020204" pitchFamily="34" charset="0"/>
              </a:rPr>
              <a:t>. y Com.).</a:t>
            </a:r>
          </a:p>
          <a:p>
            <a:pPr algn="just"/>
            <a:r>
              <a:rPr lang="es-MX" sz="1200" b="0" i="0" u="none" strike="noStrike" dirty="0">
                <a:solidFill>
                  <a:srgbClr val="939598"/>
                </a:solidFill>
                <a:effectLst/>
                <a:latin typeface="Arial" panose="020B0604020202020204" pitchFamily="34" charset="0"/>
              </a:rPr>
              <a:t> </a:t>
            </a:r>
          </a:p>
          <a:p>
            <a:pPr algn="just"/>
            <a:r>
              <a:rPr lang="es-MX" b="0" i="0" u="none" strike="noStrike" dirty="0">
                <a:solidFill>
                  <a:srgbClr val="231F20"/>
                </a:solidFill>
                <a:effectLst/>
                <a:latin typeface="Arial" panose="020B0604020202020204" pitchFamily="34" charset="0"/>
              </a:rPr>
              <a:t>Intervienen por sí y exponen: </a:t>
            </a:r>
          </a:p>
          <a:p>
            <a:pPr algn="just"/>
            <a:r>
              <a:rPr lang="es-MX" b="1" i="0" u="none" strike="noStrike" dirty="0">
                <a:solidFill>
                  <a:srgbClr val="231F20"/>
                </a:solidFill>
                <a:effectLst/>
                <a:latin typeface="Arial" panose="020B0604020202020204" pitchFamily="34" charset="0"/>
              </a:rPr>
              <a:t>ARTÍCULO PRIMERO: </a:t>
            </a:r>
            <a:r>
              <a:rPr lang="es-MX" b="0" i="0" u="none" strike="noStrike" dirty="0">
                <a:solidFill>
                  <a:srgbClr val="231F20"/>
                </a:solidFill>
                <a:effectLst/>
                <a:latin typeface="Arial" panose="020B0604020202020204" pitchFamily="34" charset="0"/>
              </a:rPr>
              <a:t>A constituye DERECHO REAL DE USUFRUCTO a título oneroso a favor de B sobre...</a:t>
            </a:r>
          </a:p>
          <a:p>
            <a:pPr algn="just"/>
            <a:endParaRPr lang="es-MX" sz="1000" b="0" i="0" u="none" strike="noStrike" dirty="0">
              <a:solidFill>
                <a:srgbClr val="231F20"/>
              </a:solidFill>
              <a:effectLst/>
              <a:latin typeface="Arial" panose="020B0604020202020204" pitchFamily="34" charset="0"/>
            </a:endParaRPr>
          </a:p>
          <a:p>
            <a:pPr algn="just"/>
            <a:r>
              <a:rPr lang="es-MX" sz="1000" b="0" i="0" u="none" strike="noStrike" dirty="0">
                <a:effectLst/>
                <a:latin typeface="Arial" panose="020B0604020202020204" pitchFamily="34" charset="0"/>
              </a:rPr>
              <a:t>El titular </a:t>
            </a:r>
            <a:r>
              <a:rPr lang="es-MX" sz="1000" b="0" i="0" u="none" strike="noStrike" dirty="0" err="1">
                <a:effectLst/>
                <a:latin typeface="Arial" panose="020B0604020202020204" pitchFamily="34" charset="0"/>
              </a:rPr>
              <a:t>dominial</a:t>
            </a:r>
            <a:r>
              <a:rPr lang="es-MX" sz="1000" b="0" i="0" u="none" strike="noStrike" dirty="0">
                <a:effectLst/>
                <a:latin typeface="Arial" panose="020B0604020202020204" pitchFamily="34" charset="0"/>
              </a:rPr>
              <a:t> constituye el derecho real de usufructo a favor del otro compareciente a título oneroso. La descripción del inmueble es semejante a la de una escritura de compraventa</a:t>
            </a:r>
            <a:r>
              <a:rPr lang="es-MX" b="0" i="0" u="none" strike="noStrike" dirty="0">
                <a:effectLst/>
                <a:latin typeface="Arial" panose="020B0604020202020204" pitchFamily="34" charset="0"/>
              </a:rPr>
              <a:t>.</a:t>
            </a:r>
          </a:p>
          <a:p>
            <a:pPr algn="just"/>
            <a:r>
              <a:rPr lang="es-MX" b="0" i="0" u="none" strike="noStrike" dirty="0">
                <a:solidFill>
                  <a:srgbClr val="939598"/>
                </a:solidFill>
                <a:effectLst/>
                <a:latin typeface="Arial" panose="020B0604020202020204" pitchFamily="34" charset="0"/>
              </a:rPr>
              <a:t> </a:t>
            </a:r>
          </a:p>
          <a:p>
            <a:pPr algn="just"/>
            <a:r>
              <a:rPr lang="es-MX" b="1" i="0" u="none" strike="noStrike" dirty="0">
                <a:solidFill>
                  <a:srgbClr val="231F20"/>
                </a:solidFill>
                <a:effectLst/>
                <a:latin typeface="Arial" panose="020B0604020202020204" pitchFamily="34" charset="0"/>
              </a:rPr>
              <a:t>ARTÍCULO SEGUNDO: </a:t>
            </a:r>
            <a:r>
              <a:rPr lang="es-MX" b="0" i="0" u="none" strike="noStrike" dirty="0">
                <a:solidFill>
                  <a:srgbClr val="231F20"/>
                </a:solidFill>
                <a:effectLst/>
                <a:latin typeface="Arial" panose="020B0604020202020204" pitchFamily="34" charset="0"/>
              </a:rPr>
              <a:t>El precio de este contrato asciende a la suma de..., importe que A recibe de B en este acto ante mí, en dinero efectivo y a su entera satisfacción, sirviendo la presente de suficiente recibo.</a:t>
            </a:r>
          </a:p>
          <a:p>
            <a:pPr algn="just"/>
            <a:r>
              <a:rPr lang="es-MX" sz="1000" b="0" i="0" strike="noStrike" dirty="0">
                <a:effectLst/>
                <a:latin typeface="Arial" panose="020B0604020202020204" pitchFamily="34" charset="0"/>
              </a:rPr>
              <a:t>Esta cláusula prevé el precio del contrato de constitución de usufructo y exterioriza la onerosidad del acuerdo de voluntades. El pago en efectivo es procedente según el artículo 1º del </a:t>
            </a:r>
            <a:r>
              <a:rPr lang="es-MX" sz="1000" dirty="0">
                <a:latin typeface="Arial" panose="020B0604020202020204" pitchFamily="34" charset="0"/>
              </a:rPr>
              <a:t>decreto 22/2001</a:t>
            </a:r>
            <a:r>
              <a:rPr lang="es-MX" sz="1000" b="0" i="0" strike="noStrike" dirty="0">
                <a:effectLst/>
                <a:latin typeface="Arial" panose="020B0604020202020204" pitchFamily="34" charset="0"/>
              </a:rPr>
              <a:t>. Si bien se ha pactado un precio con un pago único, nada obsta a que se efectúe a través de pagos periódicos, a semejanza de un contrato de locación. Puede optarse válidamente por cualquiera de las dos variantes, ya que las normas de orden público de respecto de las locaciones habitacionales no alcanzan al usufructo.</a:t>
            </a:r>
          </a:p>
        </p:txBody>
      </p:sp>
    </p:spTree>
    <p:extLst>
      <p:ext uri="{BB962C8B-B14F-4D97-AF65-F5344CB8AC3E}">
        <p14:creationId xmlns:p14="http://schemas.microsoft.com/office/powerpoint/2010/main" val="2917366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4265FE-9C62-47CE-90A8-5BF7AE1CA96A}"/>
              </a:ext>
            </a:extLst>
          </p:cNvPr>
          <p:cNvSpPr>
            <a:spLocks noGrp="1"/>
          </p:cNvSpPr>
          <p:nvPr>
            <p:ph type="title"/>
          </p:nvPr>
        </p:nvSpPr>
        <p:spPr>
          <a:xfrm>
            <a:off x="1141413" y="618518"/>
            <a:ext cx="9905998" cy="287256"/>
          </a:xfrm>
        </p:spPr>
        <p:txBody>
          <a:bodyPr>
            <a:normAutofit fontScale="90000"/>
          </a:bodyPr>
          <a:lstStyle/>
          <a:p>
            <a:r>
              <a:rPr lang="es-MX" dirty="0">
                <a:effectLst>
                  <a:outerShdw blurRad="38100" dist="38100" dir="2700000" algn="tl">
                    <a:srgbClr val="000000">
                      <a:alpha val="43137"/>
                    </a:srgbClr>
                  </a:outerShdw>
                </a:effectLst>
              </a:rPr>
              <a:t>Continuación</a:t>
            </a:r>
            <a:endParaRPr lang="es-AR"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A8DB791F-586B-47A2-819A-A3BF227CF646}"/>
              </a:ext>
            </a:extLst>
          </p:cNvPr>
          <p:cNvSpPr>
            <a:spLocks noGrp="1"/>
          </p:cNvSpPr>
          <p:nvPr>
            <p:ph idx="1"/>
          </p:nvPr>
        </p:nvSpPr>
        <p:spPr>
          <a:xfrm>
            <a:off x="729842" y="1208016"/>
            <a:ext cx="11174136" cy="5259896"/>
          </a:xfrm>
        </p:spPr>
        <p:txBody>
          <a:bodyPr>
            <a:normAutofit fontScale="25000" lnSpcReduction="20000"/>
          </a:bodyPr>
          <a:lstStyle/>
          <a:p>
            <a:pPr marL="0" indent="0" algn="just">
              <a:buNone/>
            </a:pPr>
            <a:r>
              <a:rPr lang="es-MX" sz="4800" b="1" i="0" u="none" strike="noStrike" dirty="0">
                <a:solidFill>
                  <a:srgbClr val="231F20"/>
                </a:solidFill>
                <a:effectLst/>
                <a:latin typeface="Arial" panose="020B0604020202020204" pitchFamily="34" charset="0"/>
              </a:rPr>
              <a:t>ARTÍCULO TERCERO: </a:t>
            </a:r>
            <a:r>
              <a:rPr lang="es-MX" sz="4800" b="0" i="0" u="none" strike="noStrike" dirty="0">
                <a:solidFill>
                  <a:srgbClr val="231F20"/>
                </a:solidFill>
                <a:effectLst/>
                <a:latin typeface="Arial" panose="020B0604020202020204" pitchFamily="34" charset="0"/>
              </a:rPr>
              <a:t>El usufructo tendrá el </a:t>
            </a:r>
            <a:r>
              <a:rPr lang="es-MX" sz="4800" b="1" i="0" u="none" strike="noStrike" dirty="0">
                <a:solidFill>
                  <a:srgbClr val="231F20"/>
                </a:solidFill>
                <a:effectLst/>
                <a:latin typeface="Arial" panose="020B0604020202020204" pitchFamily="34" charset="0"/>
              </a:rPr>
              <a:t>plazo </a:t>
            </a:r>
            <a:r>
              <a:rPr lang="es-MX" sz="4800" b="0" i="0" u="none" strike="noStrike" dirty="0">
                <a:solidFill>
                  <a:srgbClr val="231F20"/>
                </a:solidFill>
                <a:effectLst/>
                <a:latin typeface="Arial" panose="020B0604020202020204" pitchFamily="34" charset="0"/>
              </a:rPr>
              <a:t>de CINCO AÑOS contados a partir de hoy y vence en consecuencia el día..., fecha en que el usufructuario deberá restituir al nudo propietario o a su representante el inmueble libre de ocupantes y en las mismas condiciones en que lo recibió, con todos sus accesorios. En caso de fallecimiento del usufructuario antes del cumplimiento del plazo, el precio pactado en la cláusula precedente se reducirá en proporción al tiempo transcurrido hasta ese momento y deberá ser devuelto por el propietario a los herederos del usufructuario, quienes estarán obligados a restituir el inmueble dentro de los diez días del </a:t>
            </a:r>
            <a:r>
              <a:rPr lang="es-MX" sz="4000" b="0" i="0" u="none" strike="noStrike" dirty="0">
                <a:solidFill>
                  <a:srgbClr val="231F20"/>
                </a:solidFill>
                <a:effectLst/>
                <a:latin typeface="Arial" panose="020B0604020202020204" pitchFamily="34" charset="0"/>
              </a:rPr>
              <a:t>fallecimiento.</a:t>
            </a:r>
          </a:p>
          <a:p>
            <a:pPr marL="0" indent="0" algn="just">
              <a:buNone/>
            </a:pPr>
            <a:r>
              <a:rPr lang="es-MX" sz="4000" b="0" i="0" u="none" strike="noStrike" dirty="0">
                <a:effectLst/>
                <a:latin typeface="Arial" panose="020B0604020202020204" pitchFamily="34" charset="0"/>
              </a:rPr>
              <a:t>En este caso el usufructo no se constituye en forma vitalicia, sino por un plazo determinado. No obstante, la muerte del usufructuario siempre provoca la extinción del derecho real, ya que el usufructo no se transmite a los herederos (art. 2152, inc. a, Cód. </a:t>
            </a:r>
            <a:r>
              <a:rPr lang="es-MX" sz="4000" b="0" i="0" u="none" strike="noStrike" dirty="0" err="1">
                <a:effectLst/>
                <a:latin typeface="Arial" panose="020B0604020202020204" pitchFamily="34" charset="0"/>
              </a:rPr>
              <a:t>Civ</a:t>
            </a:r>
            <a:r>
              <a:rPr lang="es-MX" sz="4000" b="0" i="0" u="none" strike="noStrike" dirty="0">
                <a:effectLst/>
                <a:latin typeface="Arial" panose="020B0604020202020204" pitchFamily="34" charset="0"/>
              </a:rPr>
              <a:t>. y Com.). Ésta es una de las diversas diferencias entre el usufructo y la locación, dado que esta última se transmite a los continuadores de la persona del locatario (art. 1189 Cód. </a:t>
            </a:r>
            <a:r>
              <a:rPr lang="es-MX" sz="4000" b="0" i="0" u="none" strike="noStrike" dirty="0" err="1">
                <a:effectLst/>
                <a:latin typeface="Arial" panose="020B0604020202020204" pitchFamily="34" charset="0"/>
              </a:rPr>
              <a:t>Civ</a:t>
            </a:r>
            <a:r>
              <a:rPr lang="es-MX" sz="4000" b="0" i="0" u="none" strike="noStrike" dirty="0">
                <a:effectLst/>
                <a:latin typeface="Arial" panose="020B0604020202020204" pitchFamily="34" charset="0"/>
              </a:rPr>
              <a:t>. y Com.). A causa de esta circunstancia, se prevé la reducción del precio del contrato en caso de extinción del usufructo por muerte.</a:t>
            </a:r>
            <a:r>
              <a:rPr lang="es-MX" b="0" i="0" u="none" strike="noStrike" dirty="0">
                <a:solidFill>
                  <a:srgbClr val="939598"/>
                </a:solidFill>
                <a:effectLst/>
                <a:latin typeface="Arial" panose="020B0604020202020204" pitchFamily="34" charset="0"/>
              </a:rPr>
              <a:t> </a:t>
            </a:r>
          </a:p>
          <a:p>
            <a:pPr marL="0" indent="0" algn="just">
              <a:buNone/>
            </a:pPr>
            <a:r>
              <a:rPr lang="es-MX" sz="4800" b="1" i="0" u="none" strike="noStrike" dirty="0">
                <a:solidFill>
                  <a:srgbClr val="231F20"/>
                </a:solidFill>
                <a:effectLst/>
                <a:latin typeface="Arial" panose="020B0604020202020204" pitchFamily="34" charset="0"/>
              </a:rPr>
              <a:t>ARTÍCULO CUARTO: </a:t>
            </a:r>
            <a:r>
              <a:rPr lang="es-MX" sz="4800" b="0" i="0" u="none" strike="noStrike" dirty="0">
                <a:solidFill>
                  <a:srgbClr val="231F20"/>
                </a:solidFill>
                <a:effectLst/>
                <a:latin typeface="Arial" panose="020B0604020202020204" pitchFamily="34" charset="0"/>
              </a:rPr>
              <a:t>El inmueble tendrá como </a:t>
            </a:r>
            <a:r>
              <a:rPr lang="es-MX" sz="4800" b="1" i="0" u="none" strike="noStrike" dirty="0">
                <a:solidFill>
                  <a:srgbClr val="231F20"/>
                </a:solidFill>
                <a:effectLst/>
                <a:latin typeface="Arial" panose="020B0604020202020204" pitchFamily="34" charset="0"/>
              </a:rPr>
              <a:t>destino</a:t>
            </a:r>
            <a:r>
              <a:rPr lang="es-MX" sz="4800" b="0" i="0" u="none" strike="noStrike" dirty="0">
                <a:solidFill>
                  <a:srgbClr val="231F20"/>
                </a:solidFill>
                <a:effectLst/>
                <a:latin typeface="Arial" panose="020B0604020202020204" pitchFamily="34" charset="0"/>
              </a:rPr>
              <a:t> exclusivo la casa habitación del usufructuario y su familia, y podrá destinarse al ejercicio de sus respectivas profesiones liberales.</a:t>
            </a:r>
          </a:p>
          <a:p>
            <a:pPr marL="0" indent="0" algn="just">
              <a:buNone/>
            </a:pPr>
            <a:r>
              <a:rPr lang="es-MX" sz="4000" b="0" i="0" u="none" strike="noStrike" dirty="0">
                <a:effectLst/>
                <a:latin typeface="Arial" panose="020B0604020202020204" pitchFamily="34" charset="0"/>
              </a:rPr>
              <a:t>Resulta conveniente la expresión del destino del inmueble, ya que el usufructuario carece de facultades de alterarlo en virtud del principio salva </a:t>
            </a:r>
            <a:r>
              <a:rPr lang="es-MX" sz="4000" b="0" i="0" u="none" strike="noStrike" dirty="0" err="1">
                <a:effectLst/>
                <a:latin typeface="Arial" panose="020B0604020202020204" pitchFamily="34" charset="0"/>
              </a:rPr>
              <a:t>rerum</a:t>
            </a:r>
            <a:r>
              <a:rPr lang="es-MX" sz="4000" b="0" i="0" u="none" strike="noStrike" dirty="0">
                <a:effectLst/>
                <a:latin typeface="Arial" panose="020B0604020202020204" pitchFamily="34" charset="0"/>
              </a:rPr>
              <a:t> sustancia. Como se expresa en una cláusula ulterior, el cambio de destino permite al nudo propietario ejercer el pacto comisorio y resolver el contrato y el derecho real de usufructo.</a:t>
            </a:r>
            <a:endParaRPr lang="es-MX" sz="4000" b="0" i="0" u="none" strike="noStrike" dirty="0">
              <a:solidFill>
                <a:srgbClr val="939598"/>
              </a:solidFill>
              <a:effectLst/>
              <a:latin typeface="Arial" panose="020B0604020202020204" pitchFamily="34" charset="0"/>
            </a:endParaRPr>
          </a:p>
          <a:p>
            <a:pPr marL="0" indent="0" algn="just">
              <a:buNone/>
            </a:pPr>
            <a:r>
              <a:rPr lang="es-MX" sz="4800" b="1" i="0" u="none" strike="noStrike" dirty="0">
                <a:solidFill>
                  <a:srgbClr val="231F20"/>
                </a:solidFill>
                <a:effectLst/>
                <a:latin typeface="Arial" panose="020B0604020202020204" pitchFamily="34" charset="0"/>
              </a:rPr>
              <a:t>ARTÍCULO QUINTO: </a:t>
            </a:r>
            <a:r>
              <a:rPr lang="es-MX" sz="4800" b="0" i="0" u="none" strike="noStrike" dirty="0">
                <a:solidFill>
                  <a:srgbClr val="231F20"/>
                </a:solidFill>
                <a:effectLst/>
                <a:latin typeface="Arial" panose="020B0604020202020204" pitchFamily="34" charset="0"/>
              </a:rPr>
              <a:t>El </a:t>
            </a:r>
            <a:r>
              <a:rPr lang="es-MX" sz="4800" b="1" i="0" u="none" strike="noStrike" dirty="0">
                <a:solidFill>
                  <a:srgbClr val="231F20"/>
                </a:solidFill>
                <a:effectLst/>
                <a:latin typeface="Arial" panose="020B0604020202020204" pitchFamily="34" charset="0"/>
              </a:rPr>
              <a:t>usufructuario se obliga </a:t>
            </a:r>
            <a:r>
              <a:rPr lang="es-MX" sz="4800" b="0" i="0" u="none" strike="noStrike" dirty="0">
                <a:solidFill>
                  <a:srgbClr val="231F20"/>
                </a:solidFill>
                <a:effectLst/>
                <a:latin typeface="Arial" panose="020B0604020202020204" pitchFamily="34" charset="0"/>
              </a:rPr>
              <a:t>a pagar los impuestos, tasas, contribuciones y servicios públicos del inmueble y a entregar al nudo propietario los recibos correspondientes con una periodicidad semestral en el domicilio de éste.</a:t>
            </a:r>
          </a:p>
          <a:p>
            <a:pPr marL="0" indent="0" algn="just">
              <a:buNone/>
            </a:pPr>
            <a:r>
              <a:rPr lang="es-MX" sz="4000" b="0" i="0" u="none" strike="noStrike" dirty="0">
                <a:effectLst/>
                <a:latin typeface="Arial" panose="020B0604020202020204" pitchFamily="34" charset="0"/>
              </a:rPr>
              <a:t>Se trata de la solución prevista por el artículo 2148 del Código Civil y Comercial.</a:t>
            </a:r>
          </a:p>
          <a:p>
            <a:pPr marL="0" indent="0" algn="just">
              <a:buNone/>
            </a:pPr>
            <a:r>
              <a:rPr lang="es-MX" sz="4800" b="1" i="0" u="none" strike="noStrike" dirty="0">
                <a:solidFill>
                  <a:srgbClr val="231F20"/>
                </a:solidFill>
                <a:effectLst/>
                <a:latin typeface="Arial" panose="020B0604020202020204" pitchFamily="34" charset="0"/>
              </a:rPr>
              <a:t>ARTÍCULO SEXTO: </a:t>
            </a:r>
            <a:r>
              <a:rPr lang="es-MX" sz="4800" b="0" i="0" u="none" strike="noStrike" dirty="0">
                <a:solidFill>
                  <a:srgbClr val="231F20"/>
                </a:solidFill>
                <a:effectLst/>
                <a:latin typeface="Arial" panose="020B0604020202020204" pitchFamily="34" charset="0"/>
              </a:rPr>
              <a:t>Las partes han reflejado el </a:t>
            </a:r>
            <a:r>
              <a:rPr lang="es-MX" sz="4800" b="1" i="0" u="none" strike="noStrike" dirty="0">
                <a:solidFill>
                  <a:srgbClr val="231F20"/>
                </a:solidFill>
                <a:effectLst/>
                <a:latin typeface="Arial" panose="020B0604020202020204" pitchFamily="34" charset="0"/>
              </a:rPr>
              <a:t>estado </a:t>
            </a:r>
            <a:r>
              <a:rPr lang="es-MX" sz="4800" b="0" i="0" u="none" strike="noStrike" dirty="0">
                <a:solidFill>
                  <a:srgbClr val="231F20"/>
                </a:solidFill>
                <a:effectLst/>
                <a:latin typeface="Arial" panose="020B0604020202020204" pitchFamily="34" charset="0"/>
              </a:rPr>
              <a:t>del inmueble por instrumento privado, que se agrega a la presente escritura.</a:t>
            </a:r>
          </a:p>
          <a:p>
            <a:pPr marL="0" indent="0" algn="just">
              <a:buNone/>
            </a:pPr>
            <a:r>
              <a:rPr lang="es-MX" sz="4000" b="0" i="0" u="none" strike="noStrike" dirty="0">
                <a:effectLst/>
                <a:latin typeface="Arial" panose="020B0604020202020204" pitchFamily="34" charset="0"/>
              </a:rPr>
              <a:t>En el presente contrato se ha optado por documentar el estado del inmueble por instrumento privado, dado que ambas partes son capaces (art. 2136). Esto constituye una facultad para cualquiera de las partes.</a:t>
            </a:r>
            <a:endParaRPr lang="es-MX" sz="4000" b="0" i="0" u="none" strike="noStrike" dirty="0">
              <a:solidFill>
                <a:srgbClr val="939598"/>
              </a:solidFill>
              <a:effectLst/>
              <a:latin typeface="Arial" panose="020B0604020202020204" pitchFamily="34" charset="0"/>
            </a:endParaRPr>
          </a:p>
          <a:p>
            <a:pPr marL="0" indent="0" algn="just">
              <a:buNone/>
            </a:pPr>
            <a:r>
              <a:rPr lang="es-MX" sz="4800" b="1" i="0" u="none" strike="noStrike" dirty="0">
                <a:solidFill>
                  <a:srgbClr val="231F20"/>
                </a:solidFill>
                <a:effectLst/>
                <a:latin typeface="Arial" panose="020B0604020202020204" pitchFamily="34" charset="0"/>
              </a:rPr>
              <a:t>ARTÍCULO SÉPTIMO: </a:t>
            </a:r>
            <a:r>
              <a:rPr lang="es-MX" sz="4800" b="0" i="0" u="none" strike="noStrike" dirty="0">
                <a:solidFill>
                  <a:srgbClr val="231F20"/>
                </a:solidFill>
                <a:effectLst/>
                <a:latin typeface="Arial" panose="020B0604020202020204" pitchFamily="34" charset="0"/>
              </a:rPr>
              <a:t>D se constituye en </a:t>
            </a:r>
            <a:r>
              <a:rPr lang="es-MX" sz="4800" b="1" i="0" u="none" strike="noStrike" dirty="0">
                <a:solidFill>
                  <a:srgbClr val="231F20"/>
                </a:solidFill>
                <a:effectLst/>
                <a:latin typeface="Arial" panose="020B0604020202020204" pitchFamily="34" charset="0"/>
              </a:rPr>
              <a:t>fiador </a:t>
            </a:r>
            <a:r>
              <a:rPr lang="es-MX" sz="4800" b="0" i="0" u="none" strike="noStrike" dirty="0">
                <a:solidFill>
                  <a:srgbClr val="231F20"/>
                </a:solidFill>
                <a:effectLst/>
                <a:latin typeface="Arial" panose="020B0604020202020204" pitchFamily="34" charset="0"/>
              </a:rPr>
              <a:t>principal pagador y responde por todas las obligaciones a cargo del usufructuario emergentes del presente contrato hasta la finalización del plazo pactado. Resulta inoponible a éste cualquier prórroga o renovación que se haya celebrado sin su expreso consentimiento. Respecto de la falta de restitución en término del inmueble, la garantía del fiador continúa hasta su efectiva devolución al nudo propietario. La extinción de la fianza o la insolvencia sobreviniente del fiador obliga al usufructuario a reemplazarla por otra a satisfacción del nudo propietario.</a:t>
            </a:r>
          </a:p>
          <a:p>
            <a:pPr marL="0" indent="0" algn="just">
              <a:buNone/>
            </a:pPr>
            <a:r>
              <a:rPr lang="es-MX" sz="4000" b="0" i="0" u="none" strike="noStrike" dirty="0">
                <a:effectLst/>
                <a:latin typeface="Arial" panose="020B0604020202020204" pitchFamily="34" charset="0"/>
              </a:rPr>
              <a:t>El art. 2139 del Cód. </a:t>
            </a:r>
            <a:r>
              <a:rPr lang="es-MX" sz="4000" b="0" i="0" u="none" strike="noStrike" dirty="0" err="1">
                <a:effectLst/>
                <a:latin typeface="Arial" panose="020B0604020202020204" pitchFamily="34" charset="0"/>
              </a:rPr>
              <a:t>Civ</a:t>
            </a:r>
            <a:r>
              <a:rPr lang="es-MX" sz="4000" b="0" i="0" u="none" strike="noStrike" dirty="0">
                <a:effectLst/>
                <a:latin typeface="Arial" panose="020B0604020202020204" pitchFamily="34" charset="0"/>
              </a:rPr>
              <a:t>. y Com. establece respecto del usufructo con carácter facultativo la constitución de garantías accesorias.</a:t>
            </a:r>
          </a:p>
          <a:p>
            <a:endParaRPr lang="es-AR" dirty="0"/>
          </a:p>
        </p:txBody>
      </p:sp>
    </p:spTree>
    <p:extLst>
      <p:ext uri="{BB962C8B-B14F-4D97-AF65-F5344CB8AC3E}">
        <p14:creationId xmlns:p14="http://schemas.microsoft.com/office/powerpoint/2010/main" val="2690938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02E8251-47E7-43B8-8037-417C754A9018}"/>
              </a:ext>
            </a:extLst>
          </p:cNvPr>
          <p:cNvSpPr>
            <a:spLocks noGrp="1"/>
          </p:cNvSpPr>
          <p:nvPr>
            <p:ph idx="1"/>
          </p:nvPr>
        </p:nvSpPr>
        <p:spPr>
          <a:xfrm>
            <a:off x="864066" y="793631"/>
            <a:ext cx="10645629" cy="5699448"/>
          </a:xfrm>
        </p:spPr>
        <p:txBody>
          <a:bodyPr>
            <a:normAutofit fontScale="47500" lnSpcReduction="20000"/>
          </a:bodyPr>
          <a:lstStyle/>
          <a:p>
            <a:pPr marL="0" indent="0" algn="just">
              <a:buNone/>
            </a:pPr>
            <a:r>
              <a:rPr lang="es-MX" b="1" i="0" u="none" strike="noStrike" dirty="0">
                <a:solidFill>
                  <a:srgbClr val="231F20"/>
                </a:solidFill>
                <a:effectLst/>
                <a:latin typeface="Arial" panose="020B0604020202020204" pitchFamily="34" charset="0"/>
              </a:rPr>
              <a:t>ARTÍCULO OCTAVO: </a:t>
            </a:r>
            <a:r>
              <a:rPr lang="es-MX" b="0" i="0" u="none" strike="noStrike" dirty="0">
                <a:solidFill>
                  <a:srgbClr val="231F20"/>
                </a:solidFill>
                <a:effectLst/>
                <a:latin typeface="Arial" panose="020B0604020202020204" pitchFamily="34" charset="0"/>
              </a:rPr>
              <a:t>El derecho real de usufructo y el presente contrato podrán </a:t>
            </a:r>
            <a:r>
              <a:rPr lang="es-MX" b="1" i="0" u="none" strike="noStrike" dirty="0">
                <a:solidFill>
                  <a:srgbClr val="231F20"/>
                </a:solidFill>
                <a:effectLst/>
                <a:latin typeface="Arial" panose="020B0604020202020204" pitchFamily="34" charset="0"/>
              </a:rPr>
              <a:t>resolverse</a:t>
            </a:r>
            <a:r>
              <a:rPr lang="es-MX" b="0" i="0" u="none" strike="noStrike" dirty="0">
                <a:solidFill>
                  <a:srgbClr val="231F20"/>
                </a:solidFill>
                <a:effectLst/>
                <a:latin typeface="Arial" panose="020B0604020202020204" pitchFamily="34" charset="0"/>
              </a:rPr>
              <a:t> por las siguientes causas: </a:t>
            </a:r>
            <a:r>
              <a:rPr lang="es-MX" b="1" i="0" u="none" strike="noStrike" dirty="0">
                <a:solidFill>
                  <a:srgbClr val="231F20"/>
                </a:solidFill>
                <a:effectLst/>
                <a:latin typeface="Arial" panose="020B0604020202020204" pitchFamily="34" charset="0"/>
              </a:rPr>
              <a:t>a) </a:t>
            </a:r>
            <a:r>
              <a:rPr lang="es-MX" b="0" i="0" u="none" strike="noStrike" dirty="0">
                <a:solidFill>
                  <a:srgbClr val="231F20"/>
                </a:solidFill>
                <a:effectLst/>
                <a:latin typeface="Arial" panose="020B0604020202020204" pitchFamily="34" charset="0"/>
              </a:rPr>
              <a:t>cambio del destino del inmueble;</a:t>
            </a:r>
            <a:r>
              <a:rPr lang="es-MX" b="1" i="0" u="none" strike="noStrike" dirty="0">
                <a:solidFill>
                  <a:srgbClr val="231F20"/>
                </a:solidFill>
                <a:effectLst/>
                <a:latin typeface="Arial" panose="020B0604020202020204" pitchFamily="34" charset="0"/>
              </a:rPr>
              <a:t> b) </a:t>
            </a:r>
            <a:r>
              <a:rPr lang="es-MX" b="0" i="0" u="none" strike="noStrike" dirty="0">
                <a:solidFill>
                  <a:srgbClr val="231F20"/>
                </a:solidFill>
                <a:effectLst/>
                <a:latin typeface="Arial" panose="020B0604020202020204" pitchFamily="34" charset="0"/>
              </a:rPr>
              <a:t>falta de pago de impuestos, tasas, contribuciones y servicios públicos; </a:t>
            </a:r>
            <a:r>
              <a:rPr lang="es-MX" b="1" i="0" u="none" strike="noStrike" dirty="0">
                <a:solidFill>
                  <a:srgbClr val="231F20"/>
                </a:solidFill>
                <a:effectLst/>
                <a:latin typeface="Arial" panose="020B0604020202020204" pitchFamily="34" charset="0"/>
              </a:rPr>
              <a:t>c) </a:t>
            </a:r>
            <a:r>
              <a:rPr lang="es-MX" b="0" i="0" u="none" strike="noStrike" dirty="0">
                <a:solidFill>
                  <a:srgbClr val="231F20"/>
                </a:solidFill>
                <a:effectLst/>
                <a:latin typeface="Arial" panose="020B0604020202020204" pitchFamily="34" charset="0"/>
              </a:rPr>
              <a:t>cualquier otro incumplimiento que provoque un perjuicio al titular </a:t>
            </a:r>
            <a:r>
              <a:rPr lang="es-MX" b="0" i="0" u="none" strike="noStrike" dirty="0" err="1">
                <a:solidFill>
                  <a:srgbClr val="231F20"/>
                </a:solidFill>
                <a:effectLst/>
                <a:latin typeface="Arial" panose="020B0604020202020204" pitchFamily="34" charset="0"/>
              </a:rPr>
              <a:t>dominial</a:t>
            </a:r>
            <a:r>
              <a:rPr lang="es-MX" b="0" i="0" u="none" strike="noStrike" dirty="0">
                <a:solidFill>
                  <a:srgbClr val="231F20"/>
                </a:solidFill>
                <a:effectLst/>
                <a:latin typeface="Arial" panose="020B0604020202020204" pitchFamily="34" charset="0"/>
              </a:rPr>
              <a:t>. En cualquiera de estos supuestos, la mora será automática y el nudo propietario podrá exigir el cumplimiento de las obligaciones a cargo del usufructuario o la resolución del usufructo, en ambos casos con la respectiva indemnización por daños y perjuicios.</a:t>
            </a:r>
          </a:p>
          <a:p>
            <a:pPr marL="0" indent="0" algn="just">
              <a:buNone/>
            </a:pPr>
            <a:r>
              <a:rPr lang="es-MX" b="0" i="0" u="none" strike="noStrike" dirty="0">
                <a:effectLst/>
                <a:latin typeface="Arial" panose="020B0604020202020204" pitchFamily="34" charset="0"/>
              </a:rPr>
              <a:t>La presente cláusula contempla la cláusula resolutoria expresa (art. 1086 Cód. </a:t>
            </a:r>
            <a:r>
              <a:rPr lang="es-MX" b="0" i="0" u="none" strike="noStrike" dirty="0" err="1">
                <a:effectLst/>
                <a:latin typeface="Arial" panose="020B0604020202020204" pitchFamily="34" charset="0"/>
              </a:rPr>
              <a:t>Civ</a:t>
            </a:r>
            <a:r>
              <a:rPr lang="es-MX" b="0" i="0" u="none" strike="noStrike" dirty="0">
                <a:effectLst/>
                <a:latin typeface="Arial" panose="020B0604020202020204" pitchFamily="34" charset="0"/>
              </a:rPr>
              <a:t>. y Com.) respecto del contrato de usufructo. Ante el incumplimiento del usufructuario, el nudo propietario queda facultado a resolver el usufructo o a exigir el cumplimiento contractual.</a:t>
            </a:r>
            <a:endParaRPr lang="es-MX" b="0" i="0" u="none" strike="noStrike" dirty="0">
              <a:solidFill>
                <a:srgbClr val="939598"/>
              </a:solidFill>
              <a:effectLst/>
              <a:latin typeface="Arial" panose="020B0604020202020204" pitchFamily="34" charset="0"/>
            </a:endParaRPr>
          </a:p>
          <a:p>
            <a:pPr marL="0" indent="0" algn="just">
              <a:buNone/>
            </a:pPr>
            <a:r>
              <a:rPr lang="es-MX" b="1" i="0" u="none" strike="noStrike" dirty="0">
                <a:solidFill>
                  <a:srgbClr val="231F20"/>
                </a:solidFill>
                <a:effectLst/>
                <a:latin typeface="Arial" panose="020B0604020202020204" pitchFamily="34" charset="0"/>
              </a:rPr>
              <a:t>ARTÍCULO NOVENO: </a:t>
            </a:r>
            <a:r>
              <a:rPr lang="es-MX" b="0" i="0" u="none" strike="noStrike" dirty="0">
                <a:solidFill>
                  <a:srgbClr val="231F20"/>
                </a:solidFill>
                <a:effectLst/>
                <a:latin typeface="Arial" panose="020B0604020202020204" pitchFamily="34" charset="0"/>
              </a:rPr>
              <a:t>A manifiesta:</a:t>
            </a:r>
            <a:r>
              <a:rPr lang="es-MX" b="1" i="0" u="none" strike="noStrike" dirty="0">
                <a:solidFill>
                  <a:srgbClr val="231F20"/>
                </a:solidFill>
                <a:effectLst/>
                <a:latin typeface="Arial" panose="020B0604020202020204" pitchFamily="34" charset="0"/>
              </a:rPr>
              <a:t> a) </a:t>
            </a:r>
            <a:r>
              <a:rPr lang="es-MX" b="0" i="0" u="none" strike="noStrike" dirty="0">
                <a:solidFill>
                  <a:srgbClr val="231F20"/>
                </a:solidFill>
                <a:effectLst/>
                <a:latin typeface="Arial" panose="020B0604020202020204" pitchFamily="34" charset="0"/>
              </a:rPr>
              <a:t>que no se encuentra inhibido para disponer de sus bienes; </a:t>
            </a:r>
            <a:r>
              <a:rPr lang="es-MX" b="1" i="0" u="none" strike="noStrike" dirty="0">
                <a:solidFill>
                  <a:srgbClr val="231F20"/>
                </a:solidFill>
                <a:effectLst/>
                <a:latin typeface="Arial" panose="020B0604020202020204" pitchFamily="34" charset="0"/>
              </a:rPr>
              <a:t>b) </a:t>
            </a:r>
            <a:r>
              <a:rPr lang="es-MX" b="0" i="0" u="none" strike="noStrike" dirty="0">
                <a:solidFill>
                  <a:srgbClr val="231F20"/>
                </a:solidFill>
                <a:effectLst/>
                <a:latin typeface="Arial" panose="020B0604020202020204" pitchFamily="34" charset="0"/>
              </a:rPr>
              <a:t>que el inmueble no reconoce gravámenes; </a:t>
            </a:r>
            <a:r>
              <a:rPr lang="es-MX" b="1" i="0" u="none" strike="noStrike" dirty="0">
                <a:solidFill>
                  <a:srgbClr val="231F20"/>
                </a:solidFill>
                <a:effectLst/>
                <a:latin typeface="Arial" panose="020B0604020202020204" pitchFamily="34" charset="0"/>
              </a:rPr>
              <a:t>c) </a:t>
            </a:r>
            <a:r>
              <a:rPr lang="es-MX" b="0" i="0" u="none" strike="noStrike" dirty="0">
                <a:solidFill>
                  <a:srgbClr val="231F20"/>
                </a:solidFill>
                <a:effectLst/>
                <a:latin typeface="Arial" panose="020B0604020202020204" pitchFamily="34" charset="0"/>
              </a:rPr>
              <a:t>que se transfiere con los impuestos, tasas y contribuciones al día; </a:t>
            </a:r>
            <a:r>
              <a:rPr lang="es-MX" b="1" i="0" u="none" strike="noStrike" dirty="0">
                <a:solidFill>
                  <a:srgbClr val="231F20"/>
                </a:solidFill>
                <a:effectLst/>
                <a:latin typeface="Arial" panose="020B0604020202020204" pitchFamily="34" charset="0"/>
              </a:rPr>
              <a:t>d) </a:t>
            </a:r>
            <a:r>
              <a:rPr lang="es-MX" b="0" i="0" u="none" strike="noStrike" dirty="0">
                <a:solidFill>
                  <a:srgbClr val="231F20"/>
                </a:solidFill>
                <a:effectLst/>
                <a:latin typeface="Arial" panose="020B0604020202020204" pitchFamily="34" charset="0"/>
              </a:rPr>
              <a:t>que se obliga por evicción y vicios redhibitorios; y </a:t>
            </a:r>
            <a:r>
              <a:rPr lang="es-MX" b="1" i="0" u="none" strike="noStrike" dirty="0">
                <a:solidFill>
                  <a:srgbClr val="231F20"/>
                </a:solidFill>
                <a:effectLst/>
                <a:latin typeface="Arial" panose="020B0604020202020204" pitchFamily="34" charset="0"/>
              </a:rPr>
              <a:t>e) </a:t>
            </a:r>
            <a:r>
              <a:rPr lang="es-MX" b="0" i="0" u="none" strike="noStrike" dirty="0">
                <a:solidFill>
                  <a:srgbClr val="231F20"/>
                </a:solidFill>
                <a:effectLst/>
                <a:latin typeface="Arial" panose="020B0604020202020204" pitchFamily="34" charset="0"/>
              </a:rPr>
              <a:t>que en el día de hoy y con anterioridad a este acto, ha efectuado la tradición del inmueble a favor del usufructuario.</a:t>
            </a:r>
          </a:p>
          <a:p>
            <a:pPr marL="0" indent="0" algn="just">
              <a:buNone/>
            </a:pPr>
            <a:r>
              <a:rPr lang="es-MX" b="0" i="0" u="none" strike="noStrike" dirty="0">
                <a:effectLst/>
                <a:latin typeface="Arial" panose="020B0604020202020204" pitchFamily="34" charset="0"/>
              </a:rPr>
              <a:t>Estas manifestaciones son similares a las de una escritura de compraventa. La responsabilidad por evicción y vicios redhibitorios existe por la onerosidad de la causa fuente del usufructo. La declaración acerca de la entrega del inmueble sirve entre las partes como confesión extrajudicial de la tradición, aunque no resulta de por sí modo suficiente para la constitución del derecho real (art. 1924 Cód. </a:t>
            </a:r>
            <a:r>
              <a:rPr lang="es-MX" b="0" i="0" u="none" strike="noStrike" dirty="0" err="1">
                <a:effectLst/>
                <a:latin typeface="Arial" panose="020B0604020202020204" pitchFamily="34" charset="0"/>
              </a:rPr>
              <a:t>Civ</a:t>
            </a:r>
            <a:r>
              <a:rPr lang="es-MX" b="0" i="0" u="none" strike="noStrike" dirty="0">
                <a:effectLst/>
                <a:latin typeface="Arial" panose="020B0604020202020204" pitchFamily="34" charset="0"/>
              </a:rPr>
              <a:t>. y Com.).</a:t>
            </a:r>
          </a:p>
          <a:p>
            <a:pPr marL="0" indent="0" algn="just">
              <a:buNone/>
            </a:pPr>
            <a:r>
              <a:rPr lang="es-MX" b="1" i="0" u="none" strike="noStrike" dirty="0">
                <a:solidFill>
                  <a:srgbClr val="231F20"/>
                </a:solidFill>
                <a:effectLst/>
                <a:latin typeface="Arial" panose="020B0604020202020204" pitchFamily="34" charset="0"/>
              </a:rPr>
              <a:t>ARTÍCULO DÉCIMO: </a:t>
            </a:r>
            <a:r>
              <a:rPr lang="es-MX" b="0" i="0" u="none" strike="noStrike" dirty="0">
                <a:solidFill>
                  <a:srgbClr val="231F20"/>
                </a:solidFill>
                <a:effectLst/>
                <a:latin typeface="Arial" panose="020B0604020202020204" pitchFamily="34" charset="0"/>
              </a:rPr>
              <a:t>Por su parte, B acepta la constitución de usufructo a su favor y declara encontrarse en posesión del inmueble.</a:t>
            </a:r>
          </a:p>
          <a:p>
            <a:pPr marL="0" indent="0" algn="just">
              <a:buNone/>
            </a:pPr>
            <a:r>
              <a:rPr lang="es-MX" b="0" i="0" u="none" strike="noStrike" dirty="0">
                <a:effectLst/>
                <a:latin typeface="Arial" panose="020B0604020202020204" pitchFamily="34" charset="0"/>
              </a:rPr>
              <a:t>El usufructuario acepta las condiciones pactadas en el contrato y cierra así el ciclo del consentimiento contractual. Asimismo, manifiesta haber recibido la tradición en forma concordante con la cláusula anterior. </a:t>
            </a:r>
          </a:p>
          <a:p>
            <a:pPr marL="0" indent="0" algn="just">
              <a:buNone/>
            </a:pPr>
            <a:r>
              <a:rPr lang="es-MX" b="1" i="0" u="none" strike="noStrike" dirty="0">
                <a:solidFill>
                  <a:srgbClr val="231F20"/>
                </a:solidFill>
                <a:effectLst/>
                <a:latin typeface="Arial" panose="020B0604020202020204" pitchFamily="34" charset="0"/>
              </a:rPr>
              <a:t>ARTÍCULO UNDÉCIMO</a:t>
            </a:r>
            <a:r>
              <a:rPr lang="es-MX" b="0" i="0" u="none" strike="noStrike" dirty="0">
                <a:solidFill>
                  <a:srgbClr val="231F20"/>
                </a:solidFill>
                <a:effectLst/>
                <a:latin typeface="Arial" panose="020B0604020202020204" pitchFamily="34" charset="0"/>
              </a:rPr>
              <a:t>: A los efectos de este contrato, las partes constituyen domicilio legal y especial en los precedentemente mencionados y se someten a la jurisdicción de los Tribunales de..., renunciando a cualquier otra que pudiera corresponderles.</a:t>
            </a:r>
          </a:p>
          <a:p>
            <a:pPr marL="0" indent="0" algn="just">
              <a:buNone/>
            </a:pPr>
            <a:r>
              <a:rPr lang="es-MX" b="1" i="0" u="none" strike="noStrike" dirty="0">
                <a:solidFill>
                  <a:srgbClr val="231F20"/>
                </a:solidFill>
                <a:effectLst/>
                <a:latin typeface="Arial" panose="020B0604020202020204" pitchFamily="34" charset="0"/>
              </a:rPr>
              <a:t>ARTÍCULO DUODÉCIMO: </a:t>
            </a:r>
            <a:r>
              <a:rPr lang="es-MX" b="0" i="0" u="none" strike="noStrike" dirty="0">
                <a:solidFill>
                  <a:srgbClr val="231F20"/>
                </a:solidFill>
                <a:effectLst/>
                <a:latin typeface="Arial" panose="020B0604020202020204" pitchFamily="34" charset="0"/>
              </a:rPr>
              <a:t>C manifiesta que presta su asentimiento respecto de la presente constitución de usufructo efectuada por su cónyuge, en los términos de artículo 470, inc. a, del Código Civil y Comercial.</a:t>
            </a:r>
          </a:p>
          <a:p>
            <a:pPr marL="0" indent="0" algn="just">
              <a:buNone/>
            </a:pPr>
            <a:r>
              <a:rPr lang="es-MX" b="0" i="0" u="none" strike="noStrike" dirty="0">
                <a:effectLst/>
                <a:latin typeface="Arial" panose="020B0604020202020204" pitchFamily="34" charset="0"/>
              </a:rPr>
              <a:t>El asentimiento conyugal corresponderá si el constituyente del usufructo se encuentra casado con régimen de ganancialidad y el bien gravado reviste el carácter de ganancial (art. 470, inc. a, Cód. </a:t>
            </a:r>
            <a:r>
              <a:rPr lang="es-MX" b="0" i="0" u="none" strike="noStrike" dirty="0" err="1">
                <a:effectLst/>
                <a:latin typeface="Arial" panose="020B0604020202020204" pitchFamily="34" charset="0"/>
              </a:rPr>
              <a:t>Civ</a:t>
            </a:r>
            <a:r>
              <a:rPr lang="es-MX" b="0" i="0" u="none" strike="noStrike" dirty="0">
                <a:effectLst/>
                <a:latin typeface="Arial" panose="020B0604020202020204" pitchFamily="34" charset="0"/>
              </a:rPr>
              <a:t>. y Com.). Si fuera soltero o casado con régimen de separación de bienes sólo corresponderá cuando el bien esté afectado a la vivienda familiar (art. 456 Cód. </a:t>
            </a:r>
            <a:r>
              <a:rPr lang="es-MX" b="0" i="0" u="none" strike="noStrike" dirty="0" err="1">
                <a:effectLst/>
                <a:latin typeface="Arial" panose="020B0604020202020204" pitchFamily="34" charset="0"/>
              </a:rPr>
              <a:t>Civ</a:t>
            </a:r>
            <a:r>
              <a:rPr lang="es-MX" b="0" i="0" u="none" strike="noStrike" dirty="0">
                <a:effectLst/>
                <a:latin typeface="Arial" panose="020B0604020202020204" pitchFamily="34" charset="0"/>
              </a:rPr>
              <a:t>. y Com.). Lo mismo ocurrirá cuando viva en unión convivencial inscripta (art. 522 Cód. </a:t>
            </a:r>
            <a:r>
              <a:rPr lang="es-MX" b="0" i="0" u="none" strike="noStrike" dirty="0" err="1">
                <a:effectLst/>
                <a:latin typeface="Arial" panose="020B0604020202020204" pitchFamily="34" charset="0"/>
              </a:rPr>
              <a:t>Civ</a:t>
            </a:r>
            <a:r>
              <a:rPr lang="es-MX" b="0" i="0" u="none" strike="noStrike" dirty="0">
                <a:effectLst/>
                <a:latin typeface="Arial" panose="020B0604020202020204" pitchFamily="34" charset="0"/>
              </a:rPr>
              <a:t>. y Com.).</a:t>
            </a:r>
          </a:p>
          <a:p>
            <a:pPr marL="0" indent="0" algn="just">
              <a:buNone/>
            </a:pPr>
            <a:r>
              <a:rPr lang="es-MX" b="1" i="0" u="none" strike="noStrike" dirty="0">
                <a:solidFill>
                  <a:srgbClr val="231F20"/>
                </a:solidFill>
                <a:effectLst/>
                <a:latin typeface="Arial" panose="020B0604020202020204" pitchFamily="34" charset="0"/>
              </a:rPr>
              <a:t>CONSTANCIAS NOTARIALES:...</a:t>
            </a:r>
          </a:p>
          <a:p>
            <a:pPr marL="0" indent="0" algn="just">
              <a:buNone/>
            </a:pPr>
            <a:r>
              <a:rPr lang="es-MX" dirty="0"/>
              <a:t/>
            </a:r>
            <a:br>
              <a:rPr lang="es-MX" dirty="0"/>
            </a:br>
            <a:endParaRPr lang="es-AR" dirty="0"/>
          </a:p>
        </p:txBody>
      </p:sp>
    </p:spTree>
    <p:extLst>
      <p:ext uri="{BB962C8B-B14F-4D97-AF65-F5344CB8AC3E}">
        <p14:creationId xmlns:p14="http://schemas.microsoft.com/office/powerpoint/2010/main" val="32814552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08A944-6AB5-4105-BA78-2657C0113205}"/>
              </a:ext>
            </a:extLst>
          </p:cNvPr>
          <p:cNvSpPr>
            <a:spLocks noGrp="1"/>
          </p:cNvSpPr>
          <p:nvPr>
            <p:ph type="title"/>
          </p:nvPr>
        </p:nvSpPr>
        <p:spPr/>
        <p:txBody>
          <a:bodyPr>
            <a:normAutofit fontScale="90000"/>
          </a:bodyPr>
          <a:lstStyle/>
          <a:p>
            <a:pPr algn="ctr"/>
            <a:r>
              <a:rPr lang="es-MX" dirty="0">
                <a:effectLst>
                  <a:outerShdw blurRad="38100" dist="38100" dir="2700000" algn="tl">
                    <a:srgbClr val="000000">
                      <a:alpha val="43137"/>
                    </a:srgbClr>
                  </a:outerShdw>
                </a:effectLst>
              </a:rPr>
              <a:t>Impuestos:</a:t>
            </a:r>
            <a:br>
              <a:rPr lang="es-MX" dirty="0">
                <a:effectLst>
                  <a:outerShdw blurRad="38100" dist="38100" dir="2700000" algn="tl">
                    <a:srgbClr val="000000">
                      <a:alpha val="43137"/>
                    </a:srgbClr>
                  </a:outerShdw>
                </a:effectLst>
              </a:rPr>
            </a:br>
            <a:r>
              <a:rPr lang="es-MX" dirty="0">
                <a:effectLst>
                  <a:outerShdw blurRad="38100" dist="38100" dir="2700000" algn="tl">
                    <a:srgbClr val="000000">
                      <a:alpha val="43137"/>
                    </a:srgbClr>
                  </a:outerShdw>
                </a:effectLst>
              </a:rPr>
              <a:t> </a:t>
            </a:r>
            <a:r>
              <a:rPr lang="es-MX" dirty="0" err="1">
                <a:effectLst>
                  <a:outerShdw blurRad="38100" dist="38100" dir="2700000" algn="tl">
                    <a:srgbClr val="000000">
                      <a:alpha val="43137"/>
                    </a:srgbClr>
                  </a:outerShdw>
                </a:effectLst>
              </a:rPr>
              <a:t>I.T.i</a:t>
            </a:r>
            <a:r>
              <a:rPr lang="es-MX" dirty="0">
                <a:effectLst>
                  <a:outerShdw blurRad="38100" dist="38100" dir="2700000" algn="tl">
                    <a:srgbClr val="000000">
                      <a:alpha val="43137"/>
                    </a:srgbClr>
                  </a:outerShdw>
                </a:effectLst>
              </a:rPr>
              <a:t>. </a:t>
            </a:r>
            <a:br>
              <a:rPr lang="es-MX" dirty="0">
                <a:effectLst>
                  <a:outerShdw blurRad="38100" dist="38100" dir="2700000" algn="tl">
                    <a:srgbClr val="000000">
                      <a:alpha val="43137"/>
                    </a:srgbClr>
                  </a:outerShdw>
                </a:effectLst>
              </a:rPr>
            </a:br>
            <a:r>
              <a:rPr lang="es-MX" dirty="0">
                <a:effectLst>
                  <a:outerShdw blurRad="38100" dist="38100" dir="2700000" algn="tl">
                    <a:srgbClr val="000000">
                      <a:alpha val="43137"/>
                    </a:srgbClr>
                  </a:outerShdw>
                </a:effectLst>
              </a:rPr>
              <a:t>(Ley 23.905, RG 2141/06 Y 3271/12</a:t>
            </a:r>
            <a:endParaRPr lang="es-AR"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C3D5B3E3-7244-4F89-A311-421A0FAF940C}"/>
              </a:ext>
            </a:extLst>
          </p:cNvPr>
          <p:cNvSpPr>
            <a:spLocks noGrp="1"/>
          </p:cNvSpPr>
          <p:nvPr>
            <p:ph idx="1"/>
          </p:nvPr>
        </p:nvSpPr>
        <p:spPr/>
        <p:txBody>
          <a:bodyPr>
            <a:normAutofit lnSpcReduction="10000"/>
          </a:bodyPr>
          <a:lstStyle/>
          <a:p>
            <a:pPr marL="0" indent="0">
              <a:buNone/>
            </a:pPr>
            <a:r>
              <a:rPr lang="es-MX" dirty="0"/>
              <a:t>No paga.</a:t>
            </a:r>
          </a:p>
          <a:p>
            <a:pPr marL="0" indent="0">
              <a:buNone/>
            </a:pPr>
            <a:endParaRPr lang="es-MX" dirty="0"/>
          </a:p>
          <a:p>
            <a:pPr marL="0" indent="0" algn="ctr">
              <a:buNone/>
            </a:pPr>
            <a:r>
              <a:rPr kumimoji="0" lang="es-MX" sz="3200" b="0" i="0" u="none" strike="noStrike" kern="1200" cap="all" spc="0" normalizeH="0" baseline="0" noProof="0" dirty="0">
                <a:ln>
                  <a:noFill/>
                </a:ln>
                <a:solidFill>
                  <a:prstClr val="white"/>
                </a:solidFill>
                <a:effectLst>
                  <a:outerShdw blurRad="38100" dist="38100" dir="2700000" algn="tl">
                    <a:srgbClr val="000000">
                      <a:alpha val="43137"/>
                    </a:srgbClr>
                  </a:outerShdw>
                </a:effectLst>
                <a:uLnTx/>
                <a:uFillTx/>
                <a:latin typeface="+mj-lt"/>
                <a:ea typeface="+mj-ea"/>
                <a:cs typeface="+mj-cs"/>
              </a:rPr>
              <a:t>GANANCIAS (Ley 20.628, Res. 2139/06, 2140/06, 2312/07, 2369/07, 2569/09)</a:t>
            </a:r>
          </a:p>
          <a:p>
            <a:pPr marL="0" indent="0">
              <a:buNone/>
            </a:pPr>
            <a:r>
              <a:rPr lang="es-MX" sz="3200" cap="all" dirty="0">
                <a:solidFill>
                  <a:prstClr val="white"/>
                </a:solidFill>
                <a:effectLst>
                  <a:outerShdw blurRad="38100" dist="38100" dir="2700000" algn="tl">
                    <a:srgbClr val="000000">
                      <a:alpha val="43137"/>
                    </a:srgbClr>
                  </a:outerShdw>
                </a:effectLst>
                <a:latin typeface="Tw Cen MT" panose="020B0602020104020603"/>
                <a:ea typeface="+mj-ea"/>
                <a:cs typeface="+mj-cs"/>
              </a:rPr>
              <a:t> </a:t>
            </a:r>
          </a:p>
          <a:p>
            <a:pPr marL="0" indent="0">
              <a:buNone/>
            </a:pPr>
            <a:r>
              <a:rPr lang="es-MX" sz="2000" cap="all" dirty="0">
                <a:solidFill>
                  <a:prstClr val="white"/>
                </a:solidFill>
                <a:latin typeface="Tw Cen MT" panose="020B0602020104020603"/>
                <a:ea typeface="+mj-ea"/>
                <a:cs typeface="+mj-cs"/>
              </a:rPr>
              <a:t>N</a:t>
            </a:r>
            <a:r>
              <a:rPr lang="es-MX" sz="2000" dirty="0">
                <a:solidFill>
                  <a:prstClr val="white"/>
                </a:solidFill>
                <a:latin typeface="Tw Cen MT" panose="020B0602020104020603"/>
                <a:ea typeface="+mj-ea"/>
                <a:cs typeface="+mj-cs"/>
              </a:rPr>
              <a:t>o paga</a:t>
            </a:r>
            <a:endParaRPr lang="es-AR" sz="2000" dirty="0"/>
          </a:p>
        </p:txBody>
      </p:sp>
    </p:spTree>
    <p:extLst>
      <p:ext uri="{BB962C8B-B14F-4D97-AF65-F5344CB8AC3E}">
        <p14:creationId xmlns:p14="http://schemas.microsoft.com/office/powerpoint/2010/main" val="1674341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F87787-D6C7-447C-92D5-93376E2F8368}"/>
              </a:ext>
            </a:extLst>
          </p:cNvPr>
          <p:cNvSpPr>
            <a:spLocks noGrp="1"/>
          </p:cNvSpPr>
          <p:nvPr>
            <p:ph type="title"/>
          </p:nvPr>
        </p:nvSpPr>
        <p:spPr/>
        <p:txBody>
          <a:bodyPr>
            <a:normAutofit/>
          </a:bodyPr>
          <a:lstStyle/>
          <a:p>
            <a:pPr algn="ctr"/>
            <a:r>
              <a:rPr lang="es-MX" dirty="0">
                <a:effectLst>
                  <a:outerShdw blurRad="38100" dist="38100" dir="2700000" algn="tl">
                    <a:srgbClr val="000000">
                      <a:alpha val="43137"/>
                    </a:srgbClr>
                  </a:outerShdw>
                </a:effectLst>
              </a:rPr>
              <a:t>Impuestos de sellos y tasa de </a:t>
            </a:r>
            <a:r>
              <a:rPr lang="es-MX" dirty="0" err="1">
                <a:effectLst>
                  <a:outerShdw blurRad="38100" dist="38100" dir="2700000" algn="tl">
                    <a:srgbClr val="000000">
                      <a:alpha val="43137"/>
                    </a:srgbClr>
                  </a:outerShdw>
                </a:effectLst>
              </a:rPr>
              <a:t>inscripcion</a:t>
            </a:r>
            <a:r>
              <a:rPr lang="es-MX" dirty="0">
                <a:effectLst>
                  <a:outerShdw blurRad="38100" dist="38100" dir="2700000" algn="tl">
                    <a:srgbClr val="000000">
                      <a:alpha val="43137"/>
                    </a:srgbClr>
                  </a:outerShdw>
                </a:effectLst>
              </a:rPr>
              <a:t/>
            </a:r>
            <a:br>
              <a:rPr lang="es-MX" dirty="0">
                <a:effectLst>
                  <a:outerShdw blurRad="38100" dist="38100" dir="2700000" algn="tl">
                    <a:srgbClr val="000000">
                      <a:alpha val="43137"/>
                    </a:srgbClr>
                  </a:outerShdw>
                </a:effectLst>
              </a:rPr>
            </a:br>
            <a:r>
              <a:rPr lang="es-MX" dirty="0">
                <a:effectLst>
                  <a:outerShdw blurRad="38100" dist="38100" dir="2700000" algn="tl">
                    <a:srgbClr val="000000">
                      <a:alpha val="43137"/>
                    </a:srgbClr>
                  </a:outerShdw>
                </a:effectLst>
              </a:rPr>
              <a:t>(CODIGO FISCAL LA PAMPA)</a:t>
            </a:r>
            <a:endParaRPr lang="es-AR"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10920A1F-C2C8-49F4-A3A7-A114668F9581}"/>
              </a:ext>
            </a:extLst>
          </p:cNvPr>
          <p:cNvSpPr>
            <a:spLocks noGrp="1"/>
          </p:cNvSpPr>
          <p:nvPr>
            <p:ph idx="1"/>
          </p:nvPr>
        </p:nvSpPr>
        <p:spPr/>
        <p:txBody>
          <a:bodyPr/>
          <a:lstStyle/>
          <a:p>
            <a:r>
              <a:rPr lang="es-MX" b="1" u="sng" dirty="0"/>
              <a:t>SELLOS:</a:t>
            </a:r>
            <a:r>
              <a:rPr lang="es-MX" b="1" dirty="0"/>
              <a:t> Paga  la constitución, no la reserva: </a:t>
            </a:r>
            <a:r>
              <a:rPr lang="es-MX" dirty="0"/>
              <a:t>se retendrá solo si hubiera una parte del precio abonado en dinero en efectivo. Sobre esa suma se practicara la retención ( 1%). El Escribano actuara como </a:t>
            </a:r>
            <a:r>
              <a:rPr lang="es-MX" b="1" dirty="0"/>
              <a:t>agente de retención o de información.</a:t>
            </a:r>
          </a:p>
          <a:p>
            <a:pPr marL="0" indent="0">
              <a:buNone/>
            </a:pPr>
            <a:endParaRPr lang="es-MX" b="1" dirty="0"/>
          </a:p>
          <a:p>
            <a:r>
              <a:rPr lang="es-MX" b="1" u="sng" dirty="0"/>
              <a:t>TASA:</a:t>
            </a:r>
            <a:r>
              <a:rPr lang="es-MX" b="1" dirty="0"/>
              <a:t> Paga la constitución el 0,5% y la reserva un monto fijo</a:t>
            </a:r>
            <a:r>
              <a:rPr lang="es-MX" dirty="0"/>
              <a:t>.</a:t>
            </a:r>
            <a:endParaRPr lang="es-AR" dirty="0"/>
          </a:p>
        </p:txBody>
      </p:sp>
    </p:spTree>
    <p:extLst>
      <p:ext uri="{BB962C8B-B14F-4D97-AF65-F5344CB8AC3E}">
        <p14:creationId xmlns:p14="http://schemas.microsoft.com/office/powerpoint/2010/main" val="1745012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5653CE-02C5-4628-8F6D-FC9C62C67A85}"/>
              </a:ext>
            </a:extLst>
          </p:cNvPr>
          <p:cNvSpPr>
            <a:spLocks noGrp="1"/>
          </p:cNvSpPr>
          <p:nvPr>
            <p:ph type="title"/>
          </p:nvPr>
        </p:nvSpPr>
        <p:spPr/>
        <p:txBody>
          <a:bodyPr/>
          <a:lstStyle/>
          <a:p>
            <a:r>
              <a:rPr lang="es-MX" b="1" dirty="0" err="1">
                <a:effectLst>
                  <a:outerShdw blurRad="38100" dist="38100" dir="2700000" algn="tl">
                    <a:srgbClr val="000000">
                      <a:alpha val="43137"/>
                    </a:srgbClr>
                  </a:outerShdw>
                </a:effectLst>
              </a:rPr>
              <a:t>Dchos</a:t>
            </a:r>
            <a:r>
              <a:rPr lang="es-MX" b="1" dirty="0">
                <a:effectLst>
                  <a:outerShdw blurRad="38100" dist="38100" dir="2700000" algn="tl">
                    <a:srgbClr val="000000">
                      <a:alpha val="43137"/>
                    </a:srgbClr>
                  </a:outerShdw>
                </a:effectLst>
              </a:rPr>
              <a:t>. reales cont.</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8561E728-61DB-41DB-A1BF-54518D9D3A1B}"/>
              </a:ext>
            </a:extLst>
          </p:cNvPr>
          <p:cNvSpPr>
            <a:spLocks noGrp="1"/>
          </p:cNvSpPr>
          <p:nvPr>
            <p:ph idx="1"/>
          </p:nvPr>
        </p:nvSpPr>
        <p:spPr>
          <a:xfrm>
            <a:off x="1141412" y="2726421"/>
            <a:ext cx="10259227" cy="3598877"/>
          </a:xfrm>
        </p:spPr>
        <p:txBody>
          <a:bodyPr/>
          <a:lstStyle/>
          <a:p>
            <a:r>
              <a:rPr lang="es-MX" dirty="0"/>
              <a:t>Normas </a:t>
            </a:r>
            <a:r>
              <a:rPr lang="es-MX" b="1" dirty="0">
                <a:effectLst>
                  <a:outerShdw blurRad="38100" dist="38100" dir="2700000" algn="tl">
                    <a:srgbClr val="000000">
                      <a:alpha val="43137"/>
                    </a:srgbClr>
                  </a:outerShdw>
                </a:effectLst>
              </a:rPr>
              <a:t>rígidas</a:t>
            </a:r>
          </a:p>
          <a:p>
            <a:r>
              <a:rPr lang="es-MX" b="1" dirty="0">
                <a:effectLst>
                  <a:outerShdw blurRad="38100" dist="38100" dir="2700000" algn="tl">
                    <a:srgbClr val="000000">
                      <a:alpha val="43137"/>
                    </a:srgbClr>
                  </a:outerShdw>
                </a:effectLst>
              </a:rPr>
              <a:t>CCyC</a:t>
            </a:r>
            <a:r>
              <a:rPr lang="es-MX" dirty="0"/>
              <a:t> incorporo un derecho más dinámico “hay que hacer derecho”</a:t>
            </a:r>
          </a:p>
          <a:p>
            <a:r>
              <a:rPr lang="es-MX" dirty="0"/>
              <a:t>Rige el “</a:t>
            </a:r>
            <a:r>
              <a:rPr lang="es-MX" b="1" dirty="0">
                <a:effectLst>
                  <a:outerShdw blurRad="38100" dist="38100" dir="2700000" algn="tl">
                    <a:srgbClr val="000000">
                      <a:alpha val="43137"/>
                    </a:srgbClr>
                  </a:outerShdw>
                </a:effectLst>
              </a:rPr>
              <a:t>principio de estructura legal”</a:t>
            </a:r>
          </a:p>
          <a:p>
            <a:r>
              <a:rPr lang="es-MX" b="1" dirty="0">
                <a:effectLst>
                  <a:outerShdw blurRad="38100" dist="38100" dir="2700000" algn="tl">
                    <a:srgbClr val="000000">
                      <a:alpha val="43137"/>
                    </a:srgbClr>
                  </a:outerShdw>
                </a:effectLst>
              </a:rPr>
              <a:t>No existe un sujeto pasivo. </a:t>
            </a:r>
            <a:r>
              <a:rPr lang="es-MX" dirty="0"/>
              <a:t>Hay una </a:t>
            </a:r>
            <a:r>
              <a:rPr lang="es-MX" b="1" dirty="0">
                <a:effectLst>
                  <a:outerShdw blurRad="38100" dist="38100" dir="2700000" algn="tl">
                    <a:srgbClr val="000000">
                      <a:alpha val="43137"/>
                    </a:srgbClr>
                  </a:outerShdw>
                </a:effectLst>
              </a:rPr>
              <a:t>relación directa del sujeto con el objeto</a:t>
            </a:r>
            <a:r>
              <a:rPr lang="es-MX" dirty="0"/>
              <a:t>.</a:t>
            </a:r>
          </a:p>
          <a:p>
            <a:r>
              <a:rPr lang="es-MX" dirty="0"/>
              <a:t>Es una </a:t>
            </a:r>
            <a:r>
              <a:rPr lang="es-MX" b="1" dirty="0">
                <a:effectLst>
                  <a:outerShdw blurRad="38100" dist="38100" dir="2700000" algn="tl">
                    <a:srgbClr val="000000">
                      <a:alpha val="43137"/>
                    </a:srgbClr>
                  </a:outerShdw>
                </a:effectLst>
              </a:rPr>
              <a:t>relación binaria, unidireccional</a:t>
            </a:r>
            <a:r>
              <a:rPr lang="es-MX" dirty="0"/>
              <a:t>.</a:t>
            </a:r>
            <a:endParaRPr lang="es-AR" dirty="0"/>
          </a:p>
        </p:txBody>
      </p:sp>
      <p:pic>
        <p:nvPicPr>
          <p:cNvPr id="2050" name="Picture 2" descr="Qué son los Derechos Reales? Objetivos y ámbito de aplicación">
            <a:extLst>
              <a:ext uri="{FF2B5EF4-FFF2-40B4-BE49-F238E27FC236}">
                <a16:creationId xmlns:a16="http://schemas.microsoft.com/office/drawing/2014/main" id="{B312A2F8-D704-4CE8-A445-797746AA36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2611" y="1001436"/>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3754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91DD10-103B-40D2-8038-8502E2D8187A}"/>
              </a:ext>
            </a:extLst>
          </p:cNvPr>
          <p:cNvSpPr>
            <a:spLocks noGrp="1"/>
          </p:cNvSpPr>
          <p:nvPr>
            <p:ph type="title"/>
          </p:nvPr>
        </p:nvSpPr>
        <p:spPr>
          <a:xfrm>
            <a:off x="1141412" y="232784"/>
            <a:ext cx="9905998" cy="1478570"/>
          </a:xfrm>
        </p:spPr>
        <p:txBody>
          <a:bodyPr>
            <a:normAutofit/>
          </a:bodyPr>
          <a:lstStyle/>
          <a:p>
            <a:pPr algn="ctr"/>
            <a:r>
              <a:rPr lang="es-MX" sz="5400" b="1" dirty="0">
                <a:effectLst>
                  <a:outerShdw blurRad="38100" dist="38100" dir="2700000" algn="tl">
                    <a:srgbClr val="000000">
                      <a:alpha val="43137"/>
                    </a:srgbClr>
                  </a:outerShdw>
                </a:effectLst>
              </a:rPr>
              <a:t>~uso~</a:t>
            </a:r>
            <a:endParaRPr lang="es-AR" sz="5400"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AC486253-C027-4FF6-868E-F75B91919573}"/>
              </a:ext>
            </a:extLst>
          </p:cNvPr>
          <p:cNvSpPr>
            <a:spLocks noGrp="1"/>
          </p:cNvSpPr>
          <p:nvPr>
            <p:ph idx="1"/>
          </p:nvPr>
        </p:nvSpPr>
        <p:spPr>
          <a:xfrm>
            <a:off x="1250469" y="1711355"/>
            <a:ext cx="10141781" cy="4806892"/>
          </a:xfrm>
        </p:spPr>
        <p:txBody>
          <a:bodyPr>
            <a:normAutofit fontScale="77500" lnSpcReduction="20000"/>
          </a:bodyPr>
          <a:lstStyle/>
          <a:p>
            <a:pPr marL="0" indent="0">
              <a:buNone/>
            </a:pPr>
            <a:r>
              <a:rPr lang="es-MX" sz="1800" dirty="0"/>
              <a:t>Regulado en el CCyC en:</a:t>
            </a:r>
          </a:p>
          <a:p>
            <a:pPr marL="0" indent="0">
              <a:buNone/>
            </a:pPr>
            <a:r>
              <a:rPr lang="es-MX" sz="1800" b="1" dirty="0"/>
              <a:t>Libro Cuarto </a:t>
            </a:r>
            <a:r>
              <a:rPr lang="es-MX" sz="1800" i="1" dirty="0"/>
              <a:t>“Derechos Reales”</a:t>
            </a:r>
          </a:p>
          <a:p>
            <a:pPr marL="0" indent="0">
              <a:buNone/>
            </a:pPr>
            <a:r>
              <a:rPr lang="es-MX" sz="1800" b="1" dirty="0"/>
              <a:t>Titulo IX </a:t>
            </a:r>
            <a:r>
              <a:rPr lang="es-MX" sz="1800" i="1" dirty="0"/>
              <a:t>“Uso” </a:t>
            </a:r>
          </a:p>
          <a:p>
            <a:pPr marL="0" indent="0">
              <a:buNone/>
            </a:pPr>
            <a:r>
              <a:rPr lang="es-MX" sz="1800" dirty="0"/>
              <a:t>Art. 2155 a 2157 </a:t>
            </a:r>
          </a:p>
          <a:p>
            <a:pPr marL="0" indent="0">
              <a:buNone/>
            </a:pPr>
            <a:r>
              <a:rPr lang="es-MX" sz="1800" dirty="0"/>
              <a:t>C. Velezano lo regulaba junto con la Habitación (2948 a 2969)</a:t>
            </a:r>
          </a:p>
          <a:p>
            <a:pPr marL="0" indent="0">
              <a:buNone/>
            </a:pPr>
            <a:endParaRPr lang="es-MX" sz="2800" dirty="0"/>
          </a:p>
          <a:p>
            <a:pPr marL="0" indent="0" algn="just">
              <a:buNone/>
            </a:pPr>
            <a:r>
              <a:rPr lang="es-MX" sz="2800" b="1" dirty="0">
                <a:effectLst>
                  <a:outerShdw blurRad="38100" dist="38100" dir="2700000" algn="tl">
                    <a:srgbClr val="000000">
                      <a:alpha val="43137"/>
                    </a:srgbClr>
                  </a:outerShdw>
                </a:effectLst>
              </a:rPr>
              <a:t>CONCEPTO</a:t>
            </a:r>
          </a:p>
          <a:p>
            <a:pPr marL="0" indent="0" algn="just">
              <a:buNone/>
            </a:pPr>
            <a:r>
              <a:rPr lang="es-MX" sz="2800" dirty="0"/>
              <a:t>Art. 2154 CCyC: “</a:t>
            </a:r>
            <a:r>
              <a:rPr lang="es-MX" sz="2800" i="1" dirty="0"/>
              <a:t>Concepto. El Uso es el derecho real que consiste </a:t>
            </a:r>
            <a:r>
              <a:rPr lang="es-MX" sz="2800" b="1" i="1" dirty="0"/>
              <a:t>en usar y gozar de una cosa ajena</a:t>
            </a:r>
            <a:r>
              <a:rPr lang="es-MX" sz="2800" i="1" dirty="0"/>
              <a:t>, su parte material o indivisa, en la extensión y con los limites establecidos en el titulo, sin alterar su sustancia. Si el titulo no establece la extensión del uso y goce, se entiende que se constituye un usufructo.</a:t>
            </a:r>
          </a:p>
          <a:p>
            <a:pPr marL="0" indent="0" algn="just">
              <a:buNone/>
            </a:pPr>
            <a:r>
              <a:rPr lang="es-MX" sz="2800" i="1" dirty="0"/>
              <a:t>El derecho real de uso solo puede constituirse a favor de </a:t>
            </a:r>
            <a:r>
              <a:rPr lang="es-MX" sz="2800" b="1" i="1" dirty="0"/>
              <a:t>persona humana</a:t>
            </a:r>
            <a:r>
              <a:rPr lang="es-MX" sz="2800" i="1" dirty="0"/>
              <a:t>.”</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kumimoji="0" lang="es-MX" sz="2600" b="1" i="0" u="none" strike="noStrike" kern="1200" cap="none" spc="0" normalizeH="0" baseline="0" noProof="0" dirty="0">
              <a:ln>
                <a:noFill/>
              </a:ln>
              <a:effectLst>
                <a:outerShdw blurRad="38100" dist="38100" dir="2700000" algn="tl">
                  <a:srgbClr val="000000">
                    <a:alpha val="43137"/>
                  </a:srgbClr>
                </a:outerShdw>
              </a:effectLst>
              <a:uLnTx/>
              <a:uFillTx/>
              <a:latin typeface="Tw Cen MT" panose="020B0602020104020603"/>
              <a:ea typeface="+mn-ea"/>
              <a:cs typeface="+mn-cs"/>
            </a:endParaRPr>
          </a:p>
          <a:p>
            <a:endParaRPr lang="es-AR" dirty="0"/>
          </a:p>
        </p:txBody>
      </p:sp>
      <p:pic>
        <p:nvPicPr>
          <p:cNvPr id="4100" name="Picture 4" descr="Derecho de habitación: qué es y cómo funciona | Hipotecas.com">
            <a:extLst>
              <a:ext uri="{FF2B5EF4-FFF2-40B4-BE49-F238E27FC236}">
                <a16:creationId xmlns:a16="http://schemas.microsoft.com/office/drawing/2014/main" id="{EC437C91-6731-4177-95C7-188427D0F1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4249" y="2009775"/>
            <a:ext cx="3219450" cy="1419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5857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D2B2A3-D77C-496F-8F16-AAF1A8B887A5}"/>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Caracteres del contrato de uso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59D0900F-299F-4C96-A212-638E63ABAE21}"/>
              </a:ext>
            </a:extLst>
          </p:cNvPr>
          <p:cNvSpPr>
            <a:spLocks noGrp="1"/>
          </p:cNvSpPr>
          <p:nvPr>
            <p:ph idx="1"/>
          </p:nvPr>
        </p:nvSpPr>
        <p:spPr/>
        <p:txBody>
          <a:bodyPr>
            <a:normAutofit lnSpcReduction="10000"/>
          </a:bodyPr>
          <a:lstStyle/>
          <a:p>
            <a:pPr marL="0" indent="0">
              <a:buNone/>
            </a:pPr>
            <a:r>
              <a:rPr lang="es-MX" dirty="0"/>
              <a:t>a) Es un derecho real de </a:t>
            </a:r>
            <a:r>
              <a:rPr lang="es-MX" b="1" dirty="0"/>
              <a:t>menor extensión que el usufructo</a:t>
            </a:r>
          </a:p>
          <a:p>
            <a:pPr marL="0" indent="0">
              <a:buNone/>
            </a:pPr>
            <a:r>
              <a:rPr lang="es-MX" dirty="0"/>
              <a:t>b) Consiste en la facultad de </a:t>
            </a:r>
            <a:r>
              <a:rPr lang="es-MX" b="1" dirty="0"/>
              <a:t>servirse de una cosa ajena o de tomar de esta los frutos que sean precisos para las necesidades del usuario y de su familia</a:t>
            </a:r>
          </a:p>
          <a:p>
            <a:pPr marL="0" indent="0">
              <a:buNone/>
            </a:pPr>
            <a:r>
              <a:rPr lang="es-MX" dirty="0"/>
              <a:t>c) Se constituye por los </a:t>
            </a:r>
            <a:r>
              <a:rPr lang="es-MX" b="1" dirty="0"/>
              <a:t>mismos modos que el Usufructo</a:t>
            </a:r>
          </a:p>
          <a:p>
            <a:pPr marL="0" indent="0">
              <a:buNone/>
            </a:pPr>
            <a:r>
              <a:rPr lang="es-MX" dirty="0"/>
              <a:t>d) Se aplican </a:t>
            </a:r>
            <a:r>
              <a:rPr lang="es-MX" b="1" dirty="0"/>
              <a:t>supletoriamente las normas </a:t>
            </a:r>
            <a:r>
              <a:rPr lang="es-MX" dirty="0"/>
              <a:t>del derecho real de usufructo</a:t>
            </a:r>
          </a:p>
          <a:p>
            <a:pPr marL="0" indent="0">
              <a:buNone/>
            </a:pPr>
            <a:r>
              <a:rPr lang="es-MX" dirty="0"/>
              <a:t>e) </a:t>
            </a:r>
            <a:r>
              <a:rPr lang="es-MX" b="1" dirty="0"/>
              <a:t>Extinción: </a:t>
            </a:r>
            <a:r>
              <a:rPr lang="es-MX" dirty="0"/>
              <a:t>mismas causas que el usufructo</a:t>
            </a:r>
          </a:p>
        </p:txBody>
      </p:sp>
    </p:spTree>
    <p:extLst>
      <p:ext uri="{BB962C8B-B14F-4D97-AF65-F5344CB8AC3E}">
        <p14:creationId xmlns:p14="http://schemas.microsoft.com/office/powerpoint/2010/main" val="86154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51109D-270B-4ABA-BF60-A1D06B77988A}"/>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Derechos del usuario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004B8239-6000-4F68-8157-2F0FEAEFCF66}"/>
              </a:ext>
            </a:extLst>
          </p:cNvPr>
          <p:cNvSpPr>
            <a:spLocks noGrp="1"/>
          </p:cNvSpPr>
          <p:nvPr>
            <p:ph idx="1"/>
          </p:nvPr>
        </p:nvSpPr>
        <p:spPr/>
        <p:txBody>
          <a:bodyPr>
            <a:normAutofit lnSpcReduction="10000"/>
          </a:bodyPr>
          <a:lstStyle/>
          <a:p>
            <a:pPr marL="0" indent="0">
              <a:buNone/>
            </a:pPr>
            <a:r>
              <a:rPr lang="es-MX" b="1" dirty="0"/>
              <a:t>a) </a:t>
            </a:r>
            <a:r>
              <a:rPr lang="es-MX" dirty="0"/>
              <a:t>Puede servirse de la cosa</a:t>
            </a:r>
          </a:p>
          <a:p>
            <a:pPr marL="0" indent="0">
              <a:buNone/>
            </a:pPr>
            <a:r>
              <a:rPr lang="es-MX" b="1" dirty="0"/>
              <a:t>b) </a:t>
            </a:r>
            <a:r>
              <a:rPr lang="es-MX" dirty="0"/>
              <a:t>Tomar de esta los frutos para las necesidades del usuario y de su familia</a:t>
            </a:r>
          </a:p>
          <a:p>
            <a:pPr marL="0" indent="0">
              <a:buNone/>
            </a:pPr>
            <a:r>
              <a:rPr lang="es-MX" b="1" dirty="0"/>
              <a:t>c) No puede constituir derechos reales sobre la cosa</a:t>
            </a:r>
          </a:p>
          <a:p>
            <a:pPr marL="0" indent="0">
              <a:buNone/>
            </a:pPr>
            <a:endParaRPr lang="es-MX" dirty="0"/>
          </a:p>
          <a:p>
            <a:pPr marL="0" indent="0">
              <a:buNone/>
            </a:pPr>
            <a:r>
              <a:rPr lang="es-MX" b="1" dirty="0"/>
              <a:t>Ejecución por acreedores: </a:t>
            </a:r>
            <a:r>
              <a:rPr lang="es-MX" dirty="0"/>
              <a:t>los frutos no pueden ser embargados por los acreedores cuando el uso de estos se limita a las necesidades del usuario y su familia.</a:t>
            </a:r>
            <a:endParaRPr lang="es-AR" dirty="0"/>
          </a:p>
        </p:txBody>
      </p:sp>
    </p:spTree>
    <p:extLst>
      <p:ext uri="{BB962C8B-B14F-4D97-AF65-F5344CB8AC3E}">
        <p14:creationId xmlns:p14="http://schemas.microsoft.com/office/powerpoint/2010/main" val="13490554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2EEEC0-B9B1-45EC-823A-8CAA671211D3}"/>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Modelo contrato de uso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DEA8E891-35D0-45CB-B5DF-929E957A33FC}"/>
              </a:ext>
            </a:extLst>
          </p:cNvPr>
          <p:cNvSpPr>
            <a:spLocks noGrp="1"/>
          </p:cNvSpPr>
          <p:nvPr>
            <p:ph idx="1"/>
          </p:nvPr>
        </p:nvSpPr>
        <p:spPr>
          <a:xfrm>
            <a:off x="1033246" y="1744910"/>
            <a:ext cx="9905998" cy="4798503"/>
          </a:xfrm>
        </p:spPr>
        <p:txBody>
          <a:bodyPr>
            <a:normAutofit fontScale="32500" lnSpcReduction="20000"/>
          </a:bodyPr>
          <a:lstStyle/>
          <a:p>
            <a:pPr marL="0" indent="0" algn="just">
              <a:buNone/>
            </a:pPr>
            <a:r>
              <a:rPr lang="es-MX" sz="2800" b="0" i="0" u="none" strike="noStrike" dirty="0">
                <a:solidFill>
                  <a:srgbClr val="231F20"/>
                </a:solidFill>
                <a:effectLst/>
                <a:latin typeface="Arial" panose="020B0604020202020204" pitchFamily="34" charset="0"/>
              </a:rPr>
              <a:t>..comparecen, A y B y C... Intervienen por sí y expresan:</a:t>
            </a:r>
          </a:p>
          <a:p>
            <a:pPr marL="0" indent="0" algn="just">
              <a:buNone/>
            </a:pPr>
            <a:r>
              <a:rPr lang="es-MX" sz="2800" b="1" i="0" u="none" strike="noStrike" dirty="0">
                <a:solidFill>
                  <a:srgbClr val="231F20"/>
                </a:solidFill>
                <a:effectLst/>
                <a:latin typeface="Arial" panose="020B0604020202020204" pitchFamily="34" charset="0"/>
              </a:rPr>
              <a:t>AR­TÍCULO PRIMERO: </a:t>
            </a:r>
            <a:r>
              <a:rPr lang="es-MX" sz="2800" b="0" i="0" u="none" strike="noStrike" dirty="0">
                <a:solidFill>
                  <a:srgbClr val="231F20"/>
                </a:solidFill>
                <a:effectLst/>
                <a:latin typeface="Arial" panose="020B0604020202020204" pitchFamily="34" charset="0"/>
              </a:rPr>
              <a:t>A constituye DERECHO REAL DE USO a título oneroso a favor de B sobre una finca... B se obliga a destinar el bien exclusivamente para... </a:t>
            </a:r>
          </a:p>
          <a:p>
            <a:pPr marL="0" indent="0" algn="just">
              <a:buNone/>
            </a:pPr>
            <a:r>
              <a:rPr lang="es-MX" sz="2800" b="1" i="0" u="none" strike="noStrike" dirty="0">
                <a:solidFill>
                  <a:srgbClr val="231F20"/>
                </a:solidFill>
                <a:effectLst/>
                <a:latin typeface="Arial" panose="020B0604020202020204" pitchFamily="34" charset="0"/>
              </a:rPr>
              <a:t>ARTÍCULO SEGUNDO</a:t>
            </a:r>
            <a:r>
              <a:rPr lang="es-MX" sz="2800" b="0" i="0" u="none" strike="noStrike" dirty="0">
                <a:solidFill>
                  <a:srgbClr val="231F20"/>
                </a:solidFill>
                <a:effectLst/>
                <a:latin typeface="Arial" panose="020B0604020202020204" pitchFamily="34" charset="0"/>
              </a:rPr>
              <a:t>: El </a:t>
            </a:r>
            <a:r>
              <a:rPr lang="es-MX" sz="2800" b="1" i="0" u="none" strike="noStrike" dirty="0">
                <a:solidFill>
                  <a:srgbClr val="231F20"/>
                </a:solidFill>
                <a:effectLst/>
                <a:latin typeface="Arial" panose="020B0604020202020204" pitchFamily="34" charset="0"/>
              </a:rPr>
              <a:t>precio</a:t>
            </a:r>
            <a:r>
              <a:rPr lang="es-MX" sz="2800" b="0" i="0" u="none" strike="noStrike" dirty="0">
                <a:solidFill>
                  <a:srgbClr val="231F20"/>
                </a:solidFill>
                <a:effectLst/>
                <a:latin typeface="Arial" panose="020B0604020202020204" pitchFamily="34" charset="0"/>
              </a:rPr>
              <a:t> de este contrato asciende a la suma de... bimestrales, que deberán abonarse por adelantado dentro de los primeros diez días de cada mes impar en el domicilio de A, quien recibe de B en este acto ante mí, en dinero efectivo y a su entera satisfacción, la cuota correspondiente al primer bimestre en curso, sirviendo la presente de suficiente recibo.</a:t>
            </a:r>
            <a:r>
              <a:rPr lang="es-MX" sz="2800" b="0" i="0" u="none" strike="noStrike" dirty="0">
                <a:solidFill>
                  <a:srgbClr val="939598"/>
                </a:solidFill>
                <a:effectLst/>
                <a:latin typeface="Arial" panose="020B0604020202020204" pitchFamily="34" charset="0"/>
              </a:rPr>
              <a:t> </a:t>
            </a:r>
          </a:p>
          <a:p>
            <a:pPr marL="0" indent="0" algn="just">
              <a:buNone/>
            </a:pPr>
            <a:r>
              <a:rPr lang="es-MX" sz="2800" b="1" i="0" u="none" strike="noStrike" dirty="0">
                <a:solidFill>
                  <a:srgbClr val="231F20"/>
                </a:solidFill>
                <a:effectLst/>
                <a:latin typeface="Arial" panose="020B0604020202020204" pitchFamily="34" charset="0"/>
              </a:rPr>
              <a:t>ARTÍCULO TERCERO: </a:t>
            </a:r>
            <a:r>
              <a:rPr lang="es-MX" sz="2800" b="0" i="0" u="none" strike="noStrike" dirty="0">
                <a:solidFill>
                  <a:srgbClr val="231F20"/>
                </a:solidFill>
                <a:effectLst/>
                <a:latin typeface="Arial" panose="020B0604020202020204" pitchFamily="34" charset="0"/>
              </a:rPr>
              <a:t>El derecho real de uso tendrá el </a:t>
            </a:r>
            <a:r>
              <a:rPr lang="es-MX" sz="2800" b="1" i="0" u="none" strike="noStrike" dirty="0">
                <a:solidFill>
                  <a:srgbClr val="231F20"/>
                </a:solidFill>
                <a:effectLst/>
                <a:latin typeface="Arial" panose="020B0604020202020204" pitchFamily="34" charset="0"/>
              </a:rPr>
              <a:t>plazo</a:t>
            </a:r>
            <a:r>
              <a:rPr lang="es-MX" sz="2800" b="0" i="0" u="none" strike="noStrike" dirty="0">
                <a:solidFill>
                  <a:srgbClr val="231F20"/>
                </a:solidFill>
                <a:effectLst/>
                <a:latin typeface="Arial" panose="020B0604020202020204" pitchFamily="34" charset="0"/>
              </a:rPr>
              <a:t> de CINCO AÑOS, contados a partir de hoy, y vence en consecuencia el día..., fecha en que el usuario deberá restituir al nudo propietario o a su representante el inmueble libre de ocupantes y en las mismas condiciones en que lo recibió, con todos sus accesorios.</a:t>
            </a:r>
            <a:r>
              <a:rPr lang="es-MX" sz="2800" b="0" i="0" u="none" strike="noStrike" dirty="0">
                <a:solidFill>
                  <a:srgbClr val="939598"/>
                </a:solidFill>
                <a:effectLst/>
                <a:latin typeface="Arial" panose="020B0604020202020204" pitchFamily="34" charset="0"/>
              </a:rPr>
              <a:t> </a:t>
            </a:r>
          </a:p>
          <a:p>
            <a:pPr marL="0" indent="0" algn="just">
              <a:buNone/>
            </a:pPr>
            <a:r>
              <a:rPr lang="es-MX" sz="2800" b="1" i="0" u="none" strike="noStrike" dirty="0">
                <a:solidFill>
                  <a:srgbClr val="231F20"/>
                </a:solidFill>
                <a:effectLst/>
                <a:latin typeface="Arial" panose="020B0604020202020204" pitchFamily="34" charset="0"/>
              </a:rPr>
              <a:t>ARTÍCULO CUARTO: </a:t>
            </a:r>
            <a:r>
              <a:rPr lang="es-MX" sz="2800" b="0" i="0" u="none" strike="noStrike" dirty="0">
                <a:solidFill>
                  <a:srgbClr val="231F20"/>
                </a:solidFill>
                <a:effectLst/>
                <a:latin typeface="Arial" panose="020B0604020202020204" pitchFamily="34" charset="0"/>
              </a:rPr>
              <a:t>Las partes han reflejado el </a:t>
            </a:r>
            <a:r>
              <a:rPr lang="es-MX" sz="2800" b="1" i="0" u="none" strike="noStrike" dirty="0">
                <a:solidFill>
                  <a:srgbClr val="231F20"/>
                </a:solidFill>
                <a:effectLst/>
                <a:latin typeface="Arial" panose="020B0604020202020204" pitchFamily="34" charset="0"/>
              </a:rPr>
              <a:t>estado del inmueble </a:t>
            </a:r>
            <a:r>
              <a:rPr lang="es-MX" sz="2800" b="0" i="0" u="none" strike="noStrike" dirty="0">
                <a:solidFill>
                  <a:srgbClr val="231F20"/>
                </a:solidFill>
                <a:effectLst/>
                <a:latin typeface="Arial" panose="020B0604020202020204" pitchFamily="34" charset="0"/>
              </a:rPr>
              <a:t>por instrumento privado, que se agrega a la presente escritura.</a:t>
            </a:r>
            <a:r>
              <a:rPr lang="es-MX" sz="2800" b="0" i="0" u="none" strike="noStrike" dirty="0">
                <a:solidFill>
                  <a:srgbClr val="939598"/>
                </a:solidFill>
                <a:effectLst/>
                <a:latin typeface="Arial" panose="020B0604020202020204" pitchFamily="34" charset="0"/>
              </a:rPr>
              <a:t> </a:t>
            </a:r>
          </a:p>
          <a:p>
            <a:pPr marL="0" indent="0" algn="just">
              <a:buNone/>
            </a:pPr>
            <a:r>
              <a:rPr lang="es-MX" sz="2800" b="1" i="0" u="none" strike="noStrike" dirty="0">
                <a:solidFill>
                  <a:srgbClr val="231F20"/>
                </a:solidFill>
                <a:effectLst/>
                <a:latin typeface="Arial" panose="020B0604020202020204" pitchFamily="34" charset="0"/>
              </a:rPr>
              <a:t>ARTÍCULO QUINTO</a:t>
            </a:r>
            <a:r>
              <a:rPr lang="es-MX" sz="2800" b="0" i="0" u="none" strike="noStrike" dirty="0">
                <a:solidFill>
                  <a:srgbClr val="231F20"/>
                </a:solidFill>
                <a:effectLst/>
                <a:latin typeface="Arial" panose="020B0604020202020204" pitchFamily="34" charset="0"/>
              </a:rPr>
              <a:t>: Por su parte, C se constituye en </a:t>
            </a:r>
            <a:r>
              <a:rPr lang="es-MX" sz="2800" b="1" i="0" u="none" strike="noStrike" dirty="0">
                <a:solidFill>
                  <a:srgbClr val="231F20"/>
                </a:solidFill>
                <a:effectLst/>
                <a:latin typeface="Arial" panose="020B0604020202020204" pitchFamily="34" charset="0"/>
              </a:rPr>
              <a:t>fiador</a:t>
            </a:r>
            <a:r>
              <a:rPr lang="es-MX" sz="2800" b="0" i="0" u="none" strike="noStrike" dirty="0">
                <a:solidFill>
                  <a:srgbClr val="231F20"/>
                </a:solidFill>
                <a:effectLst/>
                <a:latin typeface="Arial" panose="020B0604020202020204" pitchFamily="34" charset="0"/>
              </a:rPr>
              <a:t> principal pagador de las obligaciones asumidas por el usuario tanto en la conservación de la cosa como en su eventual restitución.</a:t>
            </a:r>
          </a:p>
          <a:p>
            <a:pPr marL="0" indent="0" algn="just">
              <a:buNone/>
            </a:pPr>
            <a:r>
              <a:rPr lang="es-MX" sz="2800" b="1" i="0" u="none" strike="noStrike" dirty="0">
                <a:solidFill>
                  <a:srgbClr val="231F20"/>
                </a:solidFill>
                <a:effectLst/>
                <a:latin typeface="Arial" panose="020B0604020202020204" pitchFamily="34" charset="0"/>
              </a:rPr>
              <a:t>ARTÍCULO SEXTO: </a:t>
            </a:r>
            <a:r>
              <a:rPr lang="es-MX" sz="2800" b="0" i="0" u="none" strike="noStrike" dirty="0">
                <a:solidFill>
                  <a:srgbClr val="231F20"/>
                </a:solidFill>
                <a:effectLst/>
                <a:latin typeface="Arial" panose="020B0604020202020204" pitchFamily="34" charset="0"/>
              </a:rPr>
              <a:t>El usuario </a:t>
            </a:r>
            <a:r>
              <a:rPr lang="es-MX" sz="2800" b="1" i="0" u="none" strike="noStrike" dirty="0">
                <a:solidFill>
                  <a:srgbClr val="231F20"/>
                </a:solidFill>
                <a:effectLst/>
                <a:latin typeface="Arial" panose="020B0604020202020204" pitchFamily="34" charset="0"/>
              </a:rPr>
              <a:t>se obliga </a:t>
            </a:r>
            <a:r>
              <a:rPr lang="es-MX" sz="2800" b="0" i="0" u="none" strike="noStrike" dirty="0">
                <a:solidFill>
                  <a:srgbClr val="231F20"/>
                </a:solidFill>
                <a:effectLst/>
                <a:latin typeface="Arial" panose="020B0604020202020204" pitchFamily="34" charset="0"/>
              </a:rPr>
              <a:t>a pagar los impuestos, tasas, contribuciones y servicios del inmueble.</a:t>
            </a:r>
          </a:p>
          <a:p>
            <a:pPr marL="0" indent="0" algn="just">
              <a:buNone/>
            </a:pPr>
            <a:r>
              <a:rPr lang="es-MX" sz="2800" b="1" i="0" u="none" strike="noStrike" dirty="0">
                <a:solidFill>
                  <a:srgbClr val="231F20"/>
                </a:solidFill>
                <a:effectLst/>
                <a:latin typeface="Arial" panose="020B0604020202020204" pitchFamily="34" charset="0"/>
              </a:rPr>
              <a:t>ARTÍCULO SÉPTIMO: </a:t>
            </a:r>
            <a:r>
              <a:rPr lang="es-MX" sz="2800" b="0" i="0" u="none" strike="noStrike" dirty="0">
                <a:solidFill>
                  <a:srgbClr val="231F20"/>
                </a:solidFill>
                <a:effectLst/>
                <a:latin typeface="Arial" panose="020B0604020202020204" pitchFamily="34" charset="0"/>
              </a:rPr>
              <a:t>El derecho real de uso y el presente contrato podrán </a:t>
            </a:r>
            <a:r>
              <a:rPr lang="es-MX" sz="2800" b="1" i="0" u="none" strike="noStrike" dirty="0">
                <a:solidFill>
                  <a:srgbClr val="231F20"/>
                </a:solidFill>
                <a:effectLst/>
                <a:latin typeface="Arial" panose="020B0604020202020204" pitchFamily="34" charset="0"/>
              </a:rPr>
              <a:t>resolverse </a:t>
            </a:r>
            <a:r>
              <a:rPr lang="es-MX" sz="2800" b="0" i="0" u="none" strike="noStrike" dirty="0">
                <a:solidFill>
                  <a:srgbClr val="231F20"/>
                </a:solidFill>
                <a:effectLst/>
                <a:latin typeface="Arial" panose="020B0604020202020204" pitchFamily="34" charset="0"/>
              </a:rPr>
              <a:t>por las siguientes causas: </a:t>
            </a:r>
            <a:r>
              <a:rPr lang="es-MX" sz="2800" b="1" i="0" u="none" strike="noStrike" dirty="0">
                <a:solidFill>
                  <a:srgbClr val="231F20"/>
                </a:solidFill>
                <a:effectLst/>
                <a:latin typeface="Arial" panose="020B0604020202020204" pitchFamily="34" charset="0"/>
              </a:rPr>
              <a:t>a) </a:t>
            </a:r>
            <a:r>
              <a:rPr lang="es-MX" sz="2800" b="0" i="0" u="none" strike="noStrike" dirty="0">
                <a:solidFill>
                  <a:srgbClr val="231F20"/>
                </a:solidFill>
                <a:effectLst/>
                <a:latin typeface="Arial" panose="020B0604020202020204" pitchFamily="34" charset="0"/>
              </a:rPr>
              <a:t>retraso o falta de pago del precio pactado, impuestos, tasas, contribuciones y servicios; </a:t>
            </a:r>
            <a:r>
              <a:rPr lang="es-MX" sz="2800" b="1" i="0" u="none" strike="noStrike" dirty="0">
                <a:solidFill>
                  <a:srgbClr val="231F20"/>
                </a:solidFill>
                <a:effectLst/>
                <a:latin typeface="Arial" panose="020B0604020202020204" pitchFamily="34" charset="0"/>
              </a:rPr>
              <a:t>b) </a:t>
            </a:r>
            <a:r>
              <a:rPr lang="es-MX" sz="2800" b="0" i="0" u="none" strike="noStrike" dirty="0">
                <a:solidFill>
                  <a:srgbClr val="231F20"/>
                </a:solidFill>
                <a:effectLst/>
                <a:latin typeface="Arial" panose="020B0604020202020204" pitchFamily="34" charset="0"/>
              </a:rPr>
              <a:t>cualquier otro incumplimiento que provoque un perjuicio al titular </a:t>
            </a:r>
            <a:r>
              <a:rPr lang="es-MX" sz="2800" b="0" i="0" u="none" strike="noStrike" dirty="0" err="1">
                <a:solidFill>
                  <a:srgbClr val="231F20"/>
                </a:solidFill>
                <a:effectLst/>
                <a:latin typeface="Arial" panose="020B0604020202020204" pitchFamily="34" charset="0"/>
              </a:rPr>
              <a:t>dominial</a:t>
            </a:r>
            <a:r>
              <a:rPr lang="es-MX" sz="2800" b="0" i="0" u="none" strike="noStrike" dirty="0">
                <a:solidFill>
                  <a:srgbClr val="231F20"/>
                </a:solidFill>
                <a:effectLst/>
                <a:latin typeface="Arial" panose="020B0604020202020204" pitchFamily="34" charset="0"/>
              </a:rPr>
              <a:t>. En cualquiera de estos supuestos, la mora será automática y el nudo propietario podrá exigir el cumplimiento de las obligaciones a cargo del usuario o la resolución del uso, en ambos casos con la respectiva indemnización por daños y perjuicios.</a:t>
            </a:r>
          </a:p>
          <a:p>
            <a:pPr marL="0" indent="0" algn="just">
              <a:buNone/>
            </a:pPr>
            <a:r>
              <a:rPr lang="es-MX" sz="2800" b="1" i="0" u="none" strike="noStrike" dirty="0">
                <a:solidFill>
                  <a:srgbClr val="231F20"/>
                </a:solidFill>
                <a:effectLst/>
                <a:latin typeface="Arial" panose="020B0604020202020204" pitchFamily="34" charset="0"/>
              </a:rPr>
              <a:t>ARTÍCULO OCTAVO: </a:t>
            </a:r>
            <a:r>
              <a:rPr lang="es-MX" sz="2800" b="0" i="0" u="none" strike="noStrike" dirty="0">
                <a:solidFill>
                  <a:srgbClr val="231F20"/>
                </a:solidFill>
                <a:effectLst/>
                <a:latin typeface="Arial" panose="020B0604020202020204" pitchFamily="34" charset="0"/>
              </a:rPr>
              <a:t>A transmite todos los derechos y acciones inherentes al uso y manifiesta que en el día de hoy y con anterioridad a este acto ha efectuado la tradición del inmueble a favor del usuario.</a:t>
            </a:r>
          </a:p>
          <a:p>
            <a:pPr marL="0" indent="0" algn="just">
              <a:buNone/>
            </a:pPr>
            <a:r>
              <a:rPr lang="es-MX" sz="2800" b="1" i="0" u="none" strike="noStrike" dirty="0">
                <a:solidFill>
                  <a:srgbClr val="231F20"/>
                </a:solidFill>
                <a:effectLst/>
                <a:latin typeface="Arial" panose="020B0604020202020204" pitchFamily="34" charset="0"/>
              </a:rPr>
              <a:t>ARTÍCULO NOVENO: </a:t>
            </a:r>
            <a:r>
              <a:rPr lang="es-MX" sz="2800" b="0" i="0" u="none" strike="noStrike" dirty="0">
                <a:solidFill>
                  <a:srgbClr val="231F20"/>
                </a:solidFill>
                <a:effectLst/>
                <a:latin typeface="Arial" panose="020B0604020202020204" pitchFamily="34" charset="0"/>
              </a:rPr>
              <a:t>B ACEPTA la constitución de uso a su favor y declara encontrarse en posesión del inmueble.</a:t>
            </a:r>
          </a:p>
          <a:p>
            <a:pPr marL="0" indent="0" algn="just">
              <a:buNone/>
            </a:pPr>
            <a:r>
              <a:rPr lang="es-MX" sz="2800" b="1" i="0" u="none" strike="noStrike" dirty="0">
                <a:solidFill>
                  <a:srgbClr val="231F20"/>
                </a:solidFill>
                <a:effectLst/>
                <a:latin typeface="Arial" panose="020B0604020202020204" pitchFamily="34" charset="0"/>
              </a:rPr>
              <a:t>ARTÍCULO DÉCIMO: </a:t>
            </a:r>
            <a:r>
              <a:rPr lang="es-MX" sz="2800" b="0" i="0" u="none" strike="noStrike" dirty="0">
                <a:solidFill>
                  <a:srgbClr val="231F20"/>
                </a:solidFill>
                <a:effectLst/>
                <a:latin typeface="Arial" panose="020B0604020202020204" pitchFamily="34" charset="0"/>
              </a:rPr>
              <a:t>A manifiesta:</a:t>
            </a:r>
            <a:r>
              <a:rPr lang="es-MX" sz="2800" b="1" i="0" u="none" strike="noStrike" dirty="0">
                <a:solidFill>
                  <a:srgbClr val="231F20"/>
                </a:solidFill>
                <a:effectLst/>
                <a:latin typeface="Arial" panose="020B0604020202020204" pitchFamily="34" charset="0"/>
              </a:rPr>
              <a:t> a) </a:t>
            </a:r>
            <a:r>
              <a:rPr lang="es-MX" sz="2800" b="0" i="0" u="none" strike="noStrike" dirty="0">
                <a:solidFill>
                  <a:srgbClr val="231F20"/>
                </a:solidFill>
                <a:effectLst/>
                <a:latin typeface="Arial" panose="020B0604020202020204" pitchFamily="34" charset="0"/>
              </a:rPr>
              <a:t>que no se encuentra inhibido para disponer de sus bienes; </a:t>
            </a:r>
            <a:r>
              <a:rPr lang="es-MX" sz="2800" b="1" i="0" u="none" strike="noStrike" dirty="0">
                <a:solidFill>
                  <a:srgbClr val="231F20"/>
                </a:solidFill>
                <a:effectLst/>
                <a:latin typeface="Arial" panose="020B0604020202020204" pitchFamily="34" charset="0"/>
              </a:rPr>
              <a:t>b) </a:t>
            </a:r>
            <a:r>
              <a:rPr lang="es-MX" sz="2800" b="0" i="0" u="none" strike="noStrike" dirty="0">
                <a:solidFill>
                  <a:srgbClr val="231F20"/>
                </a:solidFill>
                <a:effectLst/>
                <a:latin typeface="Arial" panose="020B0604020202020204" pitchFamily="34" charset="0"/>
              </a:rPr>
              <a:t>que el inmueble no reconoce gravámenes;</a:t>
            </a:r>
            <a:r>
              <a:rPr lang="es-MX" sz="2800" b="1" i="0" u="none" strike="noStrike" dirty="0">
                <a:solidFill>
                  <a:srgbClr val="231F20"/>
                </a:solidFill>
                <a:effectLst/>
                <a:latin typeface="Arial" panose="020B0604020202020204" pitchFamily="34" charset="0"/>
              </a:rPr>
              <a:t> c) </a:t>
            </a:r>
            <a:r>
              <a:rPr lang="es-MX" sz="2800" b="0" i="0" u="none" strike="noStrike" dirty="0">
                <a:solidFill>
                  <a:srgbClr val="231F20"/>
                </a:solidFill>
                <a:effectLst/>
                <a:latin typeface="Arial" panose="020B0604020202020204" pitchFamily="34" charset="0"/>
              </a:rPr>
              <a:t>que se obliga por evicción y vicios redhibitorios; </a:t>
            </a:r>
            <a:r>
              <a:rPr lang="es-MX" sz="2800" b="1" i="0" u="none" strike="noStrike" dirty="0">
                <a:solidFill>
                  <a:srgbClr val="231F20"/>
                </a:solidFill>
                <a:effectLst/>
                <a:latin typeface="Arial" panose="020B0604020202020204" pitchFamily="34" charset="0"/>
              </a:rPr>
              <a:t>d) </a:t>
            </a:r>
            <a:r>
              <a:rPr lang="es-MX" sz="2800" b="0" i="0" u="none" strike="noStrike" dirty="0">
                <a:solidFill>
                  <a:srgbClr val="231F20"/>
                </a:solidFill>
                <a:effectLst/>
                <a:latin typeface="Arial" panose="020B0604020202020204" pitchFamily="34" charset="0"/>
              </a:rPr>
              <a:t>que se transmite con los impuestos, tasas y contribuciones al día; </a:t>
            </a:r>
            <a:r>
              <a:rPr lang="es-MX" sz="2800" b="1" i="0" u="none" strike="noStrike" dirty="0">
                <a:solidFill>
                  <a:srgbClr val="231F20"/>
                </a:solidFill>
                <a:effectLst/>
                <a:latin typeface="Arial" panose="020B0604020202020204" pitchFamily="34" charset="0"/>
              </a:rPr>
              <a:t>e) </a:t>
            </a:r>
            <a:r>
              <a:rPr lang="es-MX" sz="2800" b="0" i="0" u="none" strike="noStrike" dirty="0">
                <a:solidFill>
                  <a:srgbClr val="231F20"/>
                </a:solidFill>
                <a:effectLst/>
                <a:latin typeface="Arial" panose="020B0604020202020204" pitchFamily="34" charset="0"/>
              </a:rPr>
              <a:t>que en el día de hoy y con anterioridad a este acto, ha efectuado la tradición del inmueble a favor del usuario; y</a:t>
            </a:r>
            <a:r>
              <a:rPr lang="es-MX" sz="2800" b="1" i="0" u="none" strike="noStrike" dirty="0">
                <a:solidFill>
                  <a:srgbClr val="231F20"/>
                </a:solidFill>
                <a:effectLst/>
                <a:latin typeface="Arial" panose="020B0604020202020204" pitchFamily="34" charset="0"/>
              </a:rPr>
              <a:t> f) </a:t>
            </a:r>
            <a:r>
              <a:rPr lang="es-MX" sz="2800" b="0" i="0" u="none" strike="noStrike" dirty="0">
                <a:solidFill>
                  <a:srgbClr val="231F20"/>
                </a:solidFill>
                <a:effectLst/>
                <a:latin typeface="Arial" panose="020B0604020202020204" pitchFamily="34" charset="0"/>
              </a:rPr>
              <a:t>que su cónyuge no concurre a expresar su asentimiento respecto de la presente constitución de uso por tratarse de un bien propio y no estar afectado a su vivienda familiar .</a:t>
            </a:r>
          </a:p>
          <a:p>
            <a:pPr marL="0" indent="0" algn="just">
              <a:buNone/>
            </a:pPr>
            <a:r>
              <a:rPr lang="es-MX" sz="2800" b="1" i="0" u="none" strike="noStrike" dirty="0">
                <a:solidFill>
                  <a:srgbClr val="231F20"/>
                </a:solidFill>
                <a:effectLst/>
                <a:latin typeface="Arial" panose="020B0604020202020204" pitchFamily="34" charset="0"/>
              </a:rPr>
              <a:t>ARTÍCULO UNDÉCIMO: </a:t>
            </a:r>
            <a:r>
              <a:rPr lang="es-MX" sz="2800" b="0" i="0" u="none" strike="noStrike" dirty="0">
                <a:solidFill>
                  <a:srgbClr val="231F20"/>
                </a:solidFill>
                <a:effectLst/>
                <a:latin typeface="Arial" panose="020B0604020202020204" pitchFamily="34" charset="0"/>
              </a:rPr>
              <a:t>A los efectos de este contrato, las partes constituyen domicilio legal y especial en los precedentemente mencionados y se someten a la jurisdicción de los Tribunales de..., renunciando a cualquier otra que pudiera corresponderles.</a:t>
            </a:r>
          </a:p>
          <a:p>
            <a:pPr marL="0" indent="0" algn="just">
              <a:buNone/>
            </a:pPr>
            <a:r>
              <a:rPr lang="es-MX" sz="2800" b="1" i="0" u="none" strike="noStrike" dirty="0">
                <a:solidFill>
                  <a:srgbClr val="231F20"/>
                </a:solidFill>
                <a:effectLst/>
                <a:latin typeface="Arial" panose="020B0604020202020204" pitchFamily="34" charset="0"/>
              </a:rPr>
              <a:t>CONSTANCIAS NOTARIALES:.</a:t>
            </a:r>
          </a:p>
          <a:p>
            <a:endParaRPr lang="es-AR" dirty="0"/>
          </a:p>
        </p:txBody>
      </p:sp>
    </p:spTree>
    <p:extLst>
      <p:ext uri="{BB962C8B-B14F-4D97-AF65-F5344CB8AC3E}">
        <p14:creationId xmlns:p14="http://schemas.microsoft.com/office/powerpoint/2010/main" val="4660464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1AD060-5400-4811-9011-21E1409FD97F}"/>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habitación</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E2993273-BBB5-4335-913F-585DA47F5D79}"/>
              </a:ext>
            </a:extLst>
          </p:cNvPr>
          <p:cNvSpPr>
            <a:spLocks noGrp="1"/>
          </p:cNvSpPr>
          <p:nvPr>
            <p:ph idx="1"/>
          </p:nvPr>
        </p:nvSpPr>
        <p:spPr>
          <a:xfrm>
            <a:off x="1141412" y="1879134"/>
            <a:ext cx="9905999" cy="4555222"/>
          </a:xfrm>
        </p:spPr>
        <p:txBody>
          <a:bodyPr>
            <a:normAutofit/>
          </a:bodyPr>
          <a:lstStyle/>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400" b="0" i="0" u="none" strike="noStrike" kern="1200" cap="none" spc="0" normalizeH="0" baseline="0" noProof="0" dirty="0">
                <a:ln>
                  <a:noFill/>
                </a:ln>
                <a:solidFill>
                  <a:prstClr val="white"/>
                </a:solidFill>
                <a:effectLst/>
                <a:uLnTx/>
                <a:uFillTx/>
                <a:latin typeface="Tw Cen MT" panose="020B0602020104020603"/>
                <a:ea typeface="+mn-ea"/>
                <a:cs typeface="+mn-cs"/>
              </a:rPr>
              <a:t>Regulado en el CCyC en:</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400" b="1" i="0" u="none" strike="noStrike" kern="1200" cap="none" spc="0" normalizeH="0" baseline="0" noProof="0" dirty="0">
                <a:ln>
                  <a:noFill/>
                </a:ln>
                <a:solidFill>
                  <a:prstClr val="white"/>
                </a:solidFill>
                <a:effectLst/>
                <a:uLnTx/>
                <a:uFillTx/>
                <a:latin typeface="Tw Cen MT" panose="020B0602020104020603"/>
                <a:ea typeface="+mn-ea"/>
                <a:cs typeface="+mn-cs"/>
              </a:rPr>
              <a:t>Libro Cuarto </a:t>
            </a:r>
            <a:r>
              <a:rPr kumimoji="0" lang="es-MX" sz="1400" b="0" i="1" u="none" strike="noStrike" kern="1200" cap="none" spc="0" normalizeH="0" baseline="0" noProof="0" dirty="0">
                <a:ln>
                  <a:noFill/>
                </a:ln>
                <a:solidFill>
                  <a:prstClr val="white"/>
                </a:solidFill>
                <a:effectLst/>
                <a:uLnTx/>
                <a:uFillTx/>
                <a:latin typeface="Tw Cen MT" panose="020B0602020104020603"/>
                <a:ea typeface="+mn-ea"/>
                <a:cs typeface="+mn-cs"/>
              </a:rPr>
              <a:t>“Derechos Reales”</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400" b="1" i="0" u="none" strike="noStrike" kern="1200" cap="none" spc="0" normalizeH="0" baseline="0" noProof="0" dirty="0">
                <a:ln>
                  <a:noFill/>
                </a:ln>
                <a:solidFill>
                  <a:prstClr val="white"/>
                </a:solidFill>
                <a:effectLst/>
                <a:uLnTx/>
                <a:uFillTx/>
                <a:latin typeface="Tw Cen MT" panose="020B0602020104020603"/>
                <a:ea typeface="+mn-ea"/>
                <a:cs typeface="+mn-cs"/>
              </a:rPr>
              <a:t>Titulo X </a:t>
            </a:r>
            <a:r>
              <a:rPr kumimoji="0" lang="es-MX" sz="1400" b="0" i="1" u="none" strike="noStrike" kern="1200" cap="none" spc="0" normalizeH="0" baseline="0" noProof="0" dirty="0">
                <a:ln>
                  <a:noFill/>
                </a:ln>
                <a:solidFill>
                  <a:prstClr val="white"/>
                </a:solidFill>
                <a:effectLst/>
                <a:uLnTx/>
                <a:uFillTx/>
                <a:latin typeface="Tw Cen MT" panose="020B0602020104020603"/>
                <a:ea typeface="+mn-ea"/>
                <a:cs typeface="+mn-cs"/>
              </a:rPr>
              <a:t>“Habitación” </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400" b="0" i="0" u="none" strike="noStrike" kern="1200" cap="none" spc="0" normalizeH="0" baseline="0" noProof="0" dirty="0">
                <a:ln>
                  <a:noFill/>
                </a:ln>
                <a:solidFill>
                  <a:prstClr val="white"/>
                </a:solidFill>
                <a:effectLst/>
                <a:uLnTx/>
                <a:uFillTx/>
                <a:latin typeface="Tw Cen MT" panose="020B0602020104020603"/>
                <a:ea typeface="+mn-ea"/>
                <a:cs typeface="+mn-cs"/>
              </a:rPr>
              <a:t>Art. 2158 a 2161 </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400" b="0" i="0" u="none" strike="noStrike" kern="1200" cap="none" spc="0" normalizeH="0" baseline="0" noProof="0" dirty="0">
                <a:ln>
                  <a:noFill/>
                </a:ln>
                <a:solidFill>
                  <a:prstClr val="white"/>
                </a:solidFill>
                <a:effectLst/>
                <a:uLnTx/>
                <a:uFillTx/>
                <a:latin typeface="Tw Cen MT" panose="020B0602020104020603"/>
                <a:ea typeface="+mn-ea"/>
                <a:cs typeface="+mn-cs"/>
              </a:rPr>
              <a:t>C. Velezano lo regulaba junto con el Uso (2948 a 2969)</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kumimoji="0" lang="es-MX" sz="2200" b="0" i="0" u="none" strike="noStrike" kern="1200" cap="none" spc="0" normalizeH="0" baseline="0" noProof="0" dirty="0">
              <a:ln>
                <a:noFill/>
              </a:ln>
              <a:solidFill>
                <a:prstClr val="white"/>
              </a:solidFill>
              <a:effectLst/>
              <a:uLnTx/>
              <a:uFillTx/>
              <a:latin typeface="Tw Cen MT" panose="020B0602020104020603"/>
              <a:ea typeface="+mn-ea"/>
              <a:cs typeface="+mn-cs"/>
            </a:endParaRPr>
          </a:p>
          <a:p>
            <a:pPr marL="0" marR="0" lvl="0" indent="0" algn="just"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2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a typeface="+mn-ea"/>
                <a:cs typeface="+mn-cs"/>
              </a:rPr>
              <a:t>CONCEPTO</a:t>
            </a:r>
          </a:p>
          <a:p>
            <a:pPr marL="0" marR="0" lvl="0" indent="0" algn="just"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2200" b="0" i="0" u="none" strike="noStrike" kern="1200" cap="none" spc="0" normalizeH="0" baseline="0" noProof="0" dirty="0">
                <a:ln>
                  <a:noFill/>
                </a:ln>
                <a:solidFill>
                  <a:prstClr val="white"/>
                </a:solidFill>
                <a:effectLst/>
                <a:uLnTx/>
                <a:uFillTx/>
                <a:latin typeface="Tw Cen MT" panose="020B0602020104020603"/>
                <a:ea typeface="+mn-ea"/>
                <a:cs typeface="+mn-cs"/>
              </a:rPr>
              <a:t>Art. 2158 CCyC: “</a:t>
            </a:r>
            <a:r>
              <a:rPr kumimoji="0" lang="es-MX" sz="2200" b="0" i="1" u="none" strike="noStrike" kern="1200" cap="none" spc="0" normalizeH="0" baseline="0" noProof="0" dirty="0">
                <a:ln>
                  <a:noFill/>
                </a:ln>
                <a:solidFill>
                  <a:prstClr val="white"/>
                </a:solidFill>
                <a:effectLst/>
                <a:uLnTx/>
                <a:uFillTx/>
                <a:latin typeface="Tw Cen MT" panose="020B0602020104020603"/>
                <a:ea typeface="+mn-ea"/>
                <a:cs typeface="+mn-cs"/>
              </a:rPr>
              <a:t>Concepto. La habitación es el derecho real que consiste en morar en un inmueble ajeno constituido, o en parte material de él, sin alterar sus sustancia.</a:t>
            </a:r>
          </a:p>
          <a:p>
            <a:pPr marL="0" marR="0" lvl="0" indent="0" algn="just"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2200" b="0" i="1" u="none" strike="noStrike" kern="1200" cap="none" spc="0" normalizeH="0" baseline="0" noProof="0" dirty="0">
                <a:ln>
                  <a:noFill/>
                </a:ln>
                <a:solidFill>
                  <a:prstClr val="white"/>
                </a:solidFill>
                <a:effectLst/>
                <a:uLnTx/>
                <a:uFillTx/>
                <a:latin typeface="Tw Cen MT" panose="020B0602020104020603"/>
                <a:ea typeface="+mn-ea"/>
                <a:cs typeface="+mn-cs"/>
              </a:rPr>
              <a:t>El derecho real de habitación solo puede constituirse a favor de persona humana.”</a:t>
            </a:r>
          </a:p>
          <a:p>
            <a:pPr marL="0" indent="0">
              <a:buNone/>
            </a:pPr>
            <a:endParaRPr lang="es-AR" dirty="0"/>
          </a:p>
        </p:txBody>
      </p:sp>
      <p:pic>
        <p:nvPicPr>
          <p:cNvPr id="5122" name="Picture 2" descr="El Derecho de uso como carga registral">
            <a:extLst>
              <a:ext uri="{FF2B5EF4-FFF2-40B4-BE49-F238E27FC236}">
                <a16:creationId xmlns:a16="http://schemas.microsoft.com/office/drawing/2014/main" id="{ECDC003F-5E5B-4B17-8409-0CE650A0F0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46091" y="2030573"/>
            <a:ext cx="1905000" cy="2124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91026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B85D3B-7B26-42C3-82A2-BF0A2464720B}"/>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Normas supletorias </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2CBF6032-9A3E-4D92-B389-2467CDE4A396}"/>
              </a:ext>
            </a:extLst>
          </p:cNvPr>
          <p:cNvSpPr>
            <a:spLocks noGrp="1"/>
          </p:cNvSpPr>
          <p:nvPr>
            <p:ph idx="1"/>
          </p:nvPr>
        </p:nvSpPr>
        <p:spPr/>
        <p:txBody>
          <a:bodyPr>
            <a:normAutofit/>
          </a:bodyPr>
          <a:lstStyle/>
          <a:p>
            <a:pPr marL="0" indent="0">
              <a:buNone/>
            </a:pPr>
            <a:r>
              <a:rPr lang="es-MX" dirty="0"/>
              <a:t>Se aplican a este derecho las normas del Uso (Titulo IX) a excepción de las disposiciones particulares establecidas para habitación.</a:t>
            </a:r>
          </a:p>
          <a:p>
            <a:pPr marL="0" indent="0">
              <a:buNone/>
            </a:pPr>
            <a:r>
              <a:rPr lang="es-MX" dirty="0"/>
              <a:t>Se extingue por las mismas causas que el usufructo</a:t>
            </a:r>
            <a:endParaRPr lang="es-AR" dirty="0"/>
          </a:p>
        </p:txBody>
      </p:sp>
    </p:spTree>
    <p:extLst>
      <p:ext uri="{BB962C8B-B14F-4D97-AF65-F5344CB8AC3E}">
        <p14:creationId xmlns:p14="http://schemas.microsoft.com/office/powerpoint/2010/main" val="23315661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35D83B-9F37-4608-9B17-5AD619AE5FB8}"/>
              </a:ext>
            </a:extLst>
          </p:cNvPr>
          <p:cNvSpPr>
            <a:spLocks noGrp="1"/>
          </p:cNvSpPr>
          <p:nvPr>
            <p:ph type="title"/>
          </p:nvPr>
        </p:nvSpPr>
        <p:spPr>
          <a:xfrm>
            <a:off x="1141412" y="954078"/>
            <a:ext cx="9905998" cy="1478570"/>
          </a:xfrm>
        </p:spPr>
        <p:txBody>
          <a:bodyPr>
            <a:normAutofit/>
          </a:bodyPr>
          <a:lstStyle/>
          <a:p>
            <a:pPr algn="ctr"/>
            <a:r>
              <a:rPr lang="es-MX" b="1" dirty="0">
                <a:effectLst>
                  <a:outerShdw blurRad="38100" dist="38100" dir="2700000" algn="tl">
                    <a:srgbClr val="000000">
                      <a:alpha val="43137"/>
                    </a:srgbClr>
                  </a:outerShdw>
                </a:effectLst>
              </a:rPr>
              <a:t>Limitaciones </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7671BE30-DAFA-4772-8589-B3B205424313}"/>
              </a:ext>
            </a:extLst>
          </p:cNvPr>
          <p:cNvSpPr>
            <a:spLocks noGrp="1"/>
          </p:cNvSpPr>
          <p:nvPr>
            <p:ph idx="1"/>
          </p:nvPr>
        </p:nvSpPr>
        <p:spPr>
          <a:xfrm>
            <a:off x="1141412" y="2869035"/>
            <a:ext cx="9905999" cy="3464652"/>
          </a:xfrm>
        </p:spPr>
        <p:txBody>
          <a:bodyPr>
            <a:normAutofit/>
          </a:bodyPr>
          <a:lstStyle/>
          <a:p>
            <a:pPr algn="just"/>
            <a:r>
              <a:rPr lang="es-MX" dirty="0"/>
              <a:t>No es transmisible por acto entre vivos, ni por causa de muerte</a:t>
            </a:r>
          </a:p>
          <a:p>
            <a:pPr algn="just"/>
            <a:r>
              <a:rPr lang="es-MX" dirty="0"/>
              <a:t>El habitador no puede constituir derechos reales o personales sobre la cosa (esta ultima es una diferencia con el uso)</a:t>
            </a:r>
          </a:p>
          <a:p>
            <a:pPr algn="just"/>
            <a:r>
              <a:rPr lang="es-MX" dirty="0"/>
              <a:t>No es ejecutable por los </a:t>
            </a:r>
            <a:r>
              <a:rPr lang="es-MX" dirty="0" err="1"/>
              <a:t>acredores</a:t>
            </a:r>
            <a:endParaRPr lang="es-AR" dirty="0"/>
          </a:p>
        </p:txBody>
      </p:sp>
    </p:spTree>
    <p:extLst>
      <p:ext uri="{BB962C8B-B14F-4D97-AF65-F5344CB8AC3E}">
        <p14:creationId xmlns:p14="http://schemas.microsoft.com/office/powerpoint/2010/main" val="33077665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D98F5A-D06B-450E-98D0-4DFEECE2C6A7}"/>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Impuestos, contribuciones y reparaciones por el habitador</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03D06F95-6A82-4098-ACAF-CEE893414C4E}"/>
              </a:ext>
            </a:extLst>
          </p:cNvPr>
          <p:cNvSpPr>
            <a:spLocks noGrp="1"/>
          </p:cNvSpPr>
          <p:nvPr>
            <p:ph idx="1"/>
          </p:nvPr>
        </p:nvSpPr>
        <p:spPr>
          <a:xfrm>
            <a:off x="1141412" y="3003259"/>
            <a:ext cx="9905999" cy="2787942"/>
          </a:xfrm>
        </p:spPr>
        <p:txBody>
          <a:bodyPr/>
          <a:lstStyle/>
          <a:p>
            <a:r>
              <a:rPr lang="es-MX" dirty="0"/>
              <a:t>Cuando el habitador reside solo </a:t>
            </a:r>
            <a:r>
              <a:rPr lang="es-MX" b="1" dirty="0"/>
              <a:t>en una parte de la casa </a:t>
            </a:r>
            <a:r>
              <a:rPr lang="es-MX" dirty="0"/>
              <a:t>debe contribuir al pago de las cargas, contribuciones y reparaciones a prorrata de la parte de la casa que ocupa.</a:t>
            </a:r>
            <a:endParaRPr lang="es-AR" dirty="0"/>
          </a:p>
        </p:txBody>
      </p:sp>
    </p:spTree>
    <p:extLst>
      <p:ext uri="{BB962C8B-B14F-4D97-AF65-F5344CB8AC3E}">
        <p14:creationId xmlns:p14="http://schemas.microsoft.com/office/powerpoint/2010/main" val="13284498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281A65-A638-4F06-81B1-AA5BF10DE691}"/>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Derecho reales legales </a:t>
            </a:r>
            <a:br>
              <a:rPr lang="es-MX" b="1" dirty="0">
                <a:effectLst>
                  <a:outerShdw blurRad="38100" dist="38100" dir="2700000" algn="tl">
                    <a:srgbClr val="000000">
                      <a:alpha val="43137"/>
                    </a:srgbClr>
                  </a:outerShdw>
                </a:effectLst>
              </a:rPr>
            </a:br>
            <a:r>
              <a:rPr lang="es-MX" b="1" dirty="0">
                <a:effectLst>
                  <a:outerShdw blurRad="38100" dist="38100" dir="2700000" algn="tl">
                    <a:srgbClr val="000000">
                      <a:alpha val="43137"/>
                    </a:srgbClr>
                  </a:outerShdw>
                </a:effectLst>
              </a:rPr>
              <a:t>(art. 1894)</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5B6482A3-A752-4650-B49F-B1049B216C82}"/>
              </a:ext>
            </a:extLst>
          </p:cNvPr>
          <p:cNvSpPr>
            <a:spLocks noGrp="1"/>
          </p:cNvSpPr>
          <p:nvPr>
            <p:ph idx="1"/>
          </p:nvPr>
        </p:nvSpPr>
        <p:spPr>
          <a:xfrm>
            <a:off x="822122" y="1929468"/>
            <a:ext cx="10754686" cy="4521666"/>
          </a:xfrm>
        </p:spPr>
        <p:txBody>
          <a:bodyPr>
            <a:normAutofit fontScale="77500" lnSpcReduction="20000"/>
          </a:bodyPr>
          <a:lstStyle/>
          <a:p>
            <a:r>
              <a:rPr lang="es-MX" b="1" dirty="0">
                <a:effectLst>
                  <a:outerShdw blurRad="38100" dist="38100" dir="2700000" algn="tl">
                    <a:srgbClr val="000000">
                      <a:alpha val="43137"/>
                    </a:srgbClr>
                  </a:outerShdw>
                </a:effectLst>
              </a:rPr>
              <a:t>HABITACION DEL </a:t>
            </a:r>
            <a:r>
              <a:rPr lang="es-MX" b="1" u="sng" dirty="0">
                <a:effectLst>
                  <a:outerShdw blurRad="38100" dist="38100" dir="2700000" algn="tl">
                    <a:srgbClr val="000000">
                      <a:alpha val="43137"/>
                    </a:srgbClr>
                  </a:outerShdw>
                </a:effectLst>
              </a:rPr>
              <a:t>CONVIVIENTE SUPERSTITE </a:t>
            </a:r>
            <a:r>
              <a:rPr lang="es-MX" dirty="0"/>
              <a:t>(Art. 527)</a:t>
            </a:r>
          </a:p>
          <a:p>
            <a:pPr marL="457200" indent="-457200">
              <a:buAutoNum type="arabicParenR"/>
            </a:pPr>
            <a:r>
              <a:rPr lang="es-MX" dirty="0"/>
              <a:t>Carece de vivienda propia habitable o de bienes suficientes que aseguren el acceso a esta</a:t>
            </a:r>
          </a:p>
          <a:p>
            <a:pPr marL="457200" indent="-457200">
              <a:buAutoNum type="arabicParenR"/>
            </a:pPr>
            <a:r>
              <a:rPr lang="es-MX" dirty="0"/>
              <a:t>Plazo máximo de dos años sobre el inmueble de propiedad del causante que constituyo el último hogar familiar y que a la apertura de la sucesión no se encontraba en condominio con otras personas.</a:t>
            </a:r>
          </a:p>
          <a:p>
            <a:pPr marL="457200" indent="-457200">
              <a:buAutoNum type="arabicParenR"/>
            </a:pPr>
            <a:r>
              <a:rPr lang="es-MX" dirty="0"/>
              <a:t>Se extingue si el conviviente constituye una nueva unión convivencial, contrae matrimonio o adquiere una vivienda propia habitable o bienes suficientes para acceder a ésta. </a:t>
            </a:r>
          </a:p>
          <a:p>
            <a:endParaRPr lang="es-MX" b="1" dirty="0"/>
          </a:p>
          <a:p>
            <a:r>
              <a:rPr lang="es-MX" b="1" dirty="0">
                <a:effectLst>
                  <a:outerShdw blurRad="38100" dist="38100" dir="2700000" algn="tl">
                    <a:srgbClr val="000000">
                      <a:alpha val="43137"/>
                    </a:srgbClr>
                  </a:outerShdw>
                </a:effectLst>
              </a:rPr>
              <a:t>HABITACION DEL </a:t>
            </a:r>
            <a:r>
              <a:rPr lang="es-MX" b="1" u="sng" dirty="0">
                <a:effectLst>
                  <a:outerShdw blurRad="38100" dist="38100" dir="2700000" algn="tl">
                    <a:srgbClr val="000000">
                      <a:alpha val="43137"/>
                    </a:srgbClr>
                  </a:outerShdw>
                </a:effectLst>
              </a:rPr>
              <a:t>CONYUGUE SUPERSTITE </a:t>
            </a:r>
            <a:r>
              <a:rPr lang="es-MX" dirty="0"/>
              <a:t>(Art. 2383)</a:t>
            </a:r>
          </a:p>
          <a:p>
            <a:pPr marL="457200" indent="-457200">
              <a:buAutoNum type="arabicParenR"/>
            </a:pPr>
            <a:r>
              <a:rPr lang="es-MX" dirty="0"/>
              <a:t>Vitalicio y gratuito de pleno derecho sobre el inmueble de propiedad del causante, que constituyo el último hogar conyugal </a:t>
            </a:r>
          </a:p>
          <a:p>
            <a:pPr marL="457200" indent="-457200">
              <a:buAutoNum type="arabicParenR"/>
            </a:pPr>
            <a:r>
              <a:rPr lang="es-MX" dirty="0"/>
              <a:t>Que a la apertura de la sucesión no se encontraba en condominio con otras personas </a:t>
            </a:r>
          </a:p>
          <a:p>
            <a:endParaRPr lang="es-AR" dirty="0"/>
          </a:p>
        </p:txBody>
      </p:sp>
    </p:spTree>
    <p:extLst>
      <p:ext uri="{BB962C8B-B14F-4D97-AF65-F5344CB8AC3E}">
        <p14:creationId xmlns:p14="http://schemas.microsoft.com/office/powerpoint/2010/main" val="5386651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9AFDEF-DA27-4767-BC12-8D81C3276A46}"/>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Modelo contrato de habitación</a:t>
            </a:r>
            <a:endParaRPr lang="es-AR"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3ACD6E41-4B20-46E6-A264-738C66EC55FE}"/>
              </a:ext>
            </a:extLst>
          </p:cNvPr>
          <p:cNvSpPr>
            <a:spLocks noGrp="1"/>
          </p:cNvSpPr>
          <p:nvPr>
            <p:ph idx="1"/>
          </p:nvPr>
        </p:nvSpPr>
        <p:spPr>
          <a:xfrm>
            <a:off x="897622" y="1812022"/>
            <a:ext cx="10511406" cy="4622334"/>
          </a:xfrm>
        </p:spPr>
        <p:txBody>
          <a:bodyPr>
            <a:normAutofit fontScale="40000" lnSpcReduction="20000"/>
          </a:bodyPr>
          <a:lstStyle/>
          <a:p>
            <a:pPr marL="0" indent="0" algn="just">
              <a:buNone/>
            </a:pPr>
            <a:r>
              <a:rPr lang="es-MX" b="0" i="0" u="none" strike="noStrike" dirty="0">
                <a:solidFill>
                  <a:srgbClr val="231F20"/>
                </a:solidFill>
                <a:effectLst/>
                <a:latin typeface="Arial" panose="020B0604020202020204" pitchFamily="34" charset="0"/>
              </a:rPr>
              <a:t>... comparecen A y B... Intervienen por sí y exponen: PRIMERO: A es titular de dominio exclusivo de un inmueble ubicado...........</a:t>
            </a:r>
            <a:r>
              <a:rPr lang="es-MX" b="0" i="0" u="none" strike="noStrike" dirty="0">
                <a:solidFill>
                  <a:srgbClr val="939598"/>
                </a:solidFill>
                <a:effectLst/>
                <a:latin typeface="Arial" panose="020B0604020202020204" pitchFamily="34" charset="0"/>
              </a:rPr>
              <a:t> </a:t>
            </a:r>
          </a:p>
          <a:p>
            <a:pPr marL="0" indent="0" algn="just">
              <a:buNone/>
            </a:pPr>
            <a:r>
              <a:rPr lang="es-MX" b="1" i="0" u="none" strike="noStrike" dirty="0">
                <a:solidFill>
                  <a:srgbClr val="231F20"/>
                </a:solidFill>
                <a:effectLst/>
                <a:latin typeface="Arial" panose="020B0604020202020204" pitchFamily="34" charset="0"/>
              </a:rPr>
              <a:t>SEGUNDO: </a:t>
            </a:r>
            <a:r>
              <a:rPr lang="es-MX" b="0" i="0" u="none" strike="noStrike" dirty="0">
                <a:solidFill>
                  <a:srgbClr val="231F20"/>
                </a:solidFill>
                <a:effectLst/>
                <a:latin typeface="Arial" panose="020B0604020202020204" pitchFamily="34" charset="0"/>
              </a:rPr>
              <a:t>A constituye sobre el inmueble descripto precedentemente DERECHO REAL DE HABITACIÓN GRATUITO Y VITALICIO a favor de B, el cual se regirá por las disposiciones del Código Civil y Comercial y las que se estipulan en la presente escritura. </a:t>
            </a:r>
          </a:p>
          <a:p>
            <a:pPr marL="0" indent="0" algn="just">
              <a:buNone/>
            </a:pPr>
            <a:r>
              <a:rPr lang="es-MX" b="1" i="0" u="none" strike="noStrike" dirty="0">
                <a:solidFill>
                  <a:srgbClr val="231F20"/>
                </a:solidFill>
                <a:effectLst/>
                <a:latin typeface="Arial" panose="020B0604020202020204" pitchFamily="34" charset="0"/>
              </a:rPr>
              <a:t>TERCERO: </a:t>
            </a:r>
            <a:r>
              <a:rPr lang="es-MX" b="0" i="0" u="none" strike="noStrike" dirty="0">
                <a:solidFill>
                  <a:srgbClr val="231F20"/>
                </a:solidFill>
                <a:effectLst/>
                <a:latin typeface="Arial" panose="020B0604020202020204" pitchFamily="34" charset="0"/>
              </a:rPr>
              <a:t>A transmite a B todos los derechos y acciones inherentes a la habitación, manifestando que en el día de hoy y con anterioridad a este acto ha efectuado la entrega del inmueble a favor del habitador, la cual constituye una casa y permite al habitador morar en ella durante todo el tiempo que dure su vida.</a:t>
            </a:r>
          </a:p>
          <a:p>
            <a:pPr marL="0" indent="0" algn="just">
              <a:buNone/>
            </a:pPr>
            <a:r>
              <a:rPr lang="es-MX" b="1" i="0" u="none" strike="noStrike" dirty="0">
                <a:solidFill>
                  <a:srgbClr val="231F20"/>
                </a:solidFill>
                <a:effectLst/>
                <a:latin typeface="Arial" panose="020B0604020202020204" pitchFamily="34" charset="0"/>
              </a:rPr>
              <a:t>CUARTO: </a:t>
            </a:r>
            <a:r>
              <a:rPr lang="es-MX" b="0" i="0" u="none" strike="noStrike" dirty="0">
                <a:solidFill>
                  <a:srgbClr val="231F20"/>
                </a:solidFill>
                <a:effectLst/>
                <a:latin typeface="Arial" panose="020B0604020202020204" pitchFamily="34" charset="0"/>
              </a:rPr>
              <a:t>El derecho real de habitación </a:t>
            </a:r>
            <a:r>
              <a:rPr lang="es-MX" b="0" i="0" u="sng" strike="noStrike" dirty="0">
                <a:solidFill>
                  <a:srgbClr val="231F20"/>
                </a:solidFill>
                <a:effectLst/>
                <a:latin typeface="Arial" panose="020B0604020202020204" pitchFamily="34" charset="0"/>
              </a:rPr>
              <a:t>se limita a las necesidades personales del habitador y su familia</a:t>
            </a:r>
            <a:r>
              <a:rPr lang="es-MX" b="0" i="0" u="none" strike="noStrike" dirty="0">
                <a:solidFill>
                  <a:srgbClr val="231F20"/>
                </a:solidFill>
                <a:effectLst/>
                <a:latin typeface="Arial" panose="020B0604020202020204" pitchFamily="34" charset="0"/>
              </a:rPr>
              <a:t>, actualmente compuesta por... sin que esta mención modifique el plazo del derecho real, el cual se extenderá en forma vitalicia, hasta el fallecimiento del habitador, momento en el cual el mismo se extinguirá.</a:t>
            </a:r>
          </a:p>
          <a:p>
            <a:pPr marL="0" indent="0" algn="just">
              <a:buNone/>
            </a:pPr>
            <a:r>
              <a:rPr lang="es-MX" b="1" i="0" u="none" strike="noStrike" dirty="0">
                <a:solidFill>
                  <a:srgbClr val="231F20"/>
                </a:solidFill>
                <a:effectLst/>
                <a:latin typeface="Arial" panose="020B0604020202020204" pitchFamily="34" charset="0"/>
              </a:rPr>
              <a:t>QUINTO: </a:t>
            </a:r>
            <a:r>
              <a:rPr lang="es-MX" b="0" i="0" u="none" strike="noStrike" dirty="0">
                <a:solidFill>
                  <a:srgbClr val="231F20"/>
                </a:solidFill>
                <a:effectLst/>
                <a:latin typeface="Arial" panose="020B0604020202020204" pitchFamily="34" charset="0"/>
              </a:rPr>
              <a:t>El constituyente declara: </a:t>
            </a:r>
            <a:r>
              <a:rPr lang="es-MX" b="1" i="0" u="none" strike="noStrike" dirty="0">
                <a:solidFill>
                  <a:srgbClr val="231F20"/>
                </a:solidFill>
                <a:effectLst/>
                <a:latin typeface="Arial" panose="020B0604020202020204" pitchFamily="34" charset="0"/>
              </a:rPr>
              <a:t>a) </a:t>
            </a:r>
            <a:r>
              <a:rPr lang="es-MX" b="0" i="0" u="none" strike="noStrike" dirty="0">
                <a:solidFill>
                  <a:srgbClr val="231F20"/>
                </a:solidFill>
                <a:effectLst/>
                <a:latin typeface="Arial" panose="020B0604020202020204" pitchFamily="34" charset="0"/>
              </a:rPr>
              <a:t>que se ha realizado el inventario de las cosas muebles y el estado del inmueble en el día de la fecha, por escritura pasada ante mí, al folio ... de este mismo Registro; </a:t>
            </a:r>
            <a:r>
              <a:rPr lang="es-MX" b="1" i="0" u="none" strike="noStrike" dirty="0">
                <a:solidFill>
                  <a:srgbClr val="231F20"/>
                </a:solidFill>
                <a:effectLst/>
                <a:latin typeface="Arial" panose="020B0604020202020204" pitchFamily="34" charset="0"/>
              </a:rPr>
              <a:t>b) </a:t>
            </a:r>
            <a:r>
              <a:rPr lang="es-MX" b="0" i="0" u="none" strike="noStrike" dirty="0">
                <a:solidFill>
                  <a:srgbClr val="231F20"/>
                </a:solidFill>
                <a:effectLst/>
                <a:latin typeface="Arial" panose="020B0604020202020204" pitchFamily="34" charset="0"/>
              </a:rPr>
              <a:t>que no se encuentra inhibido para disponer de sus bienes; c) que el inmueble no reconoce gravámenes ni afectaciones de ninguna especie; d) que toma a su cargo cualquier deuda proveniente de impuestos, tasas y contribuciones que pueda gravitar sobre el inmueble hasta el día de la fecha; e) que el inmueble gravado es de carácter propio y no constituye su vivienda familiar motivo por el cual no se requiere la concurrencia de su cónyuge a los efectos de prestar el asentimiento conyugal. El habitador declara: a) que acepta la constitución gratuita y vitalicia del derecho real de habitación, b) que se encuentra en la tenencia del inmueble, en virtud de la entrega efectuada en el día de la fecha, libre de todo ocupante e inquilino, </a:t>
            </a:r>
            <a:r>
              <a:rPr lang="es-MX" b="1" i="0" u="none" strike="noStrike" dirty="0">
                <a:solidFill>
                  <a:srgbClr val="231F20"/>
                </a:solidFill>
                <a:effectLst/>
                <a:latin typeface="Arial" panose="020B0604020202020204" pitchFamily="34" charset="0"/>
              </a:rPr>
              <a:t>c) </a:t>
            </a:r>
            <a:r>
              <a:rPr lang="es-MX" b="0" i="0" u="none" strike="noStrike" dirty="0">
                <a:solidFill>
                  <a:srgbClr val="231F20"/>
                </a:solidFill>
                <a:effectLst/>
                <a:latin typeface="Arial" panose="020B0604020202020204" pitchFamily="34" charset="0"/>
              </a:rPr>
              <a:t>que su familia se encuentra compuesta por quienes se indican en el capítulo cuarto de esta escritura, d) que toma a su cargo el pago de todos los impuestos, tasas y contribuciones que graviten sobre el inmueble a partir del día de la fecha y las reparaciones que se originen en la conservación del inmueble.</a:t>
            </a:r>
          </a:p>
          <a:p>
            <a:pPr marL="0" indent="0" algn="just">
              <a:buNone/>
            </a:pPr>
            <a:r>
              <a:rPr lang="es-MX" b="1" i="0" u="none" strike="noStrike" dirty="0">
                <a:solidFill>
                  <a:srgbClr val="231F20"/>
                </a:solidFill>
                <a:effectLst/>
                <a:latin typeface="Arial" panose="020B0604020202020204" pitchFamily="34" charset="0"/>
              </a:rPr>
              <a:t>SEXTO: </a:t>
            </a:r>
            <a:r>
              <a:rPr lang="es-MX" b="0" i="0" u="none" strike="noStrike" dirty="0">
                <a:solidFill>
                  <a:srgbClr val="231F20"/>
                </a:solidFill>
                <a:effectLst/>
                <a:latin typeface="Arial" panose="020B0604020202020204" pitchFamily="34" charset="0"/>
              </a:rPr>
              <a:t>AMBAS </a:t>
            </a:r>
            <a:r>
              <a:rPr lang="es-MX" dirty="0">
                <a:solidFill>
                  <a:srgbClr val="231F20"/>
                </a:solidFill>
                <a:latin typeface="Arial" panose="020B0604020202020204" pitchFamily="34" charset="0"/>
              </a:rPr>
              <a:t>PARTES convienen además:</a:t>
            </a:r>
          </a:p>
          <a:p>
            <a:pPr marL="0" indent="0" algn="just">
              <a:buNone/>
            </a:pPr>
            <a:endParaRPr lang="es-MX" b="0" i="0" u="none" strike="noStrike" dirty="0">
              <a:solidFill>
                <a:srgbClr val="231F20"/>
              </a:solidFill>
              <a:effectLst/>
              <a:latin typeface="Arial" panose="020B0604020202020204" pitchFamily="34" charset="0"/>
            </a:endParaRPr>
          </a:p>
          <a:p>
            <a:pPr marL="0" indent="0" algn="just">
              <a:buNone/>
            </a:pPr>
            <a:r>
              <a:rPr lang="es-MX" dirty="0">
                <a:latin typeface="Arial" panose="020B0604020202020204" pitchFamily="34" charset="0"/>
              </a:rPr>
              <a:t>Las partes pueden introducir todas las convenciones que juzguen necesarias para regular sus derechos, como las salvaguardas a adoptar en caso de cesión o alquiler del inmueble prohibidos, en cuyo caso, pueden pactarse cláusulas penales, indemnizaciones por daños y perjuicios y la restitución del inmueble por resolución del contrato Debe tenerse presente además que resulta aplicable a la habitación la disposición del art. 2152 del Cód. </a:t>
            </a:r>
            <a:r>
              <a:rPr lang="es-MX" dirty="0" err="1">
                <a:latin typeface="Arial" panose="020B0604020202020204" pitchFamily="34" charset="0"/>
              </a:rPr>
              <a:t>Civ</a:t>
            </a:r>
            <a:r>
              <a:rPr lang="es-MX" dirty="0">
                <a:latin typeface="Arial" panose="020B0604020202020204" pitchFamily="34" charset="0"/>
              </a:rPr>
              <a:t>. y Com. que establece en su inciso c la pérdida del usufructo por el no uso durante el término de diez años.</a:t>
            </a:r>
          </a:p>
          <a:p>
            <a:pPr marL="0" indent="0" algn="just">
              <a:buNone/>
            </a:pPr>
            <a:r>
              <a:rPr lang="es-MX" dirty="0">
                <a:latin typeface="Arial" panose="020B0604020202020204" pitchFamily="34" charset="0"/>
              </a:rPr>
              <a:t> </a:t>
            </a:r>
          </a:p>
          <a:p>
            <a:pPr marL="0" indent="0" algn="just">
              <a:buNone/>
            </a:pPr>
            <a:r>
              <a:rPr lang="es-MX" b="1" i="0" u="none" strike="noStrike" dirty="0">
                <a:solidFill>
                  <a:srgbClr val="231F20"/>
                </a:solidFill>
                <a:effectLst/>
                <a:latin typeface="Arial" panose="020B0604020202020204" pitchFamily="34" charset="0"/>
              </a:rPr>
              <a:t>CONSTANCIAS NOTARIALES: ...</a:t>
            </a:r>
          </a:p>
          <a:p>
            <a:endParaRPr lang="es-AR" dirty="0"/>
          </a:p>
        </p:txBody>
      </p:sp>
    </p:spTree>
    <p:extLst>
      <p:ext uri="{BB962C8B-B14F-4D97-AF65-F5344CB8AC3E}">
        <p14:creationId xmlns:p14="http://schemas.microsoft.com/office/powerpoint/2010/main" val="3641312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C0D6AF-C52D-4761-A3E8-BE7476944C07}"/>
              </a:ext>
            </a:extLst>
          </p:cNvPr>
          <p:cNvSpPr>
            <a:spLocks noGrp="1"/>
          </p:cNvSpPr>
          <p:nvPr>
            <p:ph type="title"/>
          </p:nvPr>
        </p:nvSpPr>
        <p:spPr/>
        <p:txBody>
          <a:bodyPr>
            <a:normAutofit/>
          </a:bodyPr>
          <a:lstStyle/>
          <a:p>
            <a:pPr algn="ctr"/>
            <a:r>
              <a:rPr kumimoji="0" lang="es-MX" sz="5400" b="1" i="0" u="none" strike="noStrike" kern="1200" cap="all"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a typeface="+mj-ea"/>
                <a:cs typeface="+mj-cs"/>
              </a:rPr>
              <a:t>~ usufructo</a:t>
            </a:r>
            <a:r>
              <a:rPr lang="es-MX" sz="5400" b="1" dirty="0">
                <a:effectLst>
                  <a:outerShdw blurRad="38100" dist="38100" dir="2700000" algn="tl">
                    <a:srgbClr val="000000">
                      <a:alpha val="43137"/>
                    </a:srgbClr>
                  </a:outerShdw>
                </a:effectLst>
              </a:rPr>
              <a:t> ~</a:t>
            </a:r>
            <a:endParaRPr lang="es-AR" sz="5400"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628E3E2E-4989-4159-893F-19A6279F004D}"/>
              </a:ext>
            </a:extLst>
          </p:cNvPr>
          <p:cNvSpPr>
            <a:spLocks noGrp="1"/>
          </p:cNvSpPr>
          <p:nvPr>
            <p:ph idx="1"/>
          </p:nvPr>
        </p:nvSpPr>
        <p:spPr>
          <a:xfrm>
            <a:off x="1141413" y="1786855"/>
            <a:ext cx="10208893" cy="4899171"/>
          </a:xfrm>
        </p:spPr>
        <p:txBody>
          <a:bodyPr>
            <a:normAutofit fontScale="55000" lnSpcReduction="20000"/>
          </a:bodyPr>
          <a:lstStyle/>
          <a:p>
            <a:pPr marL="0" indent="0">
              <a:buNone/>
            </a:pPr>
            <a:r>
              <a:rPr lang="es-MX" sz="3200" dirty="0"/>
              <a:t>Regulado en el CCyC en:</a:t>
            </a:r>
          </a:p>
          <a:p>
            <a:pPr marL="0" indent="0">
              <a:buNone/>
            </a:pPr>
            <a:r>
              <a:rPr lang="es-MX" sz="3200" b="1" dirty="0"/>
              <a:t>Libro Cuarto </a:t>
            </a:r>
            <a:r>
              <a:rPr lang="es-MX" sz="3200" i="1" dirty="0"/>
              <a:t>“Derechos Reales”</a:t>
            </a:r>
          </a:p>
          <a:p>
            <a:pPr marL="0" indent="0">
              <a:buNone/>
            </a:pPr>
            <a:r>
              <a:rPr lang="es-MX" sz="3200" b="1" dirty="0"/>
              <a:t>Titulo VIII </a:t>
            </a:r>
            <a:r>
              <a:rPr lang="es-MX" sz="3200" i="1" dirty="0"/>
              <a:t>“Usufructo” </a:t>
            </a:r>
          </a:p>
          <a:p>
            <a:pPr marL="0" indent="0">
              <a:buNone/>
            </a:pPr>
            <a:r>
              <a:rPr lang="es-MX" sz="3200" b="1" dirty="0"/>
              <a:t>Capítulo 1 a 5</a:t>
            </a:r>
            <a:r>
              <a:rPr lang="es-MX" sz="3200" i="1" dirty="0"/>
              <a:t> </a:t>
            </a:r>
          </a:p>
          <a:p>
            <a:pPr marL="0" indent="0">
              <a:buNone/>
            </a:pPr>
            <a:r>
              <a:rPr lang="es-MX" sz="3200" dirty="0"/>
              <a:t>Art. 2129 a 2153 </a:t>
            </a:r>
          </a:p>
          <a:p>
            <a:pPr marL="0" indent="0">
              <a:buNone/>
            </a:pPr>
            <a:r>
              <a:rPr lang="es-MX" sz="3200" dirty="0"/>
              <a:t>C. Velezano (2807 a 2947)</a:t>
            </a:r>
          </a:p>
          <a:p>
            <a:pPr marL="0" indent="0">
              <a:buNone/>
            </a:pPr>
            <a:endParaRPr lang="es-MX" dirty="0"/>
          </a:p>
          <a:p>
            <a:pPr marL="0" indent="0">
              <a:buNone/>
            </a:pPr>
            <a:r>
              <a:rPr lang="es-MX" sz="4100" b="1" dirty="0">
                <a:effectLst>
                  <a:outerShdw blurRad="38100" dist="38100" dir="2700000" algn="tl">
                    <a:srgbClr val="000000">
                      <a:alpha val="43137"/>
                    </a:srgbClr>
                  </a:outerShdw>
                </a:effectLst>
              </a:rPr>
              <a:t>CONCEPTO</a:t>
            </a:r>
          </a:p>
          <a:p>
            <a:pPr marL="0" indent="0">
              <a:buNone/>
            </a:pPr>
            <a:r>
              <a:rPr lang="es-MX" sz="4100" dirty="0"/>
              <a:t>Art. 2129 CCyC: “</a:t>
            </a:r>
            <a:r>
              <a:rPr lang="es-MX" sz="4100" i="1" dirty="0"/>
              <a:t>Concepto. </a:t>
            </a:r>
            <a:r>
              <a:rPr lang="es-MX" sz="4100" b="1" i="1" dirty="0"/>
              <a:t>Usufructo </a:t>
            </a:r>
            <a:r>
              <a:rPr lang="es-MX" sz="4100" i="1" dirty="0"/>
              <a:t>es el derecho real de usar, gozar y disponer jurídicamente de un bien ajeno, sin alterar su sustancia.</a:t>
            </a:r>
          </a:p>
          <a:p>
            <a:pPr marL="0" indent="0">
              <a:buNone/>
            </a:pPr>
            <a:r>
              <a:rPr lang="es-MX" sz="4100" i="1" dirty="0"/>
              <a:t>Hay </a:t>
            </a:r>
            <a:r>
              <a:rPr lang="es-MX" sz="4100" b="1" i="1" dirty="0"/>
              <a:t>alteración de la sustancia</a:t>
            </a:r>
            <a:r>
              <a:rPr lang="es-MX" sz="4100" i="1" dirty="0"/>
              <a:t>, </a:t>
            </a:r>
            <a:r>
              <a:rPr lang="es-MX" sz="4100" i="1" u="sng" dirty="0"/>
              <a:t>si es una </a:t>
            </a:r>
            <a:r>
              <a:rPr lang="es-MX" sz="4100" b="1" i="1" u="sng" dirty="0"/>
              <a:t>cosa</a:t>
            </a:r>
            <a:r>
              <a:rPr lang="es-MX" sz="4100" i="1" dirty="0"/>
              <a:t>, cuando se modifica su materia, forma o destino, y </a:t>
            </a:r>
            <a:r>
              <a:rPr lang="es-MX" sz="4100" i="1" u="sng" dirty="0"/>
              <a:t>si se trata de un </a:t>
            </a:r>
            <a:r>
              <a:rPr lang="es-MX" sz="4100" b="1" i="1" u="sng" dirty="0"/>
              <a:t>derecho</a:t>
            </a:r>
            <a:r>
              <a:rPr lang="es-MX" sz="4100" i="1" dirty="0"/>
              <a:t>, cuando se lo menoscaba.”</a:t>
            </a:r>
          </a:p>
          <a:p>
            <a:pPr marL="0" indent="0">
              <a:buNone/>
            </a:pPr>
            <a:endParaRPr lang="es-AR" i="1" dirty="0"/>
          </a:p>
        </p:txBody>
      </p:sp>
      <p:pic>
        <p:nvPicPr>
          <p:cNvPr id="3076" name="Picture 4" descr="3 claves para entender que son el usufructo y la nuda propiedad">
            <a:extLst>
              <a:ext uri="{FF2B5EF4-FFF2-40B4-BE49-F238E27FC236}">
                <a16:creationId xmlns:a16="http://schemas.microsoft.com/office/drawing/2014/main" id="{8A6D8C20-3AD3-4676-9439-AC5A52BC59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4412" y="2531465"/>
            <a:ext cx="2686050" cy="170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08538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8E7F0B-C541-4433-AFDA-2784C4734B17}"/>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Parte impositiva del uso y </a:t>
            </a:r>
            <a:r>
              <a:rPr lang="es-MX" b="1" dirty="0" err="1">
                <a:effectLst>
                  <a:outerShdw blurRad="38100" dist="38100" dir="2700000" algn="tl">
                    <a:srgbClr val="000000">
                      <a:alpha val="43137"/>
                    </a:srgbClr>
                  </a:outerShdw>
                </a:effectLst>
              </a:rPr>
              <a:t>habitacion</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FEDC9CE0-7882-45F4-8F49-54D694D9AEA6}"/>
              </a:ext>
            </a:extLst>
          </p:cNvPr>
          <p:cNvSpPr>
            <a:spLocks noGrp="1"/>
          </p:cNvSpPr>
          <p:nvPr>
            <p:ph idx="1"/>
          </p:nvPr>
        </p:nvSpPr>
        <p:spPr>
          <a:xfrm>
            <a:off x="1141412" y="2684477"/>
            <a:ext cx="9905999" cy="3106724"/>
          </a:xfrm>
        </p:spPr>
        <p:txBody>
          <a:bodyPr/>
          <a:lstStyle/>
          <a:p>
            <a:r>
              <a:rPr lang="es-MX" dirty="0"/>
              <a:t>Gravada con impuesto de Sellos si es oneroso, si es gratuito no.</a:t>
            </a:r>
          </a:p>
          <a:p>
            <a:r>
              <a:rPr lang="es-MX" dirty="0"/>
              <a:t>Paga Tasa de Inscripción en RPI (0,5 %)</a:t>
            </a:r>
          </a:p>
          <a:p>
            <a:r>
              <a:rPr lang="es-MX" dirty="0"/>
              <a:t>En algunas provincias existe el ITGB</a:t>
            </a:r>
          </a:p>
          <a:p>
            <a:pPr marL="0" indent="0">
              <a:buNone/>
            </a:pPr>
            <a:endParaRPr lang="es-MX" dirty="0"/>
          </a:p>
          <a:p>
            <a:pPr marL="0" indent="0">
              <a:buNone/>
            </a:pPr>
            <a:endParaRPr lang="es-AR" dirty="0"/>
          </a:p>
        </p:txBody>
      </p:sp>
    </p:spTree>
    <p:extLst>
      <p:ext uri="{BB962C8B-B14F-4D97-AF65-F5344CB8AC3E}">
        <p14:creationId xmlns:p14="http://schemas.microsoft.com/office/powerpoint/2010/main" val="35226201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sapp Logo Editorial Ilustrativo Sobre Fondo Blanco Imagen editorial -  Ilustración de insignia, fondo: 208333085">
            <a:extLst>
              <a:ext uri="{FF2B5EF4-FFF2-40B4-BE49-F238E27FC236}">
                <a16:creationId xmlns:a16="http://schemas.microsoft.com/office/drawing/2014/main" id="{D1A55F4B-DD38-F8C7-6422-6F5767364AE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856" t="22076" r="22225" b="22347"/>
          <a:stretch/>
        </p:blipFill>
        <p:spPr bwMode="auto">
          <a:xfrm>
            <a:off x="2534044" y="4138498"/>
            <a:ext cx="411981" cy="357051"/>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8777E8BE-BE68-C8D2-CAB6-EFCD1B12C229}"/>
              </a:ext>
            </a:extLst>
          </p:cNvPr>
          <p:cNvSpPr>
            <a:spLocks noGrp="1"/>
          </p:cNvSpPr>
          <p:nvPr>
            <p:ph type="title"/>
          </p:nvPr>
        </p:nvSpPr>
        <p:spPr>
          <a:xfrm>
            <a:off x="3269271" y="1421418"/>
            <a:ext cx="6772790" cy="970450"/>
          </a:xfrm>
        </p:spPr>
        <p:txBody>
          <a:bodyPr>
            <a:noAutofit/>
          </a:bodyPr>
          <a:lstStyle/>
          <a:p>
            <a:r>
              <a:rPr lang="es-MX" sz="5400" b="1" dirty="0">
                <a:effectLst>
                  <a:outerShdw blurRad="38100" dist="38100" dir="2700000" algn="tl">
                    <a:srgbClr val="000000">
                      <a:alpha val="43137"/>
                    </a:srgbClr>
                  </a:outerShdw>
                </a:effectLst>
              </a:rPr>
              <a:t>¡MUCHAS GRACIAS!</a:t>
            </a:r>
            <a:endParaRPr lang="es-AR" sz="5400"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B5EC4BFF-52B9-5612-E0B8-3300B59B6475}"/>
              </a:ext>
            </a:extLst>
          </p:cNvPr>
          <p:cNvSpPr>
            <a:spLocks noGrp="1"/>
          </p:cNvSpPr>
          <p:nvPr>
            <p:ph idx="1"/>
          </p:nvPr>
        </p:nvSpPr>
        <p:spPr>
          <a:xfrm>
            <a:off x="2629989" y="3204754"/>
            <a:ext cx="10274893" cy="2080560"/>
          </a:xfrm>
        </p:spPr>
        <p:txBody>
          <a:bodyPr>
            <a:noAutofit/>
          </a:bodyPr>
          <a:lstStyle/>
          <a:p>
            <a:pPr marL="0" indent="0">
              <a:buNone/>
            </a:pPr>
            <a:r>
              <a:rPr lang="es-MX" sz="2000" b="1" dirty="0">
                <a:effectLst>
                  <a:outerShdw blurRad="38100" dist="38100" dir="2700000" algn="tl">
                    <a:srgbClr val="000000">
                      <a:alpha val="43137"/>
                    </a:srgbClr>
                  </a:outerShdw>
                </a:effectLst>
              </a:rPr>
              <a:t>Diego José Mayordomo</a:t>
            </a:r>
          </a:p>
          <a:p>
            <a:pPr marL="0" indent="0">
              <a:buNone/>
            </a:pPr>
            <a:r>
              <a:rPr lang="es-MX" sz="2000" b="1" dirty="0">
                <a:effectLst>
                  <a:outerShdw blurRad="38100" dist="38100" dir="2700000" algn="tl">
                    <a:srgbClr val="000000">
                      <a:alpha val="43137"/>
                    </a:srgbClr>
                  </a:outerShdw>
                </a:effectLst>
              </a:rPr>
              <a:t>     </a:t>
            </a:r>
            <a:r>
              <a:rPr lang="es-MX" sz="2000" b="1" dirty="0"/>
              <a:t>escmayordomo@gmail.com</a:t>
            </a:r>
          </a:p>
          <a:p>
            <a:pPr marL="0" indent="0">
              <a:buNone/>
            </a:pPr>
            <a:r>
              <a:rPr lang="es-MX" sz="2000" b="1" dirty="0"/>
              <a:t>     +</a:t>
            </a:r>
            <a:r>
              <a:rPr lang="es-MX" sz="2000" b="1" dirty="0" smtClean="0"/>
              <a:t>54 (2954) 605315</a:t>
            </a:r>
          </a:p>
          <a:p>
            <a:pPr marL="0" indent="0">
              <a:buNone/>
            </a:pPr>
            <a:r>
              <a:rPr lang="es-MX" sz="2000" b="1" dirty="0"/>
              <a:t> </a:t>
            </a:r>
            <a:r>
              <a:rPr lang="es-MX" sz="2000" b="1" dirty="0" smtClean="0"/>
              <a:t>    @</a:t>
            </a:r>
            <a:r>
              <a:rPr lang="es-MX" sz="2000" b="1" dirty="0" err="1" smtClean="0"/>
              <a:t>diegomayordomo</a:t>
            </a:r>
            <a:endParaRPr lang="es-AR" sz="2000" b="1" dirty="0"/>
          </a:p>
        </p:txBody>
      </p:sp>
      <p:pic>
        <p:nvPicPr>
          <p:cNvPr id="1028" name="Picture 4" descr="Icono De Contorno Del Sobre De Correo Electrónico Aislado Sobre Fondo Blanco  Ilustración del Vector - Ilustración de mensaje, negocios: 174495807">
            <a:extLst>
              <a:ext uri="{FF2B5EF4-FFF2-40B4-BE49-F238E27FC236}">
                <a16:creationId xmlns:a16="http://schemas.microsoft.com/office/drawing/2014/main" id="{D980350B-9276-CFAF-10E6-30D49C5BB5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4043" y="3682542"/>
            <a:ext cx="411981" cy="35816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a:extLst>
              <a:ext uri="{FF2B5EF4-FFF2-40B4-BE49-F238E27FC236}">
                <a16:creationId xmlns:a16="http://schemas.microsoft.com/office/drawing/2014/main" id="{E6E0C5C1-75A5-C64D-E100-2F471439A1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34044" y="4658893"/>
            <a:ext cx="380790" cy="367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8726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F7961-3DB6-4FC0-A42A-76E1C26B0346}"/>
              </a:ext>
            </a:extLst>
          </p:cNvPr>
          <p:cNvSpPr>
            <a:spLocks noGrp="1"/>
          </p:cNvSpPr>
          <p:nvPr>
            <p:ph type="title"/>
          </p:nvPr>
        </p:nvSpPr>
        <p:spPr/>
        <p:txBody>
          <a:bodyPr/>
          <a:lstStyle/>
          <a:p>
            <a:r>
              <a:rPr lang="es-MX" b="1" cap="none" dirty="0">
                <a:solidFill>
                  <a:prstClr val="white"/>
                </a:solidFill>
                <a:effectLst>
                  <a:outerShdw blurRad="38100" dist="38100" dir="2700000" algn="tl">
                    <a:srgbClr val="000000">
                      <a:alpha val="43137"/>
                    </a:srgbClr>
                  </a:outerShdw>
                </a:effectLst>
                <a:ea typeface="+mn-ea"/>
                <a:cs typeface="+mn-cs"/>
              </a:rPr>
              <a:t>CONCEPTO (art. 2129)</a:t>
            </a:r>
            <a:br>
              <a:rPr lang="es-MX" b="1" cap="none" dirty="0">
                <a:solidFill>
                  <a:prstClr val="white"/>
                </a:solidFill>
                <a:effectLst>
                  <a:outerShdw blurRad="38100" dist="38100" dir="2700000" algn="tl">
                    <a:srgbClr val="000000">
                      <a:alpha val="43137"/>
                    </a:srgbClr>
                  </a:outerShdw>
                </a:effectLst>
                <a:ea typeface="+mn-ea"/>
                <a:cs typeface="+mn-cs"/>
              </a:rPr>
            </a:br>
            <a:endParaRPr lang="es-AR" dirty="0"/>
          </a:p>
        </p:txBody>
      </p:sp>
      <p:sp>
        <p:nvSpPr>
          <p:cNvPr id="3" name="Marcador de contenido 2">
            <a:extLst>
              <a:ext uri="{FF2B5EF4-FFF2-40B4-BE49-F238E27FC236}">
                <a16:creationId xmlns:a16="http://schemas.microsoft.com/office/drawing/2014/main" id="{D5D228E1-5295-4CD6-8562-C4A7629F7A04}"/>
              </a:ext>
            </a:extLst>
          </p:cNvPr>
          <p:cNvSpPr>
            <a:spLocks noGrp="1"/>
          </p:cNvSpPr>
          <p:nvPr>
            <p:ph idx="1"/>
          </p:nvPr>
        </p:nvSpPr>
        <p:spPr>
          <a:xfrm>
            <a:off x="1359017" y="2249487"/>
            <a:ext cx="9009776" cy="3538917"/>
          </a:xfrm>
        </p:spPr>
        <p:txBody>
          <a:bodyPr>
            <a:normAutofit lnSpcReduction="10000"/>
          </a:bodyPr>
          <a:lstStyle/>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2300" b="0" i="0" u="none" strike="noStrike" kern="1200" cap="none" spc="0" normalizeH="0" baseline="0" noProof="0" dirty="0">
                <a:ln>
                  <a:noFill/>
                </a:ln>
                <a:solidFill>
                  <a:prstClr val="white"/>
                </a:solidFill>
                <a:effectLst/>
                <a:uLnTx/>
                <a:uFillTx/>
                <a:latin typeface="Tw Cen MT" panose="020B0602020104020603"/>
                <a:ea typeface="+mn-ea"/>
                <a:cs typeface="+mn-cs"/>
              </a:rPr>
              <a:t>Art. 2129 CCyC: “</a:t>
            </a:r>
            <a:r>
              <a:rPr kumimoji="0" lang="es-MX" sz="2300" b="0" i="1" u="none" strike="noStrike" kern="1200" cap="none" spc="0" normalizeH="0" baseline="0" noProof="0" dirty="0">
                <a:ln>
                  <a:noFill/>
                </a:ln>
                <a:solidFill>
                  <a:prstClr val="white"/>
                </a:solidFill>
                <a:effectLst/>
                <a:uLnTx/>
                <a:uFillTx/>
                <a:latin typeface="Tw Cen MT" panose="020B0602020104020603"/>
                <a:ea typeface="+mn-ea"/>
                <a:cs typeface="+mn-cs"/>
              </a:rPr>
              <a:t>Concepto. </a:t>
            </a:r>
            <a:r>
              <a:rPr kumimoji="0" lang="es-MX" sz="2300" b="1" i="1" u="none" strike="noStrike" kern="1200" cap="none" spc="0" normalizeH="0" baseline="0" noProof="0" dirty="0">
                <a:ln>
                  <a:noFill/>
                </a:ln>
                <a:solidFill>
                  <a:prstClr val="white"/>
                </a:solidFill>
                <a:effectLst/>
                <a:uLnTx/>
                <a:uFillTx/>
                <a:latin typeface="Tw Cen MT" panose="020B0602020104020603"/>
                <a:ea typeface="+mn-ea"/>
                <a:cs typeface="+mn-cs"/>
              </a:rPr>
              <a:t>Usufructo </a:t>
            </a:r>
            <a:r>
              <a:rPr kumimoji="0" lang="es-MX" sz="2300" b="0" i="1" u="none" strike="noStrike" kern="1200" cap="none" spc="0" normalizeH="0" baseline="0" noProof="0" dirty="0">
                <a:ln>
                  <a:noFill/>
                </a:ln>
                <a:solidFill>
                  <a:prstClr val="white"/>
                </a:solidFill>
                <a:effectLst/>
                <a:uLnTx/>
                <a:uFillTx/>
                <a:latin typeface="Tw Cen MT" panose="020B0602020104020603"/>
                <a:ea typeface="+mn-ea"/>
                <a:cs typeface="+mn-cs"/>
              </a:rPr>
              <a:t>es el derecho real de usar, gozar y disponer jurídicamente de un bien ajeno, sin alterar su sustancia.</a:t>
            </a:r>
          </a:p>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2300" b="0" i="1" u="none" strike="noStrike" kern="1200" cap="none" spc="0" normalizeH="0" baseline="0" noProof="0" dirty="0">
                <a:ln>
                  <a:noFill/>
                </a:ln>
                <a:solidFill>
                  <a:prstClr val="white"/>
                </a:solidFill>
                <a:effectLst/>
                <a:uLnTx/>
                <a:uFillTx/>
                <a:latin typeface="Tw Cen MT" panose="020B0602020104020603"/>
                <a:ea typeface="+mn-ea"/>
                <a:cs typeface="+mn-cs"/>
              </a:rPr>
              <a:t>Hay </a:t>
            </a:r>
            <a:r>
              <a:rPr kumimoji="0" lang="es-MX" sz="2300" b="1" i="1" u="none" strike="noStrike" kern="1200" cap="none" spc="0" normalizeH="0" baseline="0" noProof="0" dirty="0">
                <a:ln>
                  <a:noFill/>
                </a:ln>
                <a:solidFill>
                  <a:prstClr val="white"/>
                </a:solidFill>
                <a:effectLst/>
                <a:uLnTx/>
                <a:uFillTx/>
                <a:latin typeface="Tw Cen MT" panose="020B0602020104020603"/>
                <a:ea typeface="+mn-ea"/>
                <a:cs typeface="+mn-cs"/>
              </a:rPr>
              <a:t>alteración de la sustancia</a:t>
            </a:r>
            <a:r>
              <a:rPr kumimoji="0" lang="es-MX" sz="2300" b="0" i="1" u="none" strike="noStrike" kern="1200" cap="none" spc="0" normalizeH="0" baseline="0" noProof="0" dirty="0">
                <a:ln>
                  <a:noFill/>
                </a:ln>
                <a:solidFill>
                  <a:prstClr val="white"/>
                </a:solidFill>
                <a:effectLst/>
                <a:uLnTx/>
                <a:uFillTx/>
                <a:latin typeface="Tw Cen MT" panose="020B0602020104020603"/>
                <a:ea typeface="+mn-ea"/>
                <a:cs typeface="+mn-cs"/>
              </a:rPr>
              <a:t>, si es una </a:t>
            </a:r>
            <a:r>
              <a:rPr kumimoji="0" lang="es-MX" sz="2300" b="1" i="1" u="none" strike="noStrike" kern="1200" cap="none" spc="0" normalizeH="0" baseline="0" noProof="0" dirty="0">
                <a:ln>
                  <a:noFill/>
                </a:ln>
                <a:solidFill>
                  <a:prstClr val="white"/>
                </a:solidFill>
                <a:effectLst/>
                <a:uLnTx/>
                <a:uFillTx/>
                <a:latin typeface="Tw Cen MT" panose="020B0602020104020603"/>
                <a:ea typeface="+mn-ea"/>
                <a:cs typeface="+mn-cs"/>
              </a:rPr>
              <a:t>cosa</a:t>
            </a:r>
            <a:r>
              <a:rPr kumimoji="0" lang="es-MX" sz="2300" b="0" i="1" u="none" strike="noStrike" kern="1200" cap="none" spc="0" normalizeH="0" baseline="0" noProof="0" dirty="0">
                <a:ln>
                  <a:noFill/>
                </a:ln>
                <a:solidFill>
                  <a:prstClr val="white"/>
                </a:solidFill>
                <a:effectLst/>
                <a:uLnTx/>
                <a:uFillTx/>
                <a:latin typeface="Tw Cen MT" panose="020B0602020104020603"/>
                <a:ea typeface="+mn-ea"/>
                <a:cs typeface="+mn-cs"/>
              </a:rPr>
              <a:t>, cuando se modifica su materia, forma o destino, y si se trata de un </a:t>
            </a:r>
            <a:r>
              <a:rPr kumimoji="0" lang="es-MX" sz="2300" b="1" i="1" u="none" strike="noStrike" kern="1200" cap="none" spc="0" normalizeH="0" baseline="0" noProof="0" dirty="0">
                <a:ln>
                  <a:noFill/>
                </a:ln>
                <a:solidFill>
                  <a:prstClr val="white"/>
                </a:solidFill>
                <a:effectLst/>
                <a:uLnTx/>
                <a:uFillTx/>
                <a:latin typeface="Tw Cen MT" panose="020B0602020104020603"/>
                <a:ea typeface="+mn-ea"/>
                <a:cs typeface="+mn-cs"/>
              </a:rPr>
              <a:t>derecho</a:t>
            </a:r>
            <a:r>
              <a:rPr kumimoji="0" lang="es-MX" sz="2300" b="0" i="1" u="none" strike="noStrike" kern="1200" cap="none" spc="0" normalizeH="0" baseline="0" noProof="0" dirty="0">
                <a:ln>
                  <a:noFill/>
                </a:ln>
                <a:solidFill>
                  <a:prstClr val="white"/>
                </a:solidFill>
                <a:effectLst/>
                <a:uLnTx/>
                <a:uFillTx/>
                <a:latin typeface="Tw Cen MT" panose="020B0602020104020603"/>
                <a:ea typeface="+mn-ea"/>
                <a:cs typeface="+mn-cs"/>
              </a:rPr>
              <a:t>, cuando se lo menoscaba.”</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s-MX" sz="2300" i="1" dirty="0">
              <a:solidFill>
                <a:prstClr val="white"/>
              </a:solidFill>
              <a:latin typeface="Tw Cen MT" panose="020B0602020104020603"/>
            </a:endParaRP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2300" b="0" u="none" strike="noStrike" kern="1200" cap="none" spc="0" normalizeH="0" baseline="0" noProof="0" dirty="0">
                <a:ln>
                  <a:noFill/>
                </a:ln>
                <a:solidFill>
                  <a:prstClr val="white"/>
                </a:solidFill>
                <a:effectLst/>
                <a:uLnTx/>
                <a:uFillTx/>
                <a:latin typeface="Tw Cen MT" panose="020B0602020104020603"/>
                <a:ea typeface="+mn-ea"/>
                <a:cs typeface="+mn-cs"/>
              </a:rPr>
              <a:t>-El Usufructuario adquiere el </a:t>
            </a:r>
            <a:r>
              <a:rPr kumimoji="0" lang="es-MX" sz="2300" b="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a typeface="+mn-ea"/>
                <a:cs typeface="+mn-cs"/>
              </a:rPr>
              <a:t>Ius </a:t>
            </a:r>
            <a:r>
              <a:rPr kumimoji="0" lang="es-MX" sz="2300" b="1" u="none" strike="noStrike" kern="1200" cap="none" spc="0" normalizeH="0" baseline="0" noProof="0" dirty="0" err="1">
                <a:ln>
                  <a:noFill/>
                </a:ln>
                <a:solidFill>
                  <a:prstClr val="white"/>
                </a:solidFill>
                <a:effectLst>
                  <a:outerShdw blurRad="38100" dist="38100" dir="2700000" algn="tl">
                    <a:srgbClr val="000000">
                      <a:alpha val="43137"/>
                    </a:srgbClr>
                  </a:outerShdw>
                </a:effectLst>
                <a:uLnTx/>
                <a:uFillTx/>
                <a:latin typeface="Tw Cen MT" panose="020B0602020104020603"/>
                <a:ea typeface="+mn-ea"/>
                <a:cs typeface="+mn-cs"/>
              </a:rPr>
              <a:t>Utendi</a:t>
            </a:r>
            <a:r>
              <a:rPr kumimoji="0" lang="es-MX" sz="2300" b="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a typeface="+mn-ea"/>
                <a:cs typeface="+mn-cs"/>
              </a:rPr>
              <a:t> </a:t>
            </a:r>
            <a:r>
              <a:rPr kumimoji="0" lang="es-MX" sz="2300" b="0" u="none" strike="noStrike" kern="1200" cap="none" spc="0" normalizeH="0" baseline="0" noProof="0" dirty="0">
                <a:ln>
                  <a:noFill/>
                </a:ln>
                <a:solidFill>
                  <a:prstClr val="white"/>
                </a:solidFill>
                <a:effectLst/>
                <a:uLnTx/>
                <a:uFillTx/>
                <a:latin typeface="Tw Cen MT" panose="020B0602020104020603"/>
                <a:ea typeface="+mn-ea"/>
                <a:cs typeface="+mn-cs"/>
              </a:rPr>
              <a:t>y el </a:t>
            </a:r>
            <a:r>
              <a:rPr kumimoji="0" lang="es-MX" sz="2300" b="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a typeface="+mn-ea"/>
                <a:cs typeface="+mn-cs"/>
              </a:rPr>
              <a:t>Ius </a:t>
            </a:r>
            <a:r>
              <a:rPr kumimoji="0" lang="es-MX" sz="2300" b="1" u="none" strike="noStrike" kern="1200" cap="none" spc="0" normalizeH="0" baseline="0" noProof="0" dirty="0" err="1">
                <a:ln>
                  <a:noFill/>
                </a:ln>
                <a:solidFill>
                  <a:prstClr val="white"/>
                </a:solidFill>
                <a:effectLst>
                  <a:outerShdw blurRad="38100" dist="38100" dir="2700000" algn="tl">
                    <a:srgbClr val="000000">
                      <a:alpha val="43137"/>
                    </a:srgbClr>
                  </a:outerShdw>
                </a:effectLst>
                <a:uLnTx/>
                <a:uFillTx/>
                <a:latin typeface="Tw Cen MT" panose="020B0602020104020603"/>
                <a:ea typeface="+mn-ea"/>
                <a:cs typeface="+mn-cs"/>
              </a:rPr>
              <a:t>Fruendi</a:t>
            </a:r>
            <a:r>
              <a:rPr kumimoji="0" lang="es-MX" sz="2300" b="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a typeface="+mn-ea"/>
                <a:cs typeface="+mn-cs"/>
              </a:rPr>
              <a:t> </a:t>
            </a:r>
            <a:r>
              <a:rPr kumimoji="0" lang="es-MX" sz="2300" b="0" u="none" strike="noStrike" kern="1200" cap="none" spc="0" normalizeH="0" baseline="0" noProof="0" dirty="0">
                <a:ln>
                  <a:noFill/>
                </a:ln>
                <a:solidFill>
                  <a:prstClr val="white"/>
                </a:solidFill>
                <a:effectLst/>
                <a:uLnTx/>
                <a:uFillTx/>
                <a:latin typeface="Tw Cen MT" panose="020B0602020104020603"/>
                <a:ea typeface="+mn-ea"/>
                <a:cs typeface="+mn-cs"/>
              </a:rPr>
              <a:t>sobre la cosa.</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lang="es-MX" sz="2300" dirty="0">
                <a:solidFill>
                  <a:prstClr val="white"/>
                </a:solidFill>
                <a:latin typeface="Tw Cen MT" panose="020B0602020104020603"/>
              </a:rPr>
              <a:t>-El CCyC explica que se entiende por </a:t>
            </a:r>
            <a:r>
              <a:rPr lang="es-MX" sz="2300" b="1" dirty="0">
                <a:solidFill>
                  <a:prstClr val="white"/>
                </a:solidFill>
                <a:effectLst>
                  <a:outerShdw blurRad="38100" dist="38100" dir="2700000" algn="tl">
                    <a:srgbClr val="000000">
                      <a:alpha val="43137"/>
                    </a:srgbClr>
                  </a:outerShdw>
                </a:effectLst>
                <a:latin typeface="Tw Cen MT" panose="020B0602020104020603"/>
              </a:rPr>
              <a:t>“alteración de la sustancia” </a:t>
            </a:r>
            <a:endParaRPr kumimoji="0" lang="es-MX" sz="2300" b="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w Cen MT" panose="020B0602020104020603"/>
            </a:endParaRPr>
          </a:p>
          <a:p>
            <a:endParaRPr lang="es-AR" dirty="0"/>
          </a:p>
        </p:txBody>
      </p:sp>
    </p:spTree>
    <p:extLst>
      <p:ext uri="{BB962C8B-B14F-4D97-AF65-F5344CB8AC3E}">
        <p14:creationId xmlns:p14="http://schemas.microsoft.com/office/powerpoint/2010/main" val="394752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F80410-9233-4CCD-B64E-2A6F25DE9B87}"/>
              </a:ext>
            </a:extLst>
          </p:cNvPr>
          <p:cNvSpPr>
            <a:spLocks noGrp="1"/>
          </p:cNvSpPr>
          <p:nvPr>
            <p:ph type="title"/>
          </p:nvPr>
        </p:nvSpPr>
        <p:spPr>
          <a:xfrm>
            <a:off x="1317581" y="1066800"/>
            <a:ext cx="9905998" cy="1478570"/>
          </a:xfrm>
        </p:spPr>
        <p:txBody>
          <a:bodyPr/>
          <a:lstStyle/>
          <a:p>
            <a:r>
              <a:rPr lang="es-MX" b="1" dirty="0">
                <a:effectLst>
                  <a:outerShdw blurRad="38100" dist="38100" dir="2700000" algn="tl">
                    <a:srgbClr val="000000">
                      <a:alpha val="43137"/>
                    </a:srgbClr>
                  </a:outerShdw>
                </a:effectLst>
              </a:rPr>
              <a:t>Es un derecho real:</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0724A385-AE39-4175-A940-A07BCC5CD7C7}"/>
              </a:ext>
            </a:extLst>
          </p:cNvPr>
          <p:cNvSpPr>
            <a:spLocks noGrp="1"/>
          </p:cNvSpPr>
          <p:nvPr>
            <p:ph idx="1"/>
          </p:nvPr>
        </p:nvSpPr>
        <p:spPr>
          <a:xfrm>
            <a:off x="830510" y="2365695"/>
            <a:ext cx="10519795" cy="3934437"/>
          </a:xfrm>
        </p:spPr>
        <p:txBody>
          <a:bodyPr>
            <a:normAutofit/>
          </a:bodyPr>
          <a:lstStyle/>
          <a:p>
            <a:r>
              <a:rPr lang="es-MX" dirty="0"/>
              <a:t>Crea una </a:t>
            </a:r>
            <a:r>
              <a:rPr lang="es-MX" b="1" dirty="0"/>
              <a:t>relación directa e inmediata </a:t>
            </a:r>
            <a:r>
              <a:rPr lang="es-MX" dirty="0"/>
              <a:t>entre el titular y la cosa</a:t>
            </a:r>
          </a:p>
          <a:p>
            <a:r>
              <a:rPr lang="es-MX" dirty="0"/>
              <a:t>Es </a:t>
            </a:r>
            <a:r>
              <a:rPr lang="es-MX" b="1" dirty="0"/>
              <a:t>oponible erga omnes</a:t>
            </a:r>
          </a:p>
          <a:p>
            <a:r>
              <a:rPr lang="es-MX" b="1" dirty="0"/>
              <a:t>Acciones reales</a:t>
            </a:r>
          </a:p>
          <a:p>
            <a:r>
              <a:rPr lang="es-MX" b="1" dirty="0"/>
              <a:t>Ius </a:t>
            </a:r>
            <a:r>
              <a:rPr lang="es-MX" b="1" dirty="0" err="1"/>
              <a:t>persequendi</a:t>
            </a:r>
            <a:r>
              <a:rPr lang="es-MX" b="1" dirty="0"/>
              <a:t> </a:t>
            </a:r>
            <a:r>
              <a:rPr lang="es-MX" dirty="0"/>
              <a:t>e </a:t>
            </a:r>
            <a:r>
              <a:rPr lang="es-MX" b="1" dirty="0"/>
              <a:t>Ius </a:t>
            </a:r>
            <a:r>
              <a:rPr lang="es-MX" b="1" dirty="0" err="1"/>
              <a:t>Preferendi</a:t>
            </a:r>
            <a:endParaRPr lang="es-MX" b="1" dirty="0"/>
          </a:p>
          <a:p>
            <a:r>
              <a:rPr lang="es-MX" dirty="0"/>
              <a:t>Nace ante las exigencias del </a:t>
            </a:r>
            <a:r>
              <a:rPr lang="es-MX" b="1" dirty="0"/>
              <a:t>DERECHO ROMANO</a:t>
            </a:r>
            <a:r>
              <a:rPr lang="es-MX" dirty="0"/>
              <a:t> de proteger a la viuda respetando los derechos de los herederos</a:t>
            </a:r>
            <a:endParaRPr lang="es-AR" dirty="0"/>
          </a:p>
        </p:txBody>
      </p:sp>
    </p:spTree>
    <p:extLst>
      <p:ext uri="{BB962C8B-B14F-4D97-AF65-F5344CB8AC3E}">
        <p14:creationId xmlns:p14="http://schemas.microsoft.com/office/powerpoint/2010/main" val="2894735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98A8B6-CB96-4F5D-B89B-3D53A9715B49}"/>
              </a:ext>
            </a:extLst>
          </p:cNvPr>
          <p:cNvSpPr>
            <a:spLocks noGrp="1"/>
          </p:cNvSpPr>
          <p:nvPr>
            <p:ph type="title"/>
          </p:nvPr>
        </p:nvSpPr>
        <p:spPr/>
        <p:txBody>
          <a:bodyPr/>
          <a:lstStyle/>
          <a:p>
            <a:pPr algn="ctr"/>
            <a:r>
              <a:rPr lang="es-MX" b="1" dirty="0">
                <a:effectLst>
                  <a:outerShdw blurRad="38100" dist="38100" dir="2700000" algn="tl">
                    <a:srgbClr val="000000">
                      <a:alpha val="43137"/>
                    </a:srgbClr>
                  </a:outerShdw>
                </a:effectLst>
              </a:rPr>
              <a:t>sujetos</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0447186E-E95D-45CE-B948-43B27E9C0201}"/>
              </a:ext>
            </a:extLst>
          </p:cNvPr>
          <p:cNvSpPr>
            <a:spLocks noGrp="1"/>
          </p:cNvSpPr>
          <p:nvPr>
            <p:ph idx="1"/>
          </p:nvPr>
        </p:nvSpPr>
        <p:spPr>
          <a:xfrm>
            <a:off x="1544972" y="2525085"/>
            <a:ext cx="9905999" cy="3825381"/>
          </a:xfrm>
        </p:spPr>
        <p:txBody>
          <a:bodyPr/>
          <a:lstStyle/>
          <a:p>
            <a:r>
              <a:rPr lang="es-MX" b="1" dirty="0">
                <a:effectLst>
                  <a:outerShdw blurRad="38100" dist="38100" dir="2700000" algn="tl">
                    <a:srgbClr val="000000">
                      <a:alpha val="43137"/>
                    </a:srgbClr>
                  </a:outerShdw>
                </a:effectLst>
              </a:rPr>
              <a:t>USUFRUCTUARIO</a:t>
            </a:r>
          </a:p>
          <a:p>
            <a:r>
              <a:rPr lang="es-MX" b="1" dirty="0">
                <a:effectLst>
                  <a:outerShdw blurRad="38100" dist="38100" dir="2700000" algn="tl">
                    <a:srgbClr val="000000">
                      <a:alpha val="43137"/>
                    </a:srgbClr>
                  </a:outerShdw>
                </a:effectLst>
              </a:rPr>
              <a:t>NUDO PROPIETARIO</a:t>
            </a:r>
          </a:p>
          <a:p>
            <a:pPr marL="0" indent="0">
              <a:buNone/>
            </a:pPr>
            <a:endParaRPr lang="es-MX" dirty="0"/>
          </a:p>
          <a:p>
            <a:pPr marL="0" indent="0">
              <a:buNone/>
            </a:pPr>
            <a:r>
              <a:rPr lang="es-MX" dirty="0"/>
              <a:t>Es una clase de </a:t>
            </a:r>
            <a:r>
              <a:rPr lang="es-MX" b="1" dirty="0">
                <a:effectLst>
                  <a:outerShdw blurRad="38100" dist="38100" dir="2700000" algn="tl">
                    <a:srgbClr val="000000">
                      <a:alpha val="43137"/>
                    </a:srgbClr>
                  </a:outerShdw>
                </a:effectLst>
              </a:rPr>
              <a:t>DOMINO DESMEMBRADO (Dom. Imperfecto)</a:t>
            </a:r>
            <a:endParaRPr lang="es-A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25990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3416F5-EEBC-4510-9374-EB64E23D5BA5}"/>
              </a:ext>
            </a:extLst>
          </p:cNvPr>
          <p:cNvSpPr>
            <a:spLocks noGrp="1"/>
          </p:cNvSpPr>
          <p:nvPr>
            <p:ph type="title"/>
          </p:nvPr>
        </p:nvSpPr>
        <p:spPr/>
        <p:txBody>
          <a:bodyPr/>
          <a:lstStyle/>
          <a:p>
            <a:r>
              <a:rPr lang="es-MX" b="1" dirty="0">
                <a:effectLst>
                  <a:outerShdw blurRad="38100" dist="38100" dir="2700000" algn="tl">
                    <a:srgbClr val="000000">
                      <a:alpha val="43137"/>
                    </a:srgbClr>
                  </a:outerShdw>
                </a:effectLst>
              </a:rPr>
              <a:t>Caracteres del derecho real de usufructo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45843B58-90EF-41B8-AD56-2668B0E671D1}"/>
              </a:ext>
            </a:extLst>
          </p:cNvPr>
          <p:cNvSpPr>
            <a:spLocks noGrp="1"/>
          </p:cNvSpPr>
          <p:nvPr>
            <p:ph idx="1"/>
          </p:nvPr>
        </p:nvSpPr>
        <p:spPr>
          <a:xfrm>
            <a:off x="1141412" y="2575419"/>
            <a:ext cx="9905999" cy="3215781"/>
          </a:xfrm>
        </p:spPr>
        <p:txBody>
          <a:bodyPr/>
          <a:lstStyle/>
          <a:p>
            <a:r>
              <a:rPr lang="es-MX" dirty="0"/>
              <a:t>Sobre cosa ajena (1888)</a:t>
            </a:r>
          </a:p>
          <a:p>
            <a:r>
              <a:rPr lang="es-MX" dirty="0"/>
              <a:t>Principal (1889)</a:t>
            </a:r>
          </a:p>
          <a:p>
            <a:r>
              <a:rPr lang="es-MX" dirty="0"/>
              <a:t>Sobre cosas registrables o no (1890)</a:t>
            </a:r>
          </a:p>
          <a:p>
            <a:r>
              <a:rPr lang="es-MX" dirty="0"/>
              <a:t>Se ejerce por la posesión (1891)</a:t>
            </a:r>
          </a:p>
          <a:p>
            <a:endParaRPr lang="es-MX" dirty="0"/>
          </a:p>
          <a:p>
            <a:endParaRPr lang="es-AR" dirty="0"/>
          </a:p>
        </p:txBody>
      </p:sp>
    </p:spTree>
    <p:extLst>
      <p:ext uri="{BB962C8B-B14F-4D97-AF65-F5344CB8AC3E}">
        <p14:creationId xmlns:p14="http://schemas.microsoft.com/office/powerpoint/2010/main" val="987434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A03113-E8E0-47B9-8C0F-C6FC57B0BD72}"/>
              </a:ext>
            </a:extLst>
          </p:cNvPr>
          <p:cNvSpPr>
            <a:spLocks noGrp="1"/>
          </p:cNvSpPr>
          <p:nvPr>
            <p:ph type="title"/>
          </p:nvPr>
        </p:nvSpPr>
        <p:spPr>
          <a:xfrm>
            <a:off x="1396768" y="482368"/>
            <a:ext cx="9905998" cy="1478570"/>
          </a:xfrm>
        </p:spPr>
        <p:txBody>
          <a:bodyPr/>
          <a:lstStyle/>
          <a:p>
            <a:pPr algn="ctr"/>
            <a:r>
              <a:rPr lang="es-MX" b="1" dirty="0">
                <a:effectLst>
                  <a:outerShdw blurRad="38100" dist="38100" dir="2700000" algn="tl">
                    <a:srgbClr val="000000">
                      <a:alpha val="43137"/>
                    </a:srgbClr>
                  </a:outerShdw>
                </a:effectLst>
              </a:rPr>
              <a:t>El usufructo:</a:t>
            </a:r>
            <a:endParaRPr lang="es-AR" b="1" dirty="0">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FD289A8E-725B-4D78-9A2C-EE1099189DFC}"/>
              </a:ext>
            </a:extLst>
          </p:cNvPr>
          <p:cNvSpPr>
            <a:spLocks noGrp="1"/>
          </p:cNvSpPr>
          <p:nvPr>
            <p:ph idx="1"/>
          </p:nvPr>
        </p:nvSpPr>
        <p:spPr>
          <a:xfrm>
            <a:off x="1089870" y="1954635"/>
            <a:ext cx="10519794" cy="4420997"/>
          </a:xfrm>
        </p:spPr>
        <p:txBody>
          <a:bodyPr>
            <a:normAutofit lnSpcReduction="10000"/>
          </a:bodyPr>
          <a:lstStyle/>
          <a:p>
            <a:r>
              <a:rPr lang="es-MX" b="1" u="sng" dirty="0" err="1"/>
              <a:t>Desmembra</a:t>
            </a:r>
            <a:r>
              <a:rPr lang="es-MX" b="1" u="sng" dirty="0"/>
              <a:t> el dominio </a:t>
            </a:r>
            <a:r>
              <a:rPr lang="es-MX" u="sng" dirty="0"/>
              <a:t>en forma temporaria</a:t>
            </a:r>
            <a:r>
              <a:rPr lang="es-MX" dirty="0"/>
              <a:t>:</a:t>
            </a:r>
          </a:p>
          <a:p>
            <a:pPr marL="0" indent="0">
              <a:buNone/>
            </a:pPr>
            <a:r>
              <a:rPr lang="es-MX" b="1" dirty="0">
                <a:effectLst>
                  <a:outerShdw blurRad="38100" dist="38100" dir="2700000" algn="tl">
                    <a:srgbClr val="000000">
                      <a:alpha val="43137"/>
                    </a:srgbClr>
                  </a:outerShdw>
                </a:effectLst>
              </a:rPr>
              <a:t>Plazo máximo </a:t>
            </a:r>
            <a:r>
              <a:rPr lang="es-MX" dirty="0"/>
              <a:t>es la vida del usufructuario</a:t>
            </a:r>
          </a:p>
          <a:p>
            <a:pPr marL="0" indent="0">
              <a:buNone/>
            </a:pPr>
            <a:r>
              <a:rPr lang="es-MX" b="1" dirty="0">
                <a:effectLst>
                  <a:outerShdw blurRad="38100" dist="38100" dir="2700000" algn="tl">
                    <a:srgbClr val="000000">
                      <a:alpha val="43137"/>
                    </a:srgbClr>
                  </a:outerShdw>
                </a:effectLst>
              </a:rPr>
              <a:t>Personas Jurídicas: </a:t>
            </a:r>
            <a:r>
              <a:rPr lang="es-MX" dirty="0"/>
              <a:t>50 años plazo máximo (art. 2152)</a:t>
            </a:r>
          </a:p>
          <a:p>
            <a:endParaRPr lang="es-MX" dirty="0"/>
          </a:p>
          <a:p>
            <a:r>
              <a:rPr lang="es-MX" b="1" dirty="0">
                <a:effectLst>
                  <a:outerShdw blurRad="38100" dist="38100" dir="2700000" algn="tl">
                    <a:srgbClr val="000000">
                      <a:alpha val="43137"/>
                    </a:srgbClr>
                  </a:outerShdw>
                </a:effectLst>
              </a:rPr>
              <a:t>Código Velezano: </a:t>
            </a:r>
            <a:r>
              <a:rPr lang="es-MX" dirty="0"/>
              <a:t>Usufructo era intransmisible, ya que solo podía cederse su ejercicio.</a:t>
            </a:r>
          </a:p>
          <a:p>
            <a:r>
              <a:rPr lang="es-MX" b="1" dirty="0">
                <a:effectLst>
                  <a:outerShdw blurRad="38100" dist="38100" dir="2700000" algn="tl">
                    <a:srgbClr val="000000">
                      <a:alpha val="43137"/>
                    </a:srgbClr>
                  </a:outerShdw>
                </a:effectLst>
              </a:rPr>
              <a:t>CCyC: </a:t>
            </a:r>
            <a:r>
              <a:rPr lang="es-MX" dirty="0"/>
              <a:t>admite expresamente la transmisión (art. 2142), sin embargo será la vida del usufructuario originario la que determine el limite máximo de duración del derecho real.</a:t>
            </a:r>
            <a:endParaRPr lang="es-AR" dirty="0"/>
          </a:p>
        </p:txBody>
      </p:sp>
    </p:spTree>
    <p:extLst>
      <p:ext uri="{BB962C8B-B14F-4D97-AF65-F5344CB8AC3E}">
        <p14:creationId xmlns:p14="http://schemas.microsoft.com/office/powerpoint/2010/main" val="17820610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TM04033919[[fn=Circuito]]</Template>
  <TotalTime>3987</TotalTime>
  <Words>2303</Words>
  <Application>Microsoft Office PowerPoint</Application>
  <PresentationFormat>Panorámica</PresentationFormat>
  <Paragraphs>289</Paragraphs>
  <Slides>41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41</vt:i4>
      </vt:variant>
    </vt:vector>
  </HeadingPairs>
  <TitlesOfParts>
    <vt:vector size="45" baseType="lpstr">
      <vt:lpstr>Arial</vt:lpstr>
      <vt:lpstr>Trebuchet MS</vt:lpstr>
      <vt:lpstr>Tw Cen MT</vt:lpstr>
      <vt:lpstr>Circuito</vt:lpstr>
      <vt:lpstr>Usufructo, uso y habitación</vt:lpstr>
      <vt:lpstr>Derechos reales</vt:lpstr>
      <vt:lpstr>Dchos. reales cont.</vt:lpstr>
      <vt:lpstr>~ usufructo ~</vt:lpstr>
      <vt:lpstr>CONCEPTO (art. 2129) </vt:lpstr>
      <vt:lpstr>Es un derecho real:</vt:lpstr>
      <vt:lpstr>sujetos</vt:lpstr>
      <vt:lpstr>Caracteres del derecho real de usufructo</vt:lpstr>
      <vt:lpstr>El usufructo:</vt:lpstr>
      <vt:lpstr>Diferencias con locación y comodato</vt:lpstr>
      <vt:lpstr>Diferencias con locación y comodato</vt:lpstr>
      <vt:lpstr>Diferencias con locación y comodato</vt:lpstr>
      <vt:lpstr>Constitución DEL USUFRUCTO</vt:lpstr>
      <vt:lpstr>Constitución DEL USUFRUCTO (Cont.)</vt:lpstr>
      <vt:lpstr>Constitución DEL USUFRUCTO (Cont.)</vt:lpstr>
      <vt:lpstr>Modos de constitución (Art. 2134)</vt:lpstr>
      <vt:lpstr>MODalidades (Art. 2136)</vt:lpstr>
      <vt:lpstr>Derechos del usufructuario  (art.2141 a 2144)</vt:lpstr>
      <vt:lpstr>Obligaciones  y derechos  del nudo propietario</vt:lpstr>
      <vt:lpstr>Extinción usufructo (art. 2152)</vt:lpstr>
      <vt:lpstr>Cont. Extinción del usufructo.</vt:lpstr>
      <vt:lpstr>RESERVA DE USUFRUCTO Y  DERECHO DE ACRECER</vt:lpstr>
      <vt:lpstr>DERECHO DE REVERSION</vt:lpstr>
      <vt:lpstr>Cont. reversión</vt:lpstr>
      <vt:lpstr>Modelo de constitución de usufructo</vt:lpstr>
      <vt:lpstr>Continuación</vt:lpstr>
      <vt:lpstr>Presentación de PowerPoint</vt:lpstr>
      <vt:lpstr>Impuestos:  I.T.i.  (Ley 23.905, RG 2141/06 Y 3271/12</vt:lpstr>
      <vt:lpstr>Impuestos de sellos y tasa de inscripcion (CODIGO FISCAL LA PAMPA)</vt:lpstr>
      <vt:lpstr>~uso~</vt:lpstr>
      <vt:lpstr>Caracteres del contrato de uso</vt:lpstr>
      <vt:lpstr>Derechos del usuario</vt:lpstr>
      <vt:lpstr>Modelo contrato de uso</vt:lpstr>
      <vt:lpstr>habitación</vt:lpstr>
      <vt:lpstr>Normas supletorias </vt:lpstr>
      <vt:lpstr>Limitaciones </vt:lpstr>
      <vt:lpstr>Impuestos, contribuciones y reparaciones por el habitador</vt:lpstr>
      <vt:lpstr>Derecho reales legales  (art. 1894)</vt:lpstr>
      <vt:lpstr>Modelo contrato de habitación</vt:lpstr>
      <vt:lpstr>Parte impositiva del uso y habitacion</vt:lpstr>
      <vt:lpstr>¡MUCHAS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Ciclo de posgrado de contratos</dc:title>
  <dc:creator>Escribanía MAYORDOMO</dc:creator>
  <cp:lastModifiedBy>USUARIO</cp:lastModifiedBy>
  <cp:revision>90</cp:revision>
  <cp:lastPrinted>2021-10-21T21:20:40Z</cp:lastPrinted>
  <dcterms:created xsi:type="dcterms:W3CDTF">2021-04-29T11:59:19Z</dcterms:created>
  <dcterms:modified xsi:type="dcterms:W3CDTF">2023-05-26T11:11:42Z</dcterms:modified>
</cp:coreProperties>
</file>