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90" r:id="rId12"/>
    <p:sldId id="267" r:id="rId13"/>
    <p:sldId id="268" r:id="rId14"/>
    <p:sldId id="269" r:id="rId15"/>
    <p:sldId id="270" r:id="rId16"/>
    <p:sldId id="278" r:id="rId17"/>
    <p:sldId id="279" r:id="rId18"/>
    <p:sldId id="271" r:id="rId19"/>
    <p:sldId id="273" r:id="rId20"/>
    <p:sldId id="289" r:id="rId21"/>
    <p:sldId id="284" r:id="rId22"/>
    <p:sldId id="286" r:id="rId23"/>
    <p:sldId id="287" r:id="rId24"/>
    <p:sldId id="276" r:id="rId25"/>
    <p:sldId id="277" r:id="rId26"/>
    <p:sldId id="274" r:id="rId27"/>
    <p:sldId id="275" r:id="rId28"/>
    <p:sldId id="285" r:id="rId29"/>
    <p:sldId id="282" r:id="rId30"/>
    <p:sldId id="283" r:id="rId31"/>
    <p:sldId id="281" r:id="rId3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ledad Los Arcos" initials="asLA" lastIdx="1" clrIdx="0">
    <p:extLst>
      <p:ext uri="{19B8F6BF-5375-455C-9EA6-DF929625EA0E}">
        <p15:presenceInfo xmlns:p15="http://schemas.microsoft.com/office/powerpoint/2012/main" userId="ana soledad Los Arc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60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5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4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0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36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02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63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6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897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1A3751-34CD-42E8-AEE7-B35C6E936947}" type="datetimeFigureOut">
              <a:rPr lang="es-AR" smtClean="0"/>
              <a:t>14/10/2021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3B224A-D5A7-4777-913E-289139824F62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DERECHO NOTARIAL Y REGISTRAL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UNIDAD V</a:t>
            </a:r>
          </a:p>
        </p:txBody>
      </p:sp>
    </p:spTree>
    <p:extLst>
      <p:ext uri="{BB962C8B-B14F-4D97-AF65-F5344CB8AC3E}">
        <p14:creationId xmlns:p14="http://schemas.microsoft.com/office/powerpoint/2010/main" val="302533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416AAFB-EAFA-4617-B664-1082A151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8800" dirty="0"/>
              <a:t>foja protocolo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A05C23D8-8298-4AE0-9C2F-EB1CAD9E002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589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B90617-A334-4D01-803F-B9A8F5DD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975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69F2D2-DF96-4C24-AA5B-AE667402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ORIGINALES               PROTOCOLARES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47D0C7-C771-4FD4-A130-B7C6E3AAF58E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AR" dirty="0"/>
              <a:t>                                                       </a:t>
            </a:r>
            <a:r>
              <a:rPr lang="es-AR" sz="4000" dirty="0"/>
              <a:t> EXTRAPROTOCOLARES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17D285A-546F-443F-A4F8-E74B1CD33B05}"/>
              </a:ext>
            </a:extLst>
          </p:cNvPr>
          <p:cNvSpPr txBox="1"/>
          <p:nvPr/>
        </p:nvSpPr>
        <p:spPr>
          <a:xfrm>
            <a:off x="4234375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BFD77091-2C4C-4BA9-BF42-5AC692EA7E71}"/>
              </a:ext>
            </a:extLst>
          </p:cNvPr>
          <p:cNvSpPr/>
          <p:nvPr/>
        </p:nvSpPr>
        <p:spPr>
          <a:xfrm>
            <a:off x="3840480" y="13223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4364AC4F-F155-4AC1-BB92-F62F0E0F9477}"/>
              </a:ext>
            </a:extLst>
          </p:cNvPr>
          <p:cNvSpPr/>
          <p:nvPr/>
        </p:nvSpPr>
        <p:spPr>
          <a:xfrm>
            <a:off x="3840480" y="2574388"/>
            <a:ext cx="17661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126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3A63A0-E6B1-4491-AE0E-9A3DB76A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528" y="548640"/>
            <a:ext cx="9720072" cy="1499616"/>
          </a:xfrm>
        </p:spPr>
        <p:txBody>
          <a:bodyPr>
            <a:normAutofit/>
          </a:bodyPr>
          <a:lstStyle/>
          <a:p>
            <a:r>
              <a:rPr lang="es-AR" sz="6600" dirty="0"/>
              <a:t>ORIGINALES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9DB374-5051-4986-9246-42ABED11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4800" dirty="0"/>
              <a:t>                      					 </a:t>
            </a:r>
          </a:p>
          <a:p>
            <a:r>
              <a:rPr lang="es-AR" sz="4800" dirty="0"/>
              <a:t>         </a:t>
            </a:r>
          </a:p>
          <a:p>
            <a:r>
              <a:rPr lang="es-AR" sz="4800" dirty="0"/>
              <a:t>          </a:t>
            </a:r>
            <a:r>
              <a:rPr lang="es-AR" sz="6000" dirty="0"/>
              <a:t>REPRODUCCIONES </a:t>
            </a:r>
          </a:p>
        </p:txBody>
      </p:sp>
      <p:sp>
        <p:nvSpPr>
          <p:cNvPr id="4" name="Distinto de 3">
            <a:extLst>
              <a:ext uri="{FF2B5EF4-FFF2-40B4-BE49-F238E27FC236}">
                <a16:creationId xmlns:a16="http://schemas.microsoft.com/office/drawing/2014/main" xmlns="" id="{60E31D2A-D916-4F6B-BC83-6866B49EEE70}"/>
              </a:ext>
            </a:extLst>
          </p:cNvPr>
          <p:cNvSpPr/>
          <p:nvPr/>
        </p:nvSpPr>
        <p:spPr>
          <a:xfrm>
            <a:off x="5552661" y="2610678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6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F73649-82CF-4412-9F13-202357DC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dirty="0"/>
              <a:t>Originales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C5B8ED-F4B7-476E-9DE3-E1DB4F7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4800" dirty="0"/>
              <a:t>. Resultado directo e inmediato de las facultades </a:t>
            </a:r>
            <a:r>
              <a:rPr lang="es-AR" sz="4800" dirty="0" err="1"/>
              <a:t>fedantes</a:t>
            </a:r>
            <a:r>
              <a:rPr lang="es-AR" sz="4800" dirty="0"/>
              <a:t>.- </a:t>
            </a:r>
          </a:p>
          <a:p>
            <a:r>
              <a:rPr lang="es-AR" sz="4800" dirty="0"/>
              <a:t>. Percibidos por los sentidos y narrados con los principios de EVIDENCIA y COETANEIDAD.- </a:t>
            </a:r>
          </a:p>
        </p:txBody>
      </p:sp>
    </p:spTree>
    <p:extLst>
      <p:ext uri="{BB962C8B-B14F-4D97-AF65-F5344CB8AC3E}">
        <p14:creationId xmlns:p14="http://schemas.microsoft.com/office/powerpoint/2010/main" val="390156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46A8D5-7B27-4881-A135-78BF42A8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REPRODUCCIONES.-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DEE343-F19E-4910-8F56-8E5F98239280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52244">
                <a:srgbClr val="B4E4F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es-AR" sz="4000" dirty="0"/>
              <a:t>. PRIMERA COPIA O TESTIMONIO.-</a:t>
            </a:r>
          </a:p>
          <a:p>
            <a:r>
              <a:rPr lang="es-AR" sz="4000" dirty="0"/>
              <a:t>. NO SIMULTANEIDAD.- </a:t>
            </a:r>
          </a:p>
          <a:p>
            <a:r>
              <a:rPr lang="es-AR" sz="4000" dirty="0"/>
              <a:t>. CAUSA DE SER: EXISTENCIA FISICA DE OTRO DOCUMENTO.- </a:t>
            </a:r>
          </a:p>
          <a:p>
            <a:r>
              <a:rPr lang="es-AR" sz="4000" dirty="0"/>
              <a:t>. CORPORALIDAD Y FORMAS EXTRINSECAS PROPIAS.- </a:t>
            </a:r>
          </a:p>
          <a:p>
            <a:r>
              <a:rPr lang="es-A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813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537B30B-333C-4968-8F7F-FBE838B6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9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4479FE8-66DE-4E55-9DD0-F0C62017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507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59C601-478C-42EA-AAC9-CC458956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EXTRAPROTOCOLARES.-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C9C2866-ACFA-4801-AF30-0A02AF418C2F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52244">
                <a:srgbClr val="B4E4F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AR" sz="4400" dirty="0"/>
              <a:t>. INSTRUMENTO PUBLICO.-</a:t>
            </a:r>
          </a:p>
          <a:p>
            <a:r>
              <a:rPr lang="es-AR" sz="4400" dirty="0"/>
              <a:t>. AUTORIZADO POR NOTARIO.- </a:t>
            </a:r>
          </a:p>
          <a:p>
            <a:r>
              <a:rPr lang="es-AR" sz="4400" dirty="0"/>
              <a:t>. EN EJERCICIO DE SUS FUNCIONES.- </a:t>
            </a:r>
          </a:p>
          <a:p>
            <a:r>
              <a:rPr lang="es-AR" sz="4400" dirty="0"/>
              <a:t>. DENTRO DE LOS LIMITES DE SU COMPETENCIA.-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336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C106E8-EC17-418F-B539-70C07E13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DIVISION DE LOS DOCUMENTOS PROTOCOLARES.-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EB0A2C-1BCE-487D-93F6-77BB19AE3AE6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52244">
                <a:srgbClr val="B4E4F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AR" sz="4800" u="sng" dirty="0"/>
              <a:t>POR NATURALEZA</a:t>
            </a:r>
            <a:r>
              <a:rPr lang="es-AR" sz="4800" dirty="0"/>
              <a:t>:</a:t>
            </a:r>
          </a:p>
          <a:p>
            <a:r>
              <a:rPr lang="es-AR" sz="4800" dirty="0"/>
              <a:t> . ESCRITURAS.-</a:t>
            </a:r>
          </a:p>
          <a:p>
            <a:r>
              <a:rPr lang="es-AR" sz="4800" dirty="0"/>
              <a:t> . ACTAS.-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973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41550" y="1122363"/>
            <a:ext cx="9950450" cy="2387600"/>
          </a:xfrm>
        </p:spPr>
        <p:txBody>
          <a:bodyPr>
            <a:noAutofit/>
          </a:bodyPr>
          <a:lstStyle/>
          <a:p>
            <a:r>
              <a:rPr lang="es-AR" sz="5400" dirty="0"/>
              <a:t>DOCUMENTOS NOTARIALES</a:t>
            </a:r>
            <a:br>
              <a:rPr lang="es-AR" sz="5400" dirty="0"/>
            </a:br>
            <a:r>
              <a:rPr lang="es-AR" sz="7200" dirty="0"/>
              <a:t/>
            </a:r>
            <a:br>
              <a:rPr lang="es-AR" sz="7200" dirty="0"/>
            </a:br>
            <a:r>
              <a:rPr lang="es-AR" sz="7200" dirty="0"/>
              <a:t>     CLASIFICACION</a:t>
            </a:r>
          </a:p>
        </p:txBody>
      </p:sp>
    </p:spTree>
    <p:extLst>
      <p:ext uri="{BB962C8B-B14F-4D97-AF65-F5344CB8AC3E}">
        <p14:creationId xmlns:p14="http://schemas.microsoft.com/office/powerpoint/2010/main" val="251515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B90617-A334-4D01-803F-B9A8F5DD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975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7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8EB2DD-D8A1-46D2-8A00-95ABFF283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CD0C199-25D2-44C9-ADF2-58B6564A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9A284A4-0FCF-414B-9B9A-593EC7C5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D3F7E1-0556-4173-B070-050F7F72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ACTAS.-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71BC87-0A83-4A00-80C1-41F8B8108BBF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AR" sz="5400" dirty="0"/>
              <a:t>Artículo 310. Actas Se denominan actas los documentos notariales que tienen por objeto la comprobación de hechos.- </a:t>
            </a:r>
          </a:p>
        </p:txBody>
      </p:sp>
    </p:spTree>
    <p:extLst>
      <p:ext uri="{BB962C8B-B14F-4D97-AF65-F5344CB8AC3E}">
        <p14:creationId xmlns:p14="http://schemas.microsoft.com/office/powerpoint/2010/main" val="367533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470774C-E831-4E90-AE31-CD5A3AEF5006}"/>
              </a:ext>
            </a:extLst>
          </p:cNvPr>
          <p:cNvSpPr/>
          <p:nvPr/>
        </p:nvSpPr>
        <p:spPr>
          <a:xfrm>
            <a:off x="1941342" y="956603"/>
            <a:ext cx="9129932" cy="5355312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s-AR" dirty="0"/>
              <a:t>Artículo 311. Requisitos de las actas notariales Las actas están sujetas a los requisitos de las escrituras públicas, con las siguientes modificaciones:</a:t>
            </a:r>
          </a:p>
          <a:p>
            <a:r>
              <a:rPr lang="es-AR" dirty="0"/>
              <a:t> a) se debe hacer constar el requerimiento que motiva la intervención del notario y, en su caso, la manifestación del requirente respecto al interés propio o de terceros con que actúa; </a:t>
            </a:r>
          </a:p>
          <a:p>
            <a:r>
              <a:rPr lang="es-AR" dirty="0"/>
              <a:t>b) no es necesaria la acreditación de personería ni la del interés de terceros que alega el requirente;</a:t>
            </a:r>
          </a:p>
          <a:p>
            <a:r>
              <a:rPr lang="es-AR" dirty="0"/>
              <a:t> c) no es necesario que el notario conozca o identifique a las personas con quienes trata a los efectos de realizar las notificaciones, requerimientos y otras diligencias;</a:t>
            </a:r>
          </a:p>
          <a:p>
            <a:r>
              <a:rPr lang="es-AR" dirty="0"/>
              <a:t> d) las personas requeridas o notificadas, en la medida en que el objeto de la comprobación así lo permita, deben ser previamente informadas del carácter en que interviene el notario y, en su caso, del derecho a no responder o de contestar; en este último supuesto se deben hacer constar en el documento las manifestaciones que se hagan;</a:t>
            </a:r>
          </a:p>
          <a:p>
            <a:r>
              <a:rPr lang="es-AR" dirty="0"/>
              <a:t> e) el notario puede practicar las diligencias sin la concurrencia del requirente cuando por su objeto no sea necesario; </a:t>
            </a:r>
          </a:p>
          <a:p>
            <a:r>
              <a:rPr lang="es-AR" dirty="0"/>
              <a:t>f) no requieren unidad de acto ni de redacción; pueden extenderse simultáneamente o con posterioridad a los hechos que se narran, pero en el mismo día, y pueden separarse en dos o más partes o diligencias, siguiendo el orden cronológico;</a:t>
            </a:r>
          </a:p>
          <a:p>
            <a:r>
              <a:rPr lang="es-AR" dirty="0"/>
              <a:t> g) pueden autorizarse aun cuando alguno de los interesados rehúse firmar, de lo cual debe dejarse constancia.-</a:t>
            </a:r>
          </a:p>
        </p:txBody>
      </p:sp>
    </p:spTree>
    <p:extLst>
      <p:ext uri="{BB962C8B-B14F-4D97-AF65-F5344CB8AC3E}">
        <p14:creationId xmlns:p14="http://schemas.microsoft.com/office/powerpoint/2010/main" val="1239829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B13FFF-0EA7-4FAF-B061-351ADAAE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DOCUMENTOS PROTOCOLARES.-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9ABD23-EDA5-4CC7-A23F-63FD52D211D2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52244">
                <a:srgbClr val="B4E4F6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AR" sz="3600" u="sng" dirty="0"/>
              <a:t>DOCUMENTOS COMPLEMENTARIOS</a:t>
            </a:r>
            <a:r>
              <a:rPr lang="es-AR" sz="3600" dirty="0"/>
              <a:t> POR TECNICA INSTRUMENTAL: </a:t>
            </a:r>
          </a:p>
          <a:p>
            <a:r>
              <a:rPr lang="es-AR" sz="3600" dirty="0"/>
              <a:t> . PARA LA INTEGRIDAD DEL DOCUMENTO.- </a:t>
            </a:r>
          </a:p>
          <a:p>
            <a:r>
              <a:rPr lang="es-AR" sz="3600" dirty="0"/>
              <a:t> . PARA LA INCOLUMNIDAD PROFESIONAL.-</a:t>
            </a:r>
          </a:p>
          <a:p>
            <a:r>
              <a:rPr lang="es-AR" sz="3600" dirty="0"/>
              <a:t> . POR DEBER PROFESIONAL.-</a:t>
            </a:r>
          </a:p>
          <a:p>
            <a:r>
              <a:rPr lang="es-AR" sz="3600" dirty="0"/>
              <a:t> . POR INCORPORACION.-</a:t>
            </a:r>
            <a:r>
              <a:rPr lang="es-AR" dirty="0"/>
              <a:t>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700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55ED9F-964F-44D8-B693-76B1D6E8B2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dirty="0"/>
              <a:t>NOTAS MARGINALES.-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72A5F7-EC17-4C25-ADD5-FC2C76C7483E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just"/>
            <a:r>
              <a:rPr lang="es-AR" sz="2800" dirty="0"/>
              <a:t>Entiéndase por notas marginales las atestaciones o constancias firmadas por el escribano o funcionario autorizado, fuera del texto de la escritura, al margen o pie de la misma, sobre hechos, datos o circunstancias de diversa naturaleza que tienen relación con su contenido, o con determinadas obligaciones que deben ser cumplidas por el autorizante.- En ningún caso pueden alterar las declaraciones de voluntad de las partes, ni subsanar o completar los elementos sustanciales exigidos por la leyes de fondo que debe contener el acto jurídico formalizado.- 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59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67DFEE-C219-4ECB-8534-A3BA1DB4B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569842"/>
            <a:ext cx="10667999" cy="62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195092C-BA49-4FF5-9D8B-7EAFC0F3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6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INSTRUMENTOS PARTICULARES </a:t>
            </a:r>
            <a:br>
              <a:rPr lang="es-AR" dirty="0"/>
            </a:br>
            <a:r>
              <a:rPr lang="es-AR" dirty="0"/>
              <a:t>INSTRUMENTOS PRIVADOS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AR" sz="2000" dirty="0">
                <a:latin typeface="Arial Rounded MT Bold" panose="020F0704030504030204" pitchFamily="34" charset="0"/>
              </a:rPr>
              <a:t>ARTICULO 287.- Instrumentos privados y particulares no firmados. Los instrumentos particulares pueden estar firmados o no. Si lo están, se llaman instrumentos privados.</a:t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/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>Si no lo están, se los denomina instrumentos particulares no firmados; esta categoría comprende todo escrito no firmado, entre otros, los impresos, los registros visuales o auditivos de cosas o hechos y, cualquiera que sea el medio empleado, los registros de la palabra y de información.</a:t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/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>ARTICULO 288.- Firma. La firma prueba la autoría de la declaración de voluntad expresada en el texto al cual corresponde. Debe consistir en el nombre del firmante o en un signo.</a:t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/>
            </a:r>
            <a:br>
              <a:rPr lang="es-AR" sz="2000" dirty="0">
                <a:latin typeface="Arial Rounded MT Bold" panose="020F0704030504030204" pitchFamily="34" charset="0"/>
              </a:rPr>
            </a:br>
            <a:r>
              <a:rPr lang="es-AR" sz="2000" dirty="0">
                <a:latin typeface="Arial Rounded MT Bold" panose="020F0704030504030204" pitchFamily="34" charset="0"/>
              </a:rPr>
              <a:t>En los instrumentos generados por medios electrónicos, el requisito de la firma de una persona queda satisfecho si se utiliza una firma digital, que asegure indubitablemente la autoría e integridad del instrumento.</a:t>
            </a:r>
            <a:br>
              <a:rPr lang="es-AR" sz="2000" dirty="0">
                <a:latin typeface="Arial Rounded MT Bold" panose="020F0704030504030204" pitchFamily="34" charset="0"/>
              </a:rPr>
            </a:br>
            <a:endParaRPr lang="es-AR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12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A2F2B41-D94B-499F-8DE7-005A4DA6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8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BD08409-02EC-4297-A450-EE1EEB0E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1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7131" y="1166843"/>
            <a:ext cx="81780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0" i="0" dirty="0">
                <a:solidFill>
                  <a:srgbClr val="000000"/>
                </a:solidFill>
                <a:effectLst/>
              </a:rPr>
              <a:t>INSTRUMENTOS PÚBLICOS</a:t>
            </a:r>
            <a:r>
              <a:rPr lang="es-AR" sz="2400" b="0" i="0" dirty="0">
                <a:solidFill>
                  <a:srgbClr val="000000"/>
                </a:solidFill>
                <a:effectLst/>
              </a:rPr>
              <a:t/>
            </a:r>
            <a:br>
              <a:rPr lang="es-AR" sz="2400" b="0" i="0" dirty="0">
                <a:solidFill>
                  <a:srgbClr val="000000"/>
                </a:solidFill>
                <a:effectLst/>
              </a:rPr>
            </a:br>
            <a:endParaRPr lang="es-AR" sz="2400" b="0" i="0" dirty="0">
              <a:solidFill>
                <a:srgbClr val="000000"/>
              </a:solidFill>
              <a:effectLst/>
            </a:endParaRPr>
          </a:p>
          <a:p>
            <a:r>
              <a:rPr lang="es-AR" sz="2400" dirty="0"/>
              <a:t/>
            </a:r>
            <a:br>
              <a:rPr lang="es-AR" sz="2400" dirty="0"/>
            </a:br>
            <a:r>
              <a:rPr lang="es-AR" sz="2400" b="0" i="0" dirty="0">
                <a:solidFill>
                  <a:srgbClr val="000000"/>
                </a:solidFill>
                <a:effectLst/>
              </a:rPr>
              <a:t>ARTICULO 289.- Enunciación. Son instrumentos públicos: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/>
            </a:r>
            <a:br>
              <a:rPr lang="es-AR" sz="2400" dirty="0"/>
            </a:br>
            <a:r>
              <a:rPr lang="es-AR" sz="2400" b="0" i="0" dirty="0">
                <a:solidFill>
                  <a:srgbClr val="000000"/>
                </a:solidFill>
                <a:effectLst/>
              </a:rPr>
              <a:t>a) las escrituras públicas y sus copias o testimonios;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/>
            </a:r>
            <a:br>
              <a:rPr lang="es-AR" sz="2400" dirty="0"/>
            </a:br>
            <a:r>
              <a:rPr lang="es-AR" sz="2400" b="0" i="0" dirty="0">
                <a:solidFill>
                  <a:srgbClr val="000000"/>
                </a:solidFill>
                <a:effectLst/>
              </a:rPr>
              <a:t>b) los instrumentos que extienden los escribanos o los funcionarios públicos con los requisitos que establecen las leyes;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/>
            </a:r>
            <a:br>
              <a:rPr lang="es-AR" sz="2400" dirty="0"/>
            </a:br>
            <a:r>
              <a:rPr lang="es-AR" sz="2400" b="0" i="0" dirty="0">
                <a:solidFill>
                  <a:srgbClr val="000000"/>
                </a:solidFill>
                <a:effectLst/>
              </a:rPr>
              <a:t>c) los títulos emitidos por el Estado nacional, provincial o la Ciudad Autónoma de Buenos Aires, conforme a las leyes que autorizan su emisión.</a:t>
            </a:r>
            <a:r>
              <a:rPr lang="es-AR" sz="2400" dirty="0"/>
              <a:t/>
            </a:r>
            <a:br>
              <a:rPr lang="es-AR" sz="2400" dirty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201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37957" y="1720840"/>
            <a:ext cx="9296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0" i="0" dirty="0">
                <a:solidFill>
                  <a:srgbClr val="000000"/>
                </a:solidFill>
                <a:effectLst/>
              </a:rPr>
              <a:t>ARTICULO 290.- Requisitos del instrumento público. Son requisitos de validez del instrumento público: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/>
            </a:r>
            <a:br>
              <a:rPr lang="es-AR" sz="2400" dirty="0"/>
            </a:br>
            <a:r>
              <a:rPr lang="es-AR" sz="2400" b="1" i="0" dirty="0">
                <a:solidFill>
                  <a:srgbClr val="000000"/>
                </a:solidFill>
                <a:effectLst/>
              </a:rPr>
              <a:t>a)</a:t>
            </a:r>
            <a:r>
              <a:rPr lang="es-AR" sz="2400" b="0" i="0" dirty="0">
                <a:solidFill>
                  <a:srgbClr val="000000"/>
                </a:solidFill>
                <a:effectLst/>
              </a:rPr>
              <a:t> la actuación del oficial público en los límites de sus atribuciones y de su competencia territorial, excepto que el lugar sea generalmente tenido como comprendido en ella;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/>
            </a:r>
            <a:br>
              <a:rPr lang="es-AR" sz="2400" dirty="0"/>
            </a:br>
            <a:r>
              <a:rPr lang="es-AR" sz="24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s-AR" sz="2400" b="0" i="0" dirty="0">
                <a:solidFill>
                  <a:srgbClr val="000000"/>
                </a:solidFill>
                <a:effectLst/>
              </a:rPr>
              <a:t>las firmas del oficial público, de las partes, y en su caso, de sus representantes; si alguno de ellos no firma por sí mismo o a ruego, el instrumento carece de validez para todos.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03183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67E154-0D13-4D19-A07C-855A97A8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ELEMENTOS DEL DOCUMENTO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83764A-6AEC-4DD4-9752-53F68657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800" dirty="0"/>
              <a:t>1) CORPORALIDAD.-</a:t>
            </a:r>
          </a:p>
          <a:p>
            <a:endParaRPr lang="es-AR" sz="2800" dirty="0"/>
          </a:p>
          <a:p>
            <a:r>
              <a:rPr lang="es-AR" sz="2800" dirty="0"/>
              <a:t>2) AUTOR.-</a:t>
            </a:r>
          </a:p>
          <a:p>
            <a:endParaRPr lang="es-AR" sz="2800" dirty="0"/>
          </a:p>
          <a:p>
            <a:r>
              <a:rPr lang="es-AR" sz="2800" dirty="0"/>
              <a:t>3) CONTENIDO.-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348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163E84-2238-4228-BF9F-C4B482EF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ELEMENTOS DEL DOCUMENTO NOTARIAL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72E6FC-7AB7-46D9-A83E-323A2A60B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1) CORPORALIDAD.-</a:t>
            </a:r>
          </a:p>
          <a:p>
            <a:endParaRPr lang="es-AR" sz="2800" dirty="0"/>
          </a:p>
          <a:p>
            <a:r>
              <a:rPr lang="es-AR" sz="2800" dirty="0"/>
              <a:t>2) AUTOR.-</a:t>
            </a:r>
          </a:p>
          <a:p>
            <a:endParaRPr lang="es-AR" sz="2800" dirty="0"/>
          </a:p>
          <a:p>
            <a:r>
              <a:rPr lang="es-AR" sz="2800" dirty="0"/>
              <a:t>3) CONTENIDO.-</a:t>
            </a:r>
          </a:p>
          <a:p>
            <a:endParaRPr lang="es-AR" sz="2800" dirty="0"/>
          </a:p>
          <a:p>
            <a:r>
              <a:rPr lang="es-AR" sz="2800" dirty="0"/>
              <a:t>4) RITO O FORMALIDAD.-</a:t>
            </a:r>
          </a:p>
        </p:txBody>
      </p:sp>
    </p:spTree>
    <p:extLst>
      <p:ext uri="{BB962C8B-B14F-4D97-AF65-F5344CB8AC3E}">
        <p14:creationId xmlns:p14="http://schemas.microsoft.com/office/powerpoint/2010/main" val="68212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F37B06-9C06-4846-872A-0196AFB4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CONCEPTO DOCUMENTO NOTARIAL</a:t>
            </a:r>
            <a:r>
              <a:rPr lang="es-AR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0E0B3-27DE-4FBD-AE4B-4C51D7CA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sz="4700" dirty="0"/>
              <a:t>LOS DOCUMENTOS NOTARIALES SON INSTRUMENTOS PUBLICOS.- ES NOTARIAL TODO DOCUMENTO CON LAS FORMALIDADES DE LEY, AUTORIZADO POR NOTARIO, EN EJERCICIO DE SUS FUNCIONES Y DENTRO DE LOS LIMITES DE SU COMPETENCIA.- </a:t>
            </a:r>
          </a:p>
          <a:p>
            <a:endParaRPr lang="es-AR" sz="4700" dirty="0"/>
          </a:p>
          <a:p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90C5C9F-CADB-4335-BF2A-A989E468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TÍTULO III DE LOS DOCUMENTOS NOTARIALES SECCIÓN PRIMERA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DCC36A5-61AA-4A84-BACC-0E7DE14C5F59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AR" sz="3600" b="1" dirty="0"/>
              <a:t>Artículo 56.</a:t>
            </a:r>
            <a:r>
              <a:rPr lang="es-AR" sz="3600" dirty="0"/>
              <a:t>- Se considera notarial a todo documento que reúna las formalidades legales correspondientes, y se halle autorizado por notario en ejercicio de sus funciones y dentro de los límites de su competencia.-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6716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4656</TotalTime>
  <Words>704</Words>
  <Application>Microsoft Office PowerPoint</Application>
  <PresentationFormat>Panorámica</PresentationFormat>
  <Paragraphs>71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 Rounded MT Bold</vt:lpstr>
      <vt:lpstr>Tw Cen MT</vt:lpstr>
      <vt:lpstr>Tw Cen MT Condensed</vt:lpstr>
      <vt:lpstr>Wingdings 3</vt:lpstr>
      <vt:lpstr>Integral</vt:lpstr>
      <vt:lpstr>DERECHO NOTARIAL Y REGISTRAL </vt:lpstr>
      <vt:lpstr>DOCUMENTOS NOTARIALES       CLASIFICACION</vt:lpstr>
      <vt:lpstr>INSTRUMENTOS PARTICULARES  INSTRUMENTOS PRIVADOS </vt:lpstr>
      <vt:lpstr>Presentación de PowerPoint</vt:lpstr>
      <vt:lpstr>Presentación de PowerPoint</vt:lpstr>
      <vt:lpstr>ELEMENTOS DEL DOCUMENTO </vt:lpstr>
      <vt:lpstr>ELEMENTOS DEL DOCUMENTO NOTARIAL </vt:lpstr>
      <vt:lpstr>CONCEPTO DOCUMENTO NOTARIAL </vt:lpstr>
      <vt:lpstr>TÍTULO III DE LOS DOCUMENTOS NOTARIALES SECCIÓN PRIMERA</vt:lpstr>
      <vt:lpstr>foja protocolo </vt:lpstr>
      <vt:lpstr>Presentación de PowerPoint</vt:lpstr>
      <vt:lpstr>ORIGINALES               PROTOCOLARES </vt:lpstr>
      <vt:lpstr>ORIGINALES </vt:lpstr>
      <vt:lpstr>Originales </vt:lpstr>
      <vt:lpstr>REPRODUCCIONES.-  </vt:lpstr>
      <vt:lpstr>Presentación de PowerPoint</vt:lpstr>
      <vt:lpstr>Presentación de PowerPoint</vt:lpstr>
      <vt:lpstr>EXTRAPROTOCOLARES.-</vt:lpstr>
      <vt:lpstr>DIVISION DE LOS DOCUMENTOS PROTOCOLARES.-</vt:lpstr>
      <vt:lpstr>Presentación de PowerPoint</vt:lpstr>
      <vt:lpstr>Presentación de PowerPoint</vt:lpstr>
      <vt:lpstr>Presentación de PowerPoint</vt:lpstr>
      <vt:lpstr>Presentación de PowerPoint</vt:lpstr>
      <vt:lpstr>ACTAS.- </vt:lpstr>
      <vt:lpstr>Presentación de PowerPoint</vt:lpstr>
      <vt:lpstr>DOCUMENTOS PROTOCOLARES.-</vt:lpstr>
      <vt:lpstr>NOTAS MARGINALES.-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NOTARIAL Y REGISTRAL</dc:title>
  <dc:creator>ana soledad Los Arcos</dc:creator>
  <cp:lastModifiedBy>UD</cp:lastModifiedBy>
  <cp:revision>36</cp:revision>
  <dcterms:created xsi:type="dcterms:W3CDTF">2020-08-25T21:30:14Z</dcterms:created>
  <dcterms:modified xsi:type="dcterms:W3CDTF">2021-10-14T23:03:27Z</dcterms:modified>
</cp:coreProperties>
</file>