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44" r:id="rId3"/>
    <p:sldId id="343" r:id="rId4"/>
    <p:sldId id="345" r:id="rId5"/>
    <p:sldId id="346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6" r:id="rId16"/>
    <p:sldId id="330" r:id="rId17"/>
    <p:sldId id="337" r:id="rId18"/>
    <p:sldId id="338" r:id="rId19"/>
    <p:sldId id="331" r:id="rId20"/>
    <p:sldId id="339" r:id="rId21"/>
    <p:sldId id="332" r:id="rId22"/>
    <p:sldId id="340" r:id="rId23"/>
    <p:sldId id="333" r:id="rId24"/>
    <p:sldId id="341" r:id="rId25"/>
    <p:sldId id="334" r:id="rId26"/>
    <p:sldId id="342" r:id="rId27"/>
    <p:sldId id="335" r:id="rId28"/>
    <p:sldId id="288" r:id="rId2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escribaniamayordomo@hotmail.com" TargetMode="External"/><Relationship Id="rId2" Type="http://schemas.openxmlformats.org/officeDocument/2006/relationships/hyperlink" Target="mailto:escmayordomo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772B10-78C6-41DA-8707-6AAEEE051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0544" y="1193073"/>
            <a:ext cx="9374805" cy="2516777"/>
          </a:xfrm>
        </p:spPr>
        <p:txBody>
          <a:bodyPr>
            <a:normAutofit/>
          </a:bodyPr>
          <a:lstStyle/>
          <a:p>
            <a:pPr algn="ctr"/>
            <a:r>
              <a:rPr lang="es-MX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publicidad</a:t>
            </a:r>
            <a:endParaRPr lang="es-AR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F37EEF-FC98-404A-A2C7-ADAE8DEEE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61165" y="3957455"/>
            <a:ext cx="5772539" cy="1208315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Colegio de martilleros y corredores de comercio de la pampa</a:t>
            </a:r>
          </a:p>
          <a:p>
            <a:pPr algn="r"/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Facultad de ciencias económicas y jurídicas de la </a:t>
            </a:r>
            <a:r>
              <a:rPr lang="es-MX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unlpam</a:t>
            </a:r>
            <a:endParaRPr lang="es-MX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es-MX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abril</a:t>
            </a:r>
            <a:r>
              <a:rPr lang="es-MX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/2023</a:t>
            </a:r>
            <a:endParaRPr lang="es-MX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Docente: diego j. Mayordomo</a:t>
            </a:r>
            <a:endParaRPr lang="es-AR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Facultad de Ciencias Económicas y Jurídicas – UNLPam">
            <a:extLst>
              <a:ext uri="{FF2B5EF4-FFF2-40B4-BE49-F238E27FC236}">
                <a16:creationId xmlns:a16="http://schemas.microsoft.com/office/drawing/2014/main" id="{6C37310D-7943-473F-9160-5715861B7F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498" y="5413375"/>
            <a:ext cx="4191000" cy="115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omunicado del Colegio de Martilleros y Corredores de Comercio de La Pampa  – Info Wini">
            <a:extLst>
              <a:ext uri="{FF2B5EF4-FFF2-40B4-BE49-F238E27FC236}">
                <a16:creationId xmlns:a16="http://schemas.microsoft.com/office/drawing/2014/main" id="{97979B11-B0C9-4358-BC9E-967BE2240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208" y="5413375"/>
            <a:ext cx="1382583" cy="115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35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25814F-A7AA-4C2A-A6C1-613483956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4968" y="947957"/>
            <a:ext cx="10049502" cy="4303551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Recomendación </a:t>
            </a:r>
            <a:r>
              <a:rPr lang="es-MX" dirty="0" err="1"/>
              <a:t>N°</a:t>
            </a:r>
            <a:r>
              <a:rPr lang="es-MX" dirty="0"/>
              <a:t> 9 del III Congreso Nacional de Derecho Civil (Córdoba) es la fuente inmediata del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ARTICULO 2505 CC (Ley 17.711)</a:t>
            </a:r>
          </a:p>
          <a:p>
            <a:pPr marL="0" indent="0" algn="just">
              <a:buNone/>
            </a:pPr>
            <a:r>
              <a:rPr lang="es-MX" b="0" i="1" dirty="0">
                <a:solidFill>
                  <a:srgbClr val="212529"/>
                </a:solidFill>
                <a:effectLst/>
                <a:latin typeface="Arial Narrow" panose="020B0606020202030204" pitchFamily="34" charset="0"/>
              </a:rPr>
              <a:t>“La adquisición o transmisión de derechos reales sobre inmuebles, solamente </a:t>
            </a:r>
            <a:r>
              <a:rPr lang="es-MX" b="0" i="1" u="sng" dirty="0">
                <a:solidFill>
                  <a:srgbClr val="212529"/>
                </a:solidFill>
                <a:effectLst/>
                <a:latin typeface="Arial Narrow" panose="020B0606020202030204" pitchFamily="34" charset="0"/>
              </a:rPr>
              <a:t>se juzgará perfeccionada</a:t>
            </a:r>
            <a:r>
              <a:rPr lang="es-MX" b="0" i="1" dirty="0">
                <a:solidFill>
                  <a:srgbClr val="212529"/>
                </a:solidFill>
                <a:effectLst/>
                <a:latin typeface="Arial Narrow" panose="020B0606020202030204" pitchFamily="34" charset="0"/>
              </a:rPr>
              <a:t> mediante la inscripción de los respectivos títulos en los registros inmobiliarios de la jurisdicción que corresponda. </a:t>
            </a:r>
          </a:p>
          <a:p>
            <a:pPr marL="0" indent="0" algn="just">
              <a:buNone/>
            </a:pPr>
            <a:r>
              <a:rPr lang="es-MX" b="0" i="1" dirty="0">
                <a:solidFill>
                  <a:srgbClr val="212529"/>
                </a:solidFill>
                <a:effectLst/>
                <a:latin typeface="Arial Narrow" panose="020B0606020202030204" pitchFamily="34" charset="0"/>
              </a:rPr>
              <a:t>Esas adquisiciones o transmisiones </a:t>
            </a:r>
            <a:r>
              <a:rPr lang="es-MX" b="0" i="1" u="sng" dirty="0">
                <a:solidFill>
                  <a:srgbClr val="212529"/>
                </a:solidFill>
                <a:effectLst/>
                <a:latin typeface="Arial Narrow" panose="020B0606020202030204" pitchFamily="34" charset="0"/>
              </a:rPr>
              <a:t>no serán oponibles a terceros mientras no estén registradas</a:t>
            </a:r>
            <a:r>
              <a:rPr lang="es-MX" b="0" i="1" dirty="0">
                <a:solidFill>
                  <a:srgbClr val="212529"/>
                </a:solidFill>
                <a:effectLst/>
                <a:latin typeface="Arial Narrow" panose="020B0606020202030204" pitchFamily="34" charset="0"/>
              </a:rPr>
              <a:t>.”</a:t>
            </a:r>
            <a:endParaRPr lang="es-AR" i="1" dirty="0">
              <a:latin typeface="Arial Narrow" panose="020B0606020202030204" pitchFamily="34" charset="0"/>
            </a:endParaRPr>
          </a:p>
        </p:txBody>
      </p:sp>
      <p:pic>
        <p:nvPicPr>
          <p:cNvPr id="6146" name="Picture 2" descr="Icono De Ilustración De Color Para Personas Y Grupos De Terceros Stock de  ilustración - Ilustración de grupo, alcohol: 194542953">
            <a:extLst>
              <a:ext uri="{FF2B5EF4-FFF2-40B4-BE49-F238E27FC236}">
                <a16:creationId xmlns:a16="http://schemas.microsoft.com/office/drawing/2014/main" id="{099FC31F-A6F5-4E4C-AD20-F1122330C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202" y="445468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786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2D6216-D8CD-4B7C-90EF-D1A59E669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4655380" cy="1478570"/>
          </a:xfrm>
        </p:spPr>
        <p:txBody>
          <a:bodyPr>
            <a:normAutofit/>
          </a:bodyPr>
          <a:lstStyle/>
          <a:p>
            <a:pPr algn="ctr"/>
            <a:r>
              <a:rPr lang="es-MX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17.801</a:t>
            </a:r>
            <a:endParaRPr lang="es-A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B83C05-FB01-479D-8298-8105E8B03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29468"/>
            <a:ext cx="10359894" cy="445455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dirty="0"/>
              <a:t>El sistema se subsana con el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ARTICULO 2 de la Ley 17.801 </a:t>
            </a:r>
            <a:r>
              <a:rPr lang="es-MX" dirty="0"/>
              <a:t>que establece claramente que la inscripción es a los fines de la oponibilidad a terceros:</a:t>
            </a:r>
          </a:p>
          <a:p>
            <a:pPr marL="0" indent="0">
              <a:buNone/>
            </a:pPr>
            <a:r>
              <a:rPr lang="es-MX" b="1" i="1" dirty="0">
                <a:solidFill>
                  <a:srgbClr val="000000"/>
                </a:solidFill>
                <a:effectLst/>
                <a:latin typeface="Gill Sans"/>
              </a:rPr>
              <a:t>“Artículo 2º - </a:t>
            </a:r>
            <a:r>
              <a:rPr lang="es-MX" b="0" i="1" dirty="0">
                <a:solidFill>
                  <a:srgbClr val="000000"/>
                </a:solidFill>
                <a:effectLst/>
                <a:latin typeface="Gill Sans"/>
              </a:rPr>
              <a:t>De acuerdo con lo dispuesto por los artículos 1890, 1892, 1893 y concordantes del CODIGO CIVIL Y COMERCIAL DE LA NACION, para su publicidad, oponibilidad a terceros y demás previsiones de esta ley, en los mencionados registros </a:t>
            </a:r>
            <a:r>
              <a:rPr lang="es-MX" b="1" i="1" dirty="0">
                <a:solidFill>
                  <a:srgbClr val="000000"/>
                </a:solidFill>
                <a:effectLst/>
                <a:latin typeface="Gill Sans"/>
              </a:rPr>
              <a:t>se inscribirán o anotarán</a:t>
            </a:r>
            <a:r>
              <a:rPr lang="es-MX" b="0" i="1" dirty="0">
                <a:solidFill>
                  <a:srgbClr val="000000"/>
                </a:solidFill>
                <a:effectLst/>
                <a:latin typeface="Gill Sans"/>
              </a:rPr>
              <a:t>, según corresponda, los siguientes documentos:</a:t>
            </a:r>
            <a:r>
              <a:rPr lang="es-MX" i="1" dirty="0"/>
              <a:t/>
            </a:r>
            <a:br>
              <a:rPr lang="es-MX" i="1" dirty="0"/>
            </a:br>
            <a:r>
              <a:rPr lang="es-MX" i="1" dirty="0"/>
              <a:t/>
            </a:r>
            <a:br>
              <a:rPr lang="es-MX" i="1" dirty="0"/>
            </a:br>
            <a:r>
              <a:rPr lang="es-MX" b="1" i="1" dirty="0">
                <a:solidFill>
                  <a:srgbClr val="000000"/>
                </a:solidFill>
                <a:effectLst/>
                <a:latin typeface="Gill Sans"/>
              </a:rPr>
              <a:t>a) </a:t>
            </a:r>
            <a:r>
              <a:rPr lang="es-MX" b="0" i="1" dirty="0">
                <a:solidFill>
                  <a:srgbClr val="000000"/>
                </a:solidFill>
                <a:effectLst/>
                <a:latin typeface="Gill Sans"/>
              </a:rPr>
              <a:t>Los que constituyan, transmitan, declaren, modifiquen o extingan derechos reales sobre inmuebles;</a:t>
            </a:r>
            <a:r>
              <a:rPr lang="es-MX" i="1" dirty="0"/>
              <a:t/>
            </a:r>
            <a:br>
              <a:rPr lang="es-MX" i="1" dirty="0"/>
            </a:br>
            <a:r>
              <a:rPr lang="es-MX" i="1" dirty="0"/>
              <a:t/>
            </a:r>
            <a:br>
              <a:rPr lang="es-MX" i="1" dirty="0"/>
            </a:br>
            <a:r>
              <a:rPr lang="es-MX" b="1" i="1" dirty="0">
                <a:solidFill>
                  <a:srgbClr val="000000"/>
                </a:solidFill>
                <a:effectLst/>
                <a:latin typeface="Gill Sans"/>
              </a:rPr>
              <a:t>b) </a:t>
            </a:r>
            <a:r>
              <a:rPr lang="es-MX" b="0" i="1" dirty="0">
                <a:solidFill>
                  <a:srgbClr val="000000"/>
                </a:solidFill>
                <a:effectLst/>
                <a:latin typeface="Gill Sans"/>
              </a:rPr>
              <a:t>Los que dispongan embargos, inhibiciones y demás providencias cautelares;</a:t>
            </a:r>
            <a:r>
              <a:rPr lang="es-MX" i="1" dirty="0"/>
              <a:t/>
            </a:r>
            <a:br>
              <a:rPr lang="es-MX" i="1" dirty="0"/>
            </a:br>
            <a:r>
              <a:rPr lang="es-MX" i="1" dirty="0"/>
              <a:t/>
            </a:r>
            <a:br>
              <a:rPr lang="es-MX" i="1" dirty="0"/>
            </a:br>
            <a:r>
              <a:rPr lang="es-MX" b="1" i="1" dirty="0">
                <a:solidFill>
                  <a:srgbClr val="000000"/>
                </a:solidFill>
                <a:effectLst/>
                <a:latin typeface="Gill Sans"/>
              </a:rPr>
              <a:t>c) </a:t>
            </a:r>
            <a:r>
              <a:rPr lang="es-MX" b="0" i="1" dirty="0">
                <a:solidFill>
                  <a:srgbClr val="000000"/>
                </a:solidFill>
                <a:effectLst/>
                <a:latin typeface="Gill Sans"/>
              </a:rPr>
              <a:t>Los establecidos por otras leyes nacionales o provinciales.”</a:t>
            </a:r>
            <a:endParaRPr lang="es-AR" i="1" dirty="0"/>
          </a:p>
        </p:txBody>
      </p:sp>
    </p:spTree>
    <p:extLst>
      <p:ext uri="{BB962C8B-B14F-4D97-AF65-F5344CB8AC3E}">
        <p14:creationId xmlns:p14="http://schemas.microsoft.com/office/powerpoint/2010/main" val="611674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E8FAC0-7AA9-45EC-A08F-A43139D75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Legislación provincial de la pampa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A10A16-719F-4B99-8B1F-90A1041FC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Decreto Ley Provincial 483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0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Boletín Oficial del 18 de Octubre de 1968)</a:t>
            </a:r>
          </a:p>
          <a:p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Disposición Técnico Registral (DTR)</a:t>
            </a:r>
          </a:p>
          <a:p>
            <a:pPr marL="0" indent="0">
              <a:buNone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Todo se puede consultar en la página oficial del Registro de la Propiedad Inmueble de La Pampa </a:t>
            </a:r>
            <a:r>
              <a:rPr lang="es-MX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https://rpi.lapampa.gob.ar/</a:t>
            </a:r>
            <a:endParaRPr lang="es-AR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El Registro de la Propiedad Inmueble habilitó todos los servicios a partir  del lunes 8 – Colegio de Abogados y Procuradores">
            <a:extLst>
              <a:ext uri="{FF2B5EF4-FFF2-40B4-BE49-F238E27FC236}">
                <a16:creationId xmlns:a16="http://schemas.microsoft.com/office/drawing/2014/main" id="{6AFC0726-BC7E-4FA0-8D75-67315A83D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720" y="4744057"/>
            <a:ext cx="305752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gistro de la Propiedad Inmueble - La Pampa - Home | Facebook">
            <a:extLst>
              <a:ext uri="{FF2B5EF4-FFF2-40B4-BE49-F238E27FC236}">
                <a16:creationId xmlns:a16="http://schemas.microsoft.com/office/drawing/2014/main" id="{0B96F085-E8B9-4A5C-B672-5E83AABF7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370" y="4744057"/>
            <a:ext cx="1640539" cy="174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gistro de la Propiedad Inmueble del Gobierno de La Pampa - INICIO">
            <a:extLst>
              <a:ext uri="{FF2B5EF4-FFF2-40B4-BE49-F238E27FC236}">
                <a16:creationId xmlns:a16="http://schemas.microsoft.com/office/drawing/2014/main" id="{C6E5BAD7-567D-4CBF-B26A-739C5EBD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824" y="4785046"/>
            <a:ext cx="1640538" cy="170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563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BA32C8-F00E-4238-BD4C-2EDF1C44D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Principios del derecho registral inmobiliario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810AF3-079E-4669-BEA6-BFEDE682B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Principio de Rogación </a:t>
            </a:r>
          </a:p>
          <a:p>
            <a:r>
              <a:rPr lang="es-MX" dirty="0"/>
              <a:t>Principio de Matriculación</a:t>
            </a:r>
          </a:p>
          <a:p>
            <a:r>
              <a:rPr lang="es-MX" dirty="0"/>
              <a:t>Principio de Tracto Sucesivo</a:t>
            </a:r>
          </a:p>
          <a:p>
            <a:r>
              <a:rPr lang="es-MX" dirty="0"/>
              <a:t>Principio de Prioridad</a:t>
            </a:r>
          </a:p>
          <a:p>
            <a:r>
              <a:rPr lang="es-MX" dirty="0"/>
              <a:t>Principio de Publicidad</a:t>
            </a:r>
          </a:p>
          <a:p>
            <a:r>
              <a:rPr lang="es-MX" dirty="0"/>
              <a:t>Principio de Legalidad</a:t>
            </a:r>
            <a:endParaRPr lang="es-AR" dirty="0"/>
          </a:p>
        </p:txBody>
      </p:sp>
      <p:pic>
        <p:nvPicPr>
          <p:cNvPr id="4" name="Picture 2" descr="PPT - LEY 17.801 PRINCIPIOS REGISTRALES PowerPoint Presentation, free  download - ID:4569629">
            <a:extLst>
              <a:ext uri="{FF2B5EF4-FFF2-40B4-BE49-F238E27FC236}">
                <a16:creationId xmlns:a16="http://schemas.microsoft.com/office/drawing/2014/main" id="{46FE05C1-52EF-48A0-A3AC-19B08E9EA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38832"/>
            <a:ext cx="2855668" cy="196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942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3CEE0B-1A57-4E0F-A3DB-4170653B9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6106675" cy="1478570"/>
          </a:xfrm>
        </p:spPr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rogación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FE8F99-B4F3-4B46-A159-2E1EA3F68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952925"/>
            <a:ext cx="9905999" cy="2838276"/>
          </a:xfrm>
        </p:spPr>
        <p:txBody>
          <a:bodyPr/>
          <a:lstStyle/>
          <a:p>
            <a:r>
              <a:rPr lang="es-MX" dirty="0"/>
              <a:t>También llamado “</a:t>
            </a:r>
            <a:r>
              <a:rPr lang="es-MX" i="1" dirty="0"/>
              <a:t>De Instancia</a:t>
            </a:r>
            <a:r>
              <a:rPr lang="es-MX" dirty="0"/>
              <a:t>”</a:t>
            </a:r>
          </a:p>
          <a:p>
            <a:r>
              <a:rPr lang="es-MX" dirty="0"/>
              <a:t>Art. 6 LEY 17.801</a:t>
            </a:r>
          </a:p>
          <a:p>
            <a:r>
              <a:rPr lang="es-MX" dirty="0"/>
              <a:t>Toda modificación de una determinada situación registral debe ser pedida por una persona legitimada para ello.</a:t>
            </a:r>
          </a:p>
          <a:p>
            <a:r>
              <a:rPr lang="es-MX" dirty="0"/>
              <a:t>El registro no procede de oficio, sino a pedido de parte legitimada</a:t>
            </a:r>
            <a:endParaRPr lang="es-AR" dirty="0"/>
          </a:p>
        </p:txBody>
      </p:sp>
      <p:pic>
        <p:nvPicPr>
          <p:cNvPr id="8194" name="Picture 2" descr="Manos de rogación de la mujer joven a través del fondo rasgado del papel  azul. | Foto Premium">
            <a:extLst>
              <a:ext uri="{FF2B5EF4-FFF2-40B4-BE49-F238E27FC236}">
                <a16:creationId xmlns:a16="http://schemas.microsoft.com/office/drawing/2014/main" id="{E7E7A621-1230-4DF7-8025-17A6D38EB0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039" y="912361"/>
            <a:ext cx="2145790" cy="1184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057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6C4CC0-69FA-4C02-9827-FE626047F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rogación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D53660-0495-4E17-9500-D365C0388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/>
              <a:t>Art. 6.- </a:t>
            </a:r>
            <a:r>
              <a:rPr lang="es-MX" dirty="0"/>
              <a:t>La situación registral sólo variará a petición de: </a:t>
            </a:r>
          </a:p>
          <a:p>
            <a:pPr marL="457200" indent="-457200">
              <a:buAutoNum type="alphaLcParenR"/>
            </a:pPr>
            <a:r>
              <a:rPr lang="es-MX" dirty="0"/>
              <a:t>El autorizante del documento que se pretende inscribir o anotar, o su reemplazante legal; </a:t>
            </a:r>
          </a:p>
          <a:p>
            <a:pPr marL="457200" indent="-457200">
              <a:buAutoNum type="alphaLcParenR"/>
            </a:pPr>
            <a:r>
              <a:rPr lang="es-MX" dirty="0"/>
              <a:t>Quien tuviere interés en asegurar el derecho que se ha de registrar.</a:t>
            </a:r>
          </a:p>
          <a:p>
            <a:pPr marL="0" indent="0">
              <a:buNone/>
            </a:pPr>
            <a:r>
              <a:rPr lang="es-MX" dirty="0"/>
              <a:t>Cuando por ley local estas tareas estuvieren asignadas a funcionarios con atribuciones exclusivas, la petición deberá ser formulada con su intervención.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35098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E0A7F2-BC15-4687-BD4F-CE0D21BF8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6777794" cy="1478570"/>
          </a:xfrm>
        </p:spPr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matriculación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FAD7EA-23C2-471E-B60A-09201889C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407639"/>
            <a:ext cx="9905999" cy="3831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MATRICULACION: </a:t>
            </a:r>
            <a:r>
              <a:rPr lang="es-MX" dirty="0"/>
              <a:t>Es el procedimiento que tiene por objeto el ingreso en forma originaria o por vuelco al nuevo sistema de un inmueble al registro, abriendo folio donde se le determina y se le da una característica de ordenamiento que, mientras no se presente otro documento publico posterior que modifique dicha determinación, permanece inalterable.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17.801 (art. 10 a 13)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2" name="Picture 2" descr="FORMULARIO DE MATRICULACION | CIASFE4 COLEGIO DE INGENIEROS AGRONOMOS DE LA  4TA CIRC. | brown 425, venado tuerto, santa fe, argentina">
            <a:extLst>
              <a:ext uri="{FF2B5EF4-FFF2-40B4-BE49-F238E27FC236}">
                <a16:creationId xmlns:a16="http://schemas.microsoft.com/office/drawing/2014/main" id="{C42B18B9-C061-421B-ABCB-951280FC1F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410" y="618518"/>
            <a:ext cx="2134605" cy="1478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9722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1A93EA-580B-4181-B952-22A66EAE2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matriculación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CA99D0-7649-42C6-8F9C-9D51E18D2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/>
              <a:t>Abarca tanto el hecho del ingreso originario al RPI, como el paso o vuelco de un inmueble del sistema cronológico personal al de folio real.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Diferencia RPI con Catastro</a:t>
            </a:r>
          </a:p>
          <a:p>
            <a:pPr marL="0" indent="0">
              <a:buNone/>
            </a:pPr>
            <a:r>
              <a:rPr lang="es-MX" dirty="0"/>
              <a:t>RPI: situación jurídica del inmueble</a:t>
            </a:r>
          </a:p>
          <a:p>
            <a:pPr marL="0" indent="0">
              <a:buNone/>
            </a:pPr>
            <a:r>
              <a:rPr lang="es-MX" dirty="0"/>
              <a:t>Catastro: aspecto físico del inmueble</a:t>
            </a:r>
          </a:p>
          <a:p>
            <a:pPr marL="0" indent="0">
              <a:buNone/>
            </a:pPr>
            <a:r>
              <a:rPr lang="es-MX" dirty="0"/>
              <a:t>Ambos aspectos deben estar reflejados.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64208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7B8CAE-002A-4B4E-8E25-730A42493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matriculación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171C80-63FE-4AF0-A49A-28AFCDFE3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28132"/>
            <a:ext cx="10242449" cy="4823670"/>
          </a:xfrm>
        </p:spPr>
        <p:txBody>
          <a:bodyPr>
            <a:normAutofit lnSpcReduction="10000"/>
          </a:bodyPr>
          <a:lstStyle/>
          <a:p>
            <a:r>
              <a:rPr lang="es-MX" dirty="0"/>
              <a:t>Se efectúa destinando a cada inmueble un folio especial con una característica del ordenamiento que servirá para designarlo (Matrícula para RPI, Partida y Nomenclatura para Catastro).</a:t>
            </a:r>
          </a:p>
          <a:p>
            <a:r>
              <a:rPr lang="es-MX" dirty="0"/>
              <a:t>El folio subsiste mientras no se modifique la configuración física del inmueble (sea por subdivisión o anexión)</a:t>
            </a:r>
          </a:p>
          <a:p>
            <a:pPr marL="0" indent="0">
              <a:buNone/>
            </a:pP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Asiento de Matriculación: </a:t>
            </a:r>
            <a:r>
              <a:rPr lang="es-MX" dirty="0"/>
              <a:t>Ubicación y descripción del inmueble, medidas, superficie, linderos y demás.</a:t>
            </a:r>
          </a:p>
          <a:p>
            <a:pPr marL="0" indent="0">
              <a:buNone/>
            </a:pPr>
            <a:r>
              <a:rPr lang="es-AR" b="1" u="sng" dirty="0"/>
              <a:t>Con relación al titular del derecho: </a:t>
            </a:r>
          </a:p>
          <a:p>
            <a:pPr marL="0" indent="0">
              <a:buNone/>
            </a:pPr>
            <a:r>
              <a:rPr lang="es-AR" b="1" dirty="0"/>
              <a:t>Persona humana: </a:t>
            </a:r>
            <a:r>
              <a:rPr lang="es-AR" dirty="0"/>
              <a:t>nombre con datos personales (importancia Estado Civil)</a:t>
            </a:r>
          </a:p>
          <a:p>
            <a:pPr marL="0" indent="0">
              <a:buNone/>
            </a:pPr>
            <a:r>
              <a:rPr lang="es-AR" b="1" dirty="0"/>
              <a:t>Persona Jurídica: </a:t>
            </a:r>
            <a:r>
              <a:rPr lang="es-AR" dirty="0"/>
              <a:t>razón social, clase de sociedad y domicilio</a:t>
            </a:r>
          </a:p>
        </p:txBody>
      </p:sp>
    </p:spTree>
    <p:extLst>
      <p:ext uri="{BB962C8B-B14F-4D97-AF65-F5344CB8AC3E}">
        <p14:creationId xmlns:p14="http://schemas.microsoft.com/office/powerpoint/2010/main" val="1647299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1F8D9A-1D83-456A-8BD0-3A9FC04C1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302" y="937300"/>
            <a:ext cx="7532804" cy="1478570"/>
          </a:xfrm>
        </p:spPr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tracto sucesivo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991860-47E1-4F03-8E2B-05398E9DF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072" y="3129093"/>
            <a:ext cx="9227381" cy="3014445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Es un mecanismo técnico que tiene por objeto mantener el enlace o conexión de las adquisiciones por el orden regular de los titulares registrales sucesivos, a base de formar todos los actos adquisitivos inscriptos, una continuidad perfecta en orden al tiempo sin salto alguno.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Art. 15 y 16 Ley 17.801</a:t>
            </a:r>
            <a:endParaRPr lang="es-AR" dirty="0"/>
          </a:p>
        </p:txBody>
      </p:sp>
      <p:pic>
        <p:nvPicPr>
          <p:cNvPr id="11266" name="Picture 2" descr="Amazon.com: 1/2&quot; Cadena de acero inoxidable (se vende por pie) : Industrial  y Científico">
            <a:extLst>
              <a:ext uri="{FF2B5EF4-FFF2-40B4-BE49-F238E27FC236}">
                <a16:creationId xmlns:a16="http://schemas.microsoft.com/office/drawing/2014/main" id="{57F04504-0394-4F65-90E7-DFC3810A4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106" y="810236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545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D2B68B-A7F6-9531-60E9-11EC89E73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publicidad</a:t>
            </a:r>
            <a:endParaRPr lang="es-A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7BC9F0-E729-5D95-C828-2923BE414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Derecho Real debe manifestarse por otros caracteres que los de los derechos personales debido al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carácter absoluto</a:t>
            </a:r>
          </a:p>
          <a:p>
            <a:r>
              <a:rPr lang="es-MX" dirty="0"/>
              <a:t>Importante función en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comercio y desarrollo del crédito</a:t>
            </a:r>
          </a:p>
          <a:p>
            <a:r>
              <a:rPr lang="es-MX" dirty="0"/>
              <a:t>Permite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conocer el estado patrimonial del titular</a:t>
            </a:r>
          </a:p>
          <a:p>
            <a:r>
              <a:rPr lang="es-MX" dirty="0"/>
              <a:t>Beneficia al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titular y a la sociedad toda</a:t>
            </a:r>
          </a:p>
        </p:txBody>
      </p:sp>
    </p:spTree>
    <p:extLst>
      <p:ext uri="{BB962C8B-B14F-4D97-AF65-F5344CB8AC3E}">
        <p14:creationId xmlns:p14="http://schemas.microsoft.com/office/powerpoint/2010/main" val="3652637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4420A-B54D-4A08-B723-F05A7507B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trato sucesivo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2A98EC-1CEE-40F6-B115-CD6168B49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/>
              <a:t>Incluye el </a:t>
            </a:r>
            <a:r>
              <a:rPr lang="es-MX" b="1" dirty="0"/>
              <a:t>Principio de identidad </a:t>
            </a:r>
            <a:r>
              <a:rPr lang="es-MX" dirty="0"/>
              <a:t>(persona disponente) y el </a:t>
            </a:r>
            <a:r>
              <a:rPr lang="es-MX" b="1" dirty="0"/>
              <a:t>Principio de Continuidad</a:t>
            </a:r>
            <a:r>
              <a:rPr lang="es-MX" dirty="0"/>
              <a:t> (encadenamiento de titulares).</a:t>
            </a:r>
          </a:p>
          <a:p>
            <a:pPr marL="0" indent="0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TRACTO ABREVIADO </a:t>
            </a:r>
            <a:r>
              <a:rPr lang="es-MX" dirty="0"/>
              <a:t>(Es una modalidad, no una excepción)</a:t>
            </a:r>
          </a:p>
          <a:p>
            <a:pPr marL="0" indent="0">
              <a:buNone/>
            </a:pPr>
            <a:r>
              <a:rPr lang="es-AR" dirty="0"/>
              <a:t>Se comprime en un asiento la relación de las distintas transmisiones operadas desde el que figura como titular inscripto en el RPI hasta la que da origen a la nueva titularidad, basado en una </a:t>
            </a:r>
            <a:r>
              <a:rPr lang="es-AR" b="1" dirty="0"/>
              <a:t>razón de orden práctico. </a:t>
            </a:r>
          </a:p>
          <a:p>
            <a:pPr marL="0" indent="0">
              <a:buNone/>
            </a:pPr>
            <a:r>
              <a:rPr lang="es-AR" b="1" dirty="0"/>
              <a:t>4 supuestos: causante, herederos, partición, actos </a:t>
            </a:r>
            <a:r>
              <a:rPr lang="es-AR" b="1" dirty="0" err="1"/>
              <a:t>simultaneos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597200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5BADC-9132-4CC5-8896-25360A3D0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6047952" cy="1478570"/>
          </a:xfrm>
        </p:spPr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prioridad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7AA232-D705-45B0-A502-2CE156A7D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510" y="2600587"/>
            <a:ext cx="10654018" cy="3733100"/>
          </a:xfrm>
        </p:spPr>
        <p:txBody>
          <a:bodyPr/>
          <a:lstStyle/>
          <a:p>
            <a:r>
              <a:rPr lang="es-MX" dirty="0" err="1"/>
              <a:t>Dchos</a:t>
            </a:r>
            <a:r>
              <a:rPr lang="es-MX" dirty="0"/>
              <a:t>. Reales: </a:t>
            </a:r>
            <a:r>
              <a:rPr lang="es-MX" b="1" dirty="0"/>
              <a:t>Ius </a:t>
            </a:r>
            <a:r>
              <a:rPr lang="es-MX" b="1" dirty="0" err="1"/>
              <a:t>Preferendi</a:t>
            </a:r>
            <a:r>
              <a:rPr lang="es-MX" b="1" dirty="0"/>
              <a:t> </a:t>
            </a:r>
            <a:r>
              <a:rPr lang="es-MX" i="1" dirty="0"/>
              <a:t>“Prior tempore, </a:t>
            </a:r>
            <a:r>
              <a:rPr lang="es-MX" i="1" dirty="0" err="1"/>
              <a:t>potior</a:t>
            </a:r>
            <a:r>
              <a:rPr lang="es-MX" i="1" dirty="0"/>
              <a:t> iure”</a:t>
            </a:r>
          </a:p>
          <a:p>
            <a:r>
              <a:rPr lang="es-MX" i="1" dirty="0"/>
              <a:t>Puede ser: </a:t>
            </a:r>
            <a:r>
              <a:rPr lang="es-MX" b="1" i="1" dirty="0"/>
              <a:t>Excluyente</a:t>
            </a:r>
            <a:r>
              <a:rPr lang="es-MX" i="1" dirty="0"/>
              <a:t> (cuando se trata de derechos incompatibles entre si) </a:t>
            </a:r>
            <a:r>
              <a:rPr lang="es-MX" b="1" i="1" dirty="0"/>
              <a:t>No excluyente </a:t>
            </a:r>
            <a:r>
              <a:rPr lang="es-MX" i="1" dirty="0"/>
              <a:t>(cuando son derechos compatibles entre sí)</a:t>
            </a:r>
          </a:p>
          <a:p>
            <a:r>
              <a:rPr lang="es-MX" b="1" i="1" dirty="0"/>
              <a:t>Prioridad Material: </a:t>
            </a:r>
            <a:r>
              <a:rPr lang="es-MX" i="1" dirty="0"/>
              <a:t>Exterioriza la preferencia de una situación jurídica sobre otra (prevalece la que ingresa primero)</a:t>
            </a:r>
          </a:p>
          <a:p>
            <a:r>
              <a:rPr lang="es-MX" b="1" i="1" dirty="0"/>
              <a:t>Prioridad Formal: </a:t>
            </a:r>
            <a:r>
              <a:rPr lang="es-MX" i="1" dirty="0"/>
              <a:t>Registrador no debe inscribir derechos incompatibles. </a:t>
            </a:r>
            <a:endParaRPr lang="es-AR" i="1" dirty="0"/>
          </a:p>
        </p:txBody>
      </p:sp>
      <p:pic>
        <p:nvPicPr>
          <p:cNvPr id="12290" name="Picture 2" descr="Prioridad y rango registral: el principio prior tempore potior iure -  Derecho Civil">
            <a:extLst>
              <a:ext uri="{FF2B5EF4-FFF2-40B4-BE49-F238E27FC236}">
                <a16:creationId xmlns:a16="http://schemas.microsoft.com/office/drawing/2014/main" id="{C0CDC930-9D53-469F-B632-DB3C2CB8E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671" y="720062"/>
            <a:ext cx="2809875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8526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C717C0-7D8E-4D43-AAFE-9B9E8488C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prioridad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082463-24B6-490E-8790-0A8D47A32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Art 19 Ley 17801: La prioridad entre dos o mas inscripciones o anotaciones relativas al mismo inmuebles se establecerá por la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fecha </a:t>
            </a:r>
            <a:r>
              <a:rPr lang="es-MX" dirty="0"/>
              <a:t>y el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</a:t>
            </a:r>
            <a:r>
              <a:rPr lang="es-MX" dirty="0"/>
              <a:t> de presentación asignado a los documentos en el sistema de ordenamiento diario del RPI</a:t>
            </a:r>
          </a:p>
          <a:p>
            <a:r>
              <a:rPr lang="es-MX" u="sng" dirty="0"/>
              <a:t>Excepción: </a:t>
            </a:r>
          </a:p>
          <a:p>
            <a:pPr marL="0" indent="0">
              <a:buNone/>
            </a:pPr>
            <a:r>
              <a:rPr lang="es-MX" dirty="0"/>
              <a:t>Sistema de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prioridad indirecta </a:t>
            </a:r>
            <a:r>
              <a:rPr lang="es-MX" dirty="0"/>
              <a:t>(</a:t>
            </a:r>
            <a:r>
              <a:rPr lang="es-MX" dirty="0" err="1"/>
              <a:t>retroprioridad</a:t>
            </a:r>
            <a:r>
              <a:rPr lang="es-MX" dirty="0"/>
              <a:t>) o reserva de prioridad.</a:t>
            </a:r>
          </a:p>
          <a:p>
            <a:pPr marL="0" indent="0">
              <a:buNone/>
            </a:pPr>
            <a:r>
              <a:rPr lang="es-MX" dirty="0"/>
              <a:t>Importancia de los </a:t>
            </a:r>
            <a:r>
              <a:rPr lang="es-MX" b="1" dirty="0"/>
              <a:t>certificados</a:t>
            </a:r>
            <a:r>
              <a:rPr lang="es-MX" dirty="0"/>
              <a:t> (mal llamado “Bloqueo Registral”)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79458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63082D-F175-4581-B022-3D6C6CB6F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6677126" cy="1478570"/>
          </a:xfrm>
        </p:spPr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publicidad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5D1F7C-8792-4274-B79D-0C9E74630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424417"/>
            <a:ext cx="10359894" cy="39847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21 Ley 17801: </a:t>
            </a:r>
            <a:r>
              <a:rPr lang="es-MX" dirty="0"/>
              <a:t>El Registro es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público</a:t>
            </a:r>
            <a:r>
              <a:rPr lang="es-MX" dirty="0"/>
              <a:t> para el que tenga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interés legítimo </a:t>
            </a:r>
            <a:r>
              <a:rPr lang="es-MX" dirty="0"/>
              <a:t>en averiguar el estado jurídico de los bienes, documentos, limitaciones o interdicciones inscriptas. Las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disposiciones locales </a:t>
            </a:r>
            <a:r>
              <a:rPr lang="es-MX" dirty="0"/>
              <a:t>determinarán la forma en que la documentación podrá ser considerada sin riesgo de adulteración, pérdida o deterioro.</a:t>
            </a:r>
          </a:p>
          <a:p>
            <a:pPr marL="0" indent="0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Medios:</a:t>
            </a:r>
          </a:p>
          <a:p>
            <a:pPr marL="0" indent="0">
              <a:buNone/>
            </a:pPr>
            <a:r>
              <a:rPr lang="es-MX" dirty="0"/>
              <a:t>-Exhibición de asientos</a:t>
            </a:r>
          </a:p>
          <a:p>
            <a:pPr marL="0" indent="0">
              <a:buNone/>
            </a:pPr>
            <a:r>
              <a:rPr lang="es-MX" dirty="0"/>
              <a:t>-Expedición de copias</a:t>
            </a:r>
          </a:p>
          <a:p>
            <a:pPr marL="0" indent="0">
              <a:buNone/>
            </a:pPr>
            <a:r>
              <a:rPr lang="es-MX" dirty="0"/>
              <a:t>-Informes</a:t>
            </a:r>
          </a:p>
          <a:p>
            <a:pPr marL="0" indent="0">
              <a:buNone/>
            </a:pPr>
            <a:r>
              <a:rPr lang="es-AR" dirty="0"/>
              <a:t>-Certificados (asiento en el folio real)</a:t>
            </a:r>
          </a:p>
        </p:txBody>
      </p:sp>
      <p:pic>
        <p:nvPicPr>
          <p:cNvPr id="13314" name="Picture 2" descr="Glosario Lepina — Sitio Infantil">
            <a:extLst>
              <a:ext uri="{FF2B5EF4-FFF2-40B4-BE49-F238E27FC236}">
                <a16:creationId xmlns:a16="http://schemas.microsoft.com/office/drawing/2014/main" id="{0CEC9B12-A083-4975-9FA5-B0C20090D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836" y="404770"/>
            <a:ext cx="2505075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9818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6493F8-64C1-4183-8B3E-4482142E1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publicidad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5570C1-CF99-4C69-8C84-0ECD00040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96580"/>
            <a:ext cx="9905999" cy="4597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CERTIFICADOS:</a:t>
            </a:r>
          </a:p>
          <a:p>
            <a:pPr marL="0" indent="0">
              <a:buNone/>
            </a:pPr>
            <a:r>
              <a:rPr lang="es-MX" dirty="0"/>
              <a:t>-Garantizan su inmutabilidad</a:t>
            </a:r>
          </a:p>
          <a:p>
            <a:pPr marL="0" indent="0">
              <a:buNone/>
            </a:pPr>
            <a:r>
              <a:rPr lang="es-MX" dirty="0"/>
              <a:t>-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Plazos: </a:t>
            </a:r>
            <a:r>
              <a:rPr lang="es-MX" dirty="0"/>
              <a:t>15, 25 o 30 días (cuestión de la digitalización). </a:t>
            </a:r>
            <a:r>
              <a:rPr lang="es-MX" b="1" dirty="0"/>
              <a:t>Días corridos. </a:t>
            </a:r>
          </a:p>
          <a:p>
            <a:pPr marL="0" indent="0">
              <a:buNone/>
            </a:pPr>
            <a:r>
              <a:rPr lang="es-MX" dirty="0"/>
              <a:t>-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Función: </a:t>
            </a:r>
            <a:r>
              <a:rPr lang="es-MX" dirty="0"/>
              <a:t>asegurar la plenitud o restricción de los derechos inscriptos y la libertad de disposición. </a:t>
            </a:r>
          </a:p>
          <a:p>
            <a:pPr marL="0" indent="0">
              <a:buNone/>
            </a:pPr>
            <a:r>
              <a:rPr lang="es-MX" dirty="0"/>
              <a:t>-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Actos para los que se exige (Art. 23 ley 17801): </a:t>
            </a:r>
            <a:r>
              <a:rPr lang="es-MX" dirty="0"/>
              <a:t>Transmisión, constitución, modificación o cesión de derechos reales sobre inmuebles.</a:t>
            </a:r>
          </a:p>
          <a:p>
            <a:pPr marL="0" indent="0">
              <a:buNone/>
            </a:pPr>
            <a:r>
              <a:rPr lang="es-AR" dirty="0"/>
              <a:t>-</a:t>
            </a:r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Obligatoriedad: </a:t>
            </a:r>
            <a:r>
              <a:rPr lang="es-AR" dirty="0"/>
              <a:t>Titulo inscripto (o </a:t>
            </a:r>
            <a:r>
              <a:rPr lang="es-AR" dirty="0" err="1"/>
              <a:t>Seg</a:t>
            </a:r>
            <a:r>
              <a:rPr lang="es-AR" dirty="0"/>
              <a:t>. Testimonio inscripto) y certificados. </a:t>
            </a:r>
          </a:p>
        </p:txBody>
      </p:sp>
    </p:spTree>
    <p:extLst>
      <p:ext uri="{BB962C8B-B14F-4D97-AF65-F5344CB8AC3E}">
        <p14:creationId xmlns:p14="http://schemas.microsoft.com/office/powerpoint/2010/main" val="13238575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6762CC-4377-4F8C-AE53-EBFA8593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7104965" cy="1478570"/>
          </a:xfrm>
        </p:spPr>
        <p:txBody>
          <a:bodyPr>
            <a:normAutofit/>
          </a:bodyPr>
          <a:lstStyle/>
          <a:p>
            <a:pPr algn="ctr"/>
            <a:r>
              <a:rPr lang="es-MX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legalidad</a:t>
            </a:r>
            <a:endParaRPr lang="es-A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136C5D-2D21-4BF5-B63B-A05163F8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533475"/>
            <a:ext cx="9905999" cy="39092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Es aquel por el cual se impone que los documentos que se pretenden inscribir o anotar en el RPI reúnan los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requisitos exigidos por las leyes para su registración</a:t>
            </a:r>
            <a:r>
              <a:rPr lang="es-MX" dirty="0"/>
              <a:t>, a cuyo fin es necesario someter los mismos a un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previo examen, verificación o calificación</a:t>
            </a:r>
            <a:r>
              <a:rPr lang="es-MX" dirty="0"/>
              <a:t> que asegure su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validez o perfección</a:t>
            </a:r>
            <a:r>
              <a:rPr lang="es-MX" dirty="0"/>
              <a:t>. </a:t>
            </a:r>
          </a:p>
          <a:p>
            <a:pPr marL="0" indent="0">
              <a:buNone/>
            </a:pP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Fundamento: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dirty="0"/>
              <a:t>necesidad de que los asientos registrales concuerden con la realidad extra registral, evitando que ingresen documentos carentes de validez o autenticidad.</a:t>
            </a:r>
            <a:endParaRPr lang="es-AR" dirty="0"/>
          </a:p>
        </p:txBody>
      </p:sp>
      <p:pic>
        <p:nvPicPr>
          <p:cNvPr id="14338" name="Picture 2" descr="Réquiem por el principio de legalidad en el proceso penal - Confilegal">
            <a:extLst>
              <a:ext uri="{FF2B5EF4-FFF2-40B4-BE49-F238E27FC236}">
                <a16:creationId xmlns:a16="http://schemas.microsoft.com/office/drawing/2014/main" id="{2B762D7B-6ABD-4380-AD1D-101614080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378" y="572206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7072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9FB2BB-12BB-49F7-8654-E19FC9C8D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de legalidad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D44E9F-48F8-4715-9BB1-7034BAB2E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902" y="2004969"/>
            <a:ext cx="10057510" cy="4387442"/>
          </a:xfrm>
        </p:spPr>
        <p:txBody>
          <a:bodyPr>
            <a:normAutofit fontScale="92500" lnSpcReduction="10000"/>
          </a:bodyPr>
          <a:lstStyle/>
          <a:p>
            <a:r>
              <a:rPr lang="es-MX" dirty="0"/>
              <a:t>Algunos sistemas como el Torrens es amplísima la facultad de calificación.</a:t>
            </a:r>
          </a:p>
          <a:p>
            <a:r>
              <a:rPr lang="es-MX" dirty="0"/>
              <a:t>Caracteres de la función calificadora: independiente, completa e integra y obligatoria.</a:t>
            </a:r>
          </a:p>
          <a:p>
            <a:r>
              <a:rPr lang="es-MX" dirty="0"/>
              <a:t>Art. 8 Ley 17.801 dice “Formas extrínsecas del documento”</a:t>
            </a:r>
          </a:p>
          <a:p>
            <a:r>
              <a:rPr lang="es-MX" dirty="0"/>
              <a:t>Si hay consenso: en cuanto a que no se limita solo a las formas extrínsecas.</a:t>
            </a:r>
          </a:p>
          <a:p>
            <a:r>
              <a:rPr lang="es-MX" dirty="0"/>
              <a:t>No hay consenso: a que otros aspectos pueden ser objeto de calificación.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Plenario “</a:t>
            </a:r>
            <a:r>
              <a:rPr lang="es-MX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Feidman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”. </a:t>
            </a:r>
            <a:r>
              <a:rPr lang="es-MX" dirty="0"/>
              <a:t>Cuestión del asentimiento conyugal. Mayoría: afirmativa. Minoría: negativa. 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645560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083764-B474-4C15-AA9B-916C2704C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6081508" cy="1478570"/>
          </a:xfrm>
        </p:spPr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Inexactitud registral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80199A-6211-4DD2-A528-066260938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483141"/>
            <a:ext cx="9905999" cy="3909270"/>
          </a:xfrm>
        </p:spPr>
        <p:txBody>
          <a:bodyPr>
            <a:normAutofit fontScale="92500" lnSpcReduction="20000"/>
          </a:bodyPr>
          <a:lstStyle/>
          <a:p>
            <a:r>
              <a:rPr lang="es-MX" dirty="0"/>
              <a:t>Es todo desacuerdo que exista entre lo registrado y la realidad </a:t>
            </a:r>
            <a:r>
              <a:rPr lang="es-MX" dirty="0" err="1"/>
              <a:t>extrarregistral</a:t>
            </a:r>
            <a:r>
              <a:rPr lang="es-MX" dirty="0"/>
              <a:t>.</a:t>
            </a:r>
          </a:p>
          <a:p>
            <a:pPr marL="0" indent="0">
              <a:buNone/>
            </a:pP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Causas: </a:t>
            </a:r>
          </a:p>
          <a:p>
            <a:pPr marL="0" indent="0">
              <a:buNone/>
            </a:pPr>
            <a:r>
              <a:rPr lang="es-MX" b="1" dirty="0"/>
              <a:t>-Registrales: </a:t>
            </a:r>
            <a:r>
              <a:rPr lang="es-MX" dirty="0"/>
              <a:t>error u omisión en el RPI</a:t>
            </a:r>
          </a:p>
          <a:p>
            <a:pPr marL="0" indent="0">
              <a:buNone/>
            </a:pPr>
            <a:r>
              <a:rPr lang="es-MX" b="1" dirty="0"/>
              <a:t>-</a:t>
            </a:r>
            <a:r>
              <a:rPr lang="es-MX" b="1" dirty="0" err="1"/>
              <a:t>Extrarregistrales</a:t>
            </a:r>
            <a:r>
              <a:rPr lang="es-MX" b="1" dirty="0"/>
              <a:t>: </a:t>
            </a:r>
            <a:r>
              <a:rPr lang="es-MX" dirty="0"/>
              <a:t>mutaciones afuera del RPI que aun no tienen reflejo registral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Rectificaciones (Art 35 ley 7.801):</a:t>
            </a:r>
          </a:p>
          <a:p>
            <a:pPr marL="0" indent="0">
              <a:buNone/>
            </a:pPr>
            <a:r>
              <a:rPr lang="es-MX" b="1" dirty="0"/>
              <a:t>-En el documento: </a:t>
            </a:r>
            <a:r>
              <a:rPr lang="es-MX" dirty="0"/>
              <a:t>por instrumento de la misma naturaleza</a:t>
            </a:r>
          </a:p>
          <a:p>
            <a:pPr marL="0" indent="0">
              <a:buNone/>
            </a:pPr>
            <a:r>
              <a:rPr lang="es-AR" b="1" dirty="0"/>
              <a:t>-En la inscripción: </a:t>
            </a:r>
            <a:r>
              <a:rPr lang="es-AR" dirty="0"/>
              <a:t>se rectificará teniendo a la vista el instrumento que la origino</a:t>
            </a:r>
          </a:p>
        </p:txBody>
      </p:sp>
      <p:pic>
        <p:nvPicPr>
          <p:cNvPr id="15362" name="Picture 2" descr="Rectificación – Parthenon">
            <a:extLst>
              <a:ext uri="{FF2B5EF4-FFF2-40B4-BE49-F238E27FC236}">
                <a16:creationId xmlns:a16="http://schemas.microsoft.com/office/drawing/2014/main" id="{EC1A045D-4EC7-48A0-830B-851D2B759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575" y="360647"/>
            <a:ext cx="2209800" cy="1929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88603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5E49AA-A933-4081-A710-F72C8D404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¡MUCHAS GRACIAS!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11530B-4544-4B6A-B96D-10317E669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989" y="1845578"/>
            <a:ext cx="10019701" cy="43063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Cualquier duda o consulta les dejo mi contacto:</a:t>
            </a:r>
          </a:p>
          <a:p>
            <a:pPr marL="0" indent="0">
              <a:buNone/>
            </a:pPr>
            <a:r>
              <a:rPr lang="es-MX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             escmayordo</a:t>
            </a:r>
            <a:r>
              <a:rPr lang="es-MX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mo@gmail.com</a:t>
            </a:r>
            <a:endParaRPr lang="es-MX" dirty="0"/>
          </a:p>
          <a:p>
            <a:pPr marL="0" indent="0">
              <a:buNone/>
            </a:pPr>
            <a:r>
              <a:rPr lang="es-MX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             escribaniamayordomo@hotmail.com</a:t>
            </a:r>
            <a:endParaRPr lang="es-MX" u="sng" dirty="0"/>
          </a:p>
          <a:p>
            <a:pPr marL="0" indent="0">
              <a:buNone/>
            </a:pPr>
            <a:r>
              <a:rPr lang="es-MX" dirty="0"/>
              <a:t>           </a:t>
            </a:r>
          </a:p>
          <a:p>
            <a:pPr marL="0" indent="0">
              <a:buNone/>
            </a:pPr>
            <a:r>
              <a:rPr lang="es-MX" dirty="0"/>
              <a:t>               02302-481148</a:t>
            </a:r>
          </a:p>
          <a:p>
            <a:pPr marL="0" indent="0" algn="r">
              <a:buNone/>
            </a:pPr>
            <a:endParaRPr lang="es-MX" dirty="0"/>
          </a:p>
          <a:p>
            <a:pPr marL="0" indent="0" algn="r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Esc. Diego J. Mayordomo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Icono Del Telefono - Icon PNG Image | Transparent PNG Free Download on  SeekPNG">
            <a:extLst>
              <a:ext uri="{FF2B5EF4-FFF2-40B4-BE49-F238E27FC236}">
                <a16:creationId xmlns:a16="http://schemas.microsoft.com/office/drawing/2014/main" id="{33BA4398-27D4-4E6C-8700-0EB8B20FF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3" y="4243706"/>
            <a:ext cx="1103094" cy="75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conos e-mail imagen PNG transparente - StickPNG">
            <a:extLst>
              <a:ext uri="{FF2B5EF4-FFF2-40B4-BE49-F238E27FC236}">
                <a16:creationId xmlns:a16="http://schemas.microsoft.com/office/drawing/2014/main" id="{6FEA61EF-0849-4FFF-8450-0F30FC37ED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3" y="3012497"/>
            <a:ext cx="1103094" cy="83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902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38B111-E574-6842-FF32-4BBE0E5AC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 de publicidad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509B6B-613C-86B4-AD0E-3CAF8FEB5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401" y="2240860"/>
            <a:ext cx="9905999" cy="3541714"/>
          </a:xfrm>
        </p:spPr>
        <p:txBody>
          <a:bodyPr/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registrales                    </a:t>
            </a:r>
            <a:r>
              <a:rPr lang="es-MX" dirty="0"/>
              <a:t>publicidad posesoria</a:t>
            </a:r>
          </a:p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Registrales </a:t>
            </a:r>
            <a:r>
              <a:rPr lang="es-MX" dirty="0"/>
              <a:t>                        de transcripción y de inscripción</a:t>
            </a:r>
          </a:p>
          <a:p>
            <a:pPr marL="0" indent="0">
              <a:buNone/>
            </a:pPr>
            <a:r>
              <a:rPr lang="es-MX" dirty="0"/>
              <a:t>                                           declarativos y constitutivos</a:t>
            </a:r>
          </a:p>
          <a:p>
            <a:pPr marL="0" indent="0">
              <a:buNone/>
            </a:pPr>
            <a:r>
              <a:rPr lang="es-MX" dirty="0"/>
              <a:t>                                           reales y personales</a:t>
            </a:r>
          </a:p>
          <a:p>
            <a:pPr marL="0" indent="0">
              <a:buNone/>
            </a:pPr>
            <a:r>
              <a:rPr lang="es-MX" dirty="0"/>
              <a:t>                                           </a:t>
            </a:r>
            <a:r>
              <a:rPr lang="es-MX" dirty="0" err="1"/>
              <a:t>convalidantes</a:t>
            </a:r>
            <a:r>
              <a:rPr lang="es-MX" dirty="0"/>
              <a:t> y no </a:t>
            </a:r>
            <a:r>
              <a:rPr lang="es-MX" dirty="0" err="1"/>
              <a:t>convalidantes</a:t>
            </a:r>
            <a:endParaRPr lang="es-AR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96EC4B23-E116-2F03-4FE8-9648D7F95A5A}"/>
              </a:ext>
            </a:extLst>
          </p:cNvPr>
          <p:cNvCxnSpPr/>
          <p:nvPr/>
        </p:nvCxnSpPr>
        <p:spPr>
          <a:xfrm>
            <a:off x="3234906" y="2562045"/>
            <a:ext cx="127670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2CD037CD-33CF-3282-2341-23753D59AB09}"/>
              </a:ext>
            </a:extLst>
          </p:cNvPr>
          <p:cNvCxnSpPr/>
          <p:nvPr/>
        </p:nvCxnSpPr>
        <p:spPr>
          <a:xfrm>
            <a:off x="3105509" y="3088257"/>
            <a:ext cx="14061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F02A4C52-EF7B-71D1-E7EC-E43AB00014BE}"/>
              </a:ext>
            </a:extLst>
          </p:cNvPr>
          <p:cNvCxnSpPr/>
          <p:nvPr/>
        </p:nvCxnSpPr>
        <p:spPr>
          <a:xfrm>
            <a:off x="3010619" y="3165894"/>
            <a:ext cx="1613139" cy="4744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F60416D2-BC6C-2307-A2AD-9FF41C36AB40}"/>
              </a:ext>
            </a:extLst>
          </p:cNvPr>
          <p:cNvCxnSpPr>
            <a:cxnSpLocks/>
          </p:cNvCxnSpPr>
          <p:nvPr/>
        </p:nvCxnSpPr>
        <p:spPr>
          <a:xfrm>
            <a:off x="3010619" y="3232030"/>
            <a:ext cx="1500996" cy="96040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3A57C8BC-8228-9BED-F1A3-1B7D4F0711AE}"/>
              </a:ext>
            </a:extLst>
          </p:cNvPr>
          <p:cNvCxnSpPr/>
          <p:nvPr/>
        </p:nvCxnSpPr>
        <p:spPr>
          <a:xfrm>
            <a:off x="3010619" y="3403120"/>
            <a:ext cx="1337094" cy="128102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9847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0A9964-DD12-B7A7-F956-30D5DA9AD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1893 </a:t>
            </a:r>
            <a:r>
              <a:rPr lang="es-MX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CcC</a:t>
            </a:r>
            <a:r>
              <a:rPr lang="es-MX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(ex 2505)</a:t>
            </a:r>
            <a:endParaRPr lang="es-A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9C2D74-A2D8-922E-C00D-AB062C34F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29" y="1958197"/>
            <a:ext cx="10564633" cy="428128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MX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ARTICULO 1893. Inoponibilidad. </a:t>
            </a:r>
          </a:p>
          <a:p>
            <a:pPr marL="0" indent="0">
              <a:buNone/>
            </a:pPr>
            <a:r>
              <a:rPr lang="es-MX" b="0" i="0" dirty="0">
                <a:effectLst/>
                <a:latin typeface="Roboto"/>
              </a:rPr>
              <a:t>La adquisición o transmisión de derechos reales constituidos de conformidad a las disposiciones de este Código </a:t>
            </a:r>
            <a:r>
              <a:rPr lang="es-MX" b="1" i="0" u="sng" dirty="0">
                <a:effectLst/>
                <a:latin typeface="Roboto"/>
              </a:rPr>
              <a:t>no son oponibles a terceros interesados y de buena fe</a:t>
            </a:r>
            <a:r>
              <a:rPr lang="es-MX" b="0" i="0" dirty="0">
                <a:effectLst/>
                <a:latin typeface="Roboto"/>
              </a:rPr>
              <a:t> mientras no tengan publicidad suficiente.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b="0" i="0" dirty="0">
                <a:effectLst/>
                <a:latin typeface="Roboto"/>
              </a:rPr>
              <a:t>Se considera </a:t>
            </a:r>
            <a:r>
              <a:rPr lang="es-MX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/>
              </a:rPr>
              <a:t>publicidad suficiente </a:t>
            </a:r>
            <a:r>
              <a:rPr lang="es-MX" b="0" i="0" dirty="0">
                <a:effectLst/>
                <a:latin typeface="Roboto"/>
              </a:rPr>
              <a:t>la inscripción registral o la posesión, según el caso.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b="0" i="0" dirty="0">
                <a:effectLst/>
                <a:latin typeface="Roboto"/>
              </a:rPr>
              <a:t>Si el </a:t>
            </a:r>
            <a:r>
              <a:rPr lang="es-MX" i="0" u="sng" dirty="0">
                <a:effectLst/>
                <a:latin typeface="Roboto"/>
              </a:rPr>
              <a:t>modo consiste en una inscripción constitutiva</a:t>
            </a:r>
            <a:r>
              <a:rPr lang="es-MX" b="0" i="0" dirty="0">
                <a:effectLst/>
                <a:latin typeface="Roboto"/>
              </a:rPr>
              <a:t>, la registración es presupuesto necesario y suficiente para la oponibilidad del derecho real.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b="0" i="0" u="sng" dirty="0">
                <a:effectLst/>
                <a:latin typeface="Roboto"/>
              </a:rPr>
              <a:t>No pueden prevalerse de la falta de publicidad</a:t>
            </a:r>
            <a:r>
              <a:rPr lang="es-MX" b="0" i="0" dirty="0">
                <a:effectLst/>
                <a:latin typeface="Roboto"/>
              </a:rPr>
              <a:t> quienes participaron en los actos, ni aquellos que conocían o debían conocer la existencia del título del derecho real.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10244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499585-65E8-9552-E989-6FC8A3004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tercero</a:t>
            </a:r>
            <a:endParaRPr lang="es-AR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B54E10-18CA-1532-2BA8-87C3BFA64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1525" y="2924354"/>
            <a:ext cx="5863237" cy="2978990"/>
          </a:xfrm>
        </p:spPr>
        <p:txBody>
          <a:bodyPr>
            <a:normAutofit/>
          </a:bodyPr>
          <a:lstStyle/>
          <a:p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Tercero Registral</a:t>
            </a:r>
          </a:p>
          <a:p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Tercero Interesado</a:t>
            </a:r>
          </a:p>
          <a:p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Tercero “</a:t>
            </a:r>
            <a:r>
              <a:rPr lang="es-MX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Poenitus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Extranei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es-A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D7C2ABE-6A66-2CAA-2FDE-6283B9D0D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6304" y="2769078"/>
            <a:ext cx="3614738" cy="221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618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9BDBD8-AEAE-4B0E-B83B-D95BE74A3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899" y="1424454"/>
            <a:ext cx="6587856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Cuando hablamos de publicidad </a:t>
            </a:r>
            <a:br>
              <a:rPr lang="es-MX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hablamos de Derecho registral</a:t>
            </a:r>
            <a:endParaRPr lang="es-A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DC63A3-285B-4EEE-987C-E44CBFBDE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3510951"/>
            <a:ext cx="9905999" cy="229493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MX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“Es un conjunto de </a:t>
            </a:r>
            <a:r>
              <a:rPr lang="es-MX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principios y normas </a:t>
            </a:r>
            <a:r>
              <a:rPr lang="es-MX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tienen por objeto </a:t>
            </a:r>
            <a:r>
              <a:rPr lang="es-MX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reglar los organismos encargados de registrar personas, hechos, actos, documentos o derechos</a:t>
            </a:r>
            <a:r>
              <a:rPr lang="es-MX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marL="0" indent="0" algn="ctr">
              <a:buNone/>
            </a:pPr>
            <a:r>
              <a:rPr lang="es-MX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así como también la </a:t>
            </a:r>
            <a:r>
              <a:rPr lang="es-MX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</a:t>
            </a:r>
            <a:r>
              <a:rPr lang="es-MX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han de practicarse tales registraciones, y los efectos y consecuencias jurídicas que derivan de estas.”</a:t>
            </a:r>
          </a:p>
          <a:p>
            <a:pPr marL="0" indent="0" algn="ctr">
              <a:buNone/>
            </a:pP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Américo Atilio Cornejo</a:t>
            </a:r>
          </a:p>
          <a:p>
            <a:endParaRPr lang="es-AR" dirty="0"/>
          </a:p>
        </p:txBody>
      </p:sp>
      <p:pic>
        <p:nvPicPr>
          <p:cNvPr id="2050" name="Picture 2" descr="Contrato de compraventa de inmueble – Cosas que debería saber | Gerencie.com">
            <a:extLst>
              <a:ext uri="{FF2B5EF4-FFF2-40B4-BE49-F238E27FC236}">
                <a16:creationId xmlns:a16="http://schemas.microsoft.com/office/drawing/2014/main" id="{688B9278-8111-4E06-8CA1-E5E7E82E2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967" y="1070071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101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E199A-08D5-4DB4-A396-1E4C6EC0D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Derecho registral inmobiliario</a:t>
            </a:r>
            <a:endParaRPr lang="es-A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D58476-4CD2-4F62-9322-FEE3CE013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MX" dirty="0"/>
              <a:t>“Es una parte del DERECHO REGISTRAL que se refiere al conjunto de principios y normas destinados a reglar la organización y el funcionamiento de los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organismos estatales </a:t>
            </a:r>
            <a:r>
              <a:rPr lang="es-MX" dirty="0"/>
              <a:t>encargados de receptar fundamentalmente los </a:t>
            </a:r>
            <a:r>
              <a:rPr lang="es-MX" b="1" dirty="0"/>
              <a:t>actos y documentos concernientes a los derechos reales o a los que afectan, relativos a los inmuebles</a:t>
            </a:r>
            <a:r>
              <a:rPr lang="es-MX" dirty="0"/>
              <a:t>, así como también las </a:t>
            </a:r>
            <a:r>
              <a:rPr lang="es-MX" b="1" dirty="0"/>
              <a:t>formas y resultados </a:t>
            </a:r>
            <a:r>
              <a:rPr lang="es-MX" dirty="0"/>
              <a:t>de tales registraciones y, por último, los efectos y consecuencias jurídicas que se derivan de ella.”</a:t>
            </a:r>
          </a:p>
          <a:p>
            <a:pPr marL="0" indent="0" algn="ctr">
              <a:buNone/>
            </a:pPr>
            <a:r>
              <a:rPr lang="es-MX" dirty="0" err="1"/>
              <a:t>Molinario</a:t>
            </a:r>
            <a:endParaRPr lang="es-AR" dirty="0"/>
          </a:p>
        </p:txBody>
      </p:sp>
      <p:pic>
        <p:nvPicPr>
          <p:cNvPr id="3074" name="Picture 2" descr="Los principios registrales del ordenamiento nacional">
            <a:extLst>
              <a:ext uri="{FF2B5EF4-FFF2-40B4-BE49-F238E27FC236}">
                <a16:creationId xmlns:a16="http://schemas.microsoft.com/office/drawing/2014/main" id="{13DC4EDE-24C2-4FED-ADFE-D1DA26229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592" y="5085521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04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C21FEC-ABA2-49D6-B4DD-3DF40E76B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6551292" cy="1478570"/>
          </a:xfrm>
        </p:spPr>
        <p:txBody>
          <a:bodyPr/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Antecedentes en el derecho argentino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34E8E6-ADE4-41D7-B92C-D04E70285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029446"/>
            <a:ext cx="10192115" cy="4210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 </a:t>
            </a:r>
            <a:r>
              <a:rPr lang="es-MX" dirty="0"/>
              <a:t>Vélez Sarsfield estableció el sistema de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TITULO y MODO </a:t>
            </a:r>
            <a:r>
              <a:rPr lang="es-MX" dirty="0"/>
              <a:t>para la adquisición de derechos reales.</a:t>
            </a:r>
          </a:p>
          <a:p>
            <a:pPr marL="0" indent="0">
              <a:buNone/>
            </a:pP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Modo: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dirty="0"/>
              <a:t>doble función </a:t>
            </a:r>
          </a:p>
          <a:p>
            <a:pPr marL="0" indent="0">
              <a:buNone/>
            </a:pPr>
            <a:r>
              <a:rPr lang="es-MX" dirty="0"/>
              <a:t>1) Relación directa e inmediata con la cosa</a:t>
            </a:r>
          </a:p>
          <a:p>
            <a:pPr marL="0" indent="0">
              <a:buNone/>
            </a:pPr>
            <a:r>
              <a:rPr lang="es-MX" dirty="0"/>
              <a:t>2) Publicidad</a:t>
            </a:r>
          </a:p>
          <a:p>
            <a:pPr marL="0" indent="0">
              <a:buNone/>
            </a:pPr>
            <a:r>
              <a:rPr lang="es-MX" dirty="0"/>
              <a:t>Como </a:t>
            </a:r>
            <a:r>
              <a:rPr lang="es-MX" b="1" u="sng" dirty="0"/>
              <a:t>excepción</a:t>
            </a:r>
            <a:r>
              <a:rPr lang="es-MX" dirty="0"/>
              <a:t> a este sistema estableció la PUBLICIDAD REGISTRAL para las Hipotecas.</a:t>
            </a:r>
            <a:endParaRPr lang="es-AR" dirty="0"/>
          </a:p>
        </p:txBody>
      </p:sp>
      <p:pic>
        <p:nvPicPr>
          <p:cNvPr id="4098" name="Picture 2" descr="redactar antecedentes de la investigación | 0800Flor">
            <a:extLst>
              <a:ext uri="{FF2B5EF4-FFF2-40B4-BE49-F238E27FC236}">
                <a16:creationId xmlns:a16="http://schemas.microsoft.com/office/drawing/2014/main" id="{C53ED754-676A-4B71-8FA7-3A0AFDC0C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373" y="618518"/>
            <a:ext cx="2095457" cy="1400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525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3D6A17-240B-411D-AF1B-8748F6964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73791"/>
            <a:ext cx="10334727" cy="5352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REGISTROS PROVINCIALES: </a:t>
            </a:r>
          </a:p>
          <a:p>
            <a:pPr marL="0" indent="0">
              <a:buNone/>
            </a:pPr>
            <a:r>
              <a:rPr lang="es-MX" dirty="0"/>
              <a:t>El CC preveía solo los registros para las hipotecas, sin embargo las leyes provinciales establecieron la necesidad de inscribir para su oponibilidad a terceros, las modificaciones, transferencias y extinciones de cualquier derecho real relativo a inmuebles.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Se planteo la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inconstitucionalidad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AR" dirty="0"/>
          </a:p>
        </p:txBody>
      </p:sp>
      <p:pic>
        <p:nvPicPr>
          <p:cNvPr id="5124" name="Picture 4" descr="Pin en Argentina">
            <a:extLst>
              <a:ext uri="{FF2B5EF4-FFF2-40B4-BE49-F238E27FC236}">
                <a16:creationId xmlns:a16="http://schemas.microsoft.com/office/drawing/2014/main" id="{9AB84677-27BF-40FE-B7FC-16DED91493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177" y="3862021"/>
            <a:ext cx="2021747" cy="2323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5103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4914</TotalTime>
  <Words>1577</Words>
  <Application>Microsoft Office PowerPoint</Application>
  <PresentationFormat>Panorámica</PresentationFormat>
  <Paragraphs>148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5" baseType="lpstr">
      <vt:lpstr>Arial</vt:lpstr>
      <vt:lpstr>Arial Narrow</vt:lpstr>
      <vt:lpstr>Gill Sans</vt:lpstr>
      <vt:lpstr>Roboto</vt:lpstr>
      <vt:lpstr>Trebuchet MS</vt:lpstr>
      <vt:lpstr>Tw Cen MT</vt:lpstr>
      <vt:lpstr>Circuito</vt:lpstr>
      <vt:lpstr>publicidad</vt:lpstr>
      <vt:lpstr>publicidad</vt:lpstr>
      <vt:lpstr>Sistemas de publicidad</vt:lpstr>
      <vt:lpstr>Art. 1893 CcC (ex 2505)</vt:lpstr>
      <vt:lpstr>tercero</vt:lpstr>
      <vt:lpstr>Cuando hablamos de publicidad  hablamos de Derecho registral</vt:lpstr>
      <vt:lpstr>Derecho registral inmobiliario</vt:lpstr>
      <vt:lpstr>Antecedentes en el derecho argentino</vt:lpstr>
      <vt:lpstr>Presentación de PowerPoint</vt:lpstr>
      <vt:lpstr>Presentación de PowerPoint</vt:lpstr>
      <vt:lpstr>LEY 17.801</vt:lpstr>
      <vt:lpstr>Legislación provincial de la pampa</vt:lpstr>
      <vt:lpstr>Principios del derecho registral inmobiliario</vt:lpstr>
      <vt:lpstr>Principio de rogación</vt:lpstr>
      <vt:lpstr>Principio de rogación</vt:lpstr>
      <vt:lpstr>Principio de matriculación</vt:lpstr>
      <vt:lpstr>Principio de matriculación</vt:lpstr>
      <vt:lpstr>matriculación</vt:lpstr>
      <vt:lpstr>Principio de tracto sucesivo</vt:lpstr>
      <vt:lpstr>Principio de trato sucesivo</vt:lpstr>
      <vt:lpstr>Principio de prioridad</vt:lpstr>
      <vt:lpstr>Principio de prioridad</vt:lpstr>
      <vt:lpstr>Principio de publicidad</vt:lpstr>
      <vt:lpstr>Principio de publicidad</vt:lpstr>
      <vt:lpstr>Principio de legalidad</vt:lpstr>
      <vt:lpstr>Principio de legalidad</vt:lpstr>
      <vt:lpstr>Inexactitud registral</vt:lpstr>
      <vt:lpstr>¡MUCHAS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Ciclo de posgrado de contratos</dc:title>
  <dc:creator>Escribanía MAYORDOMO</dc:creator>
  <cp:lastModifiedBy>USUARIO</cp:lastModifiedBy>
  <cp:revision>102</cp:revision>
  <cp:lastPrinted>2022-05-23T19:12:57Z</cp:lastPrinted>
  <dcterms:created xsi:type="dcterms:W3CDTF">2021-04-29T11:59:19Z</dcterms:created>
  <dcterms:modified xsi:type="dcterms:W3CDTF">2023-04-14T10:23:04Z</dcterms:modified>
</cp:coreProperties>
</file>