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1C9B3-D356-4116-9704-571F2D3843A1}" type="datetimeFigureOut">
              <a:rPr lang="es-AR" smtClean="0"/>
              <a:t>20/8/2019</a:t>
            </a:fld>
            <a:endParaRPr lang="es-AR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29DB0AE-7F8E-4C66-89B0-971E91089CB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1C9B3-D356-4116-9704-571F2D3843A1}" type="datetimeFigureOut">
              <a:rPr lang="es-AR" smtClean="0"/>
              <a:t>20/8/2019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DB0AE-7F8E-4C66-89B0-971E91089CB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1C9B3-D356-4116-9704-571F2D3843A1}" type="datetimeFigureOut">
              <a:rPr lang="es-AR" smtClean="0"/>
              <a:t>20/8/2019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DB0AE-7F8E-4C66-89B0-971E91089CB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1C9B3-D356-4116-9704-571F2D3843A1}" type="datetimeFigureOut">
              <a:rPr lang="es-AR" smtClean="0"/>
              <a:t>20/8/2019</a:t>
            </a:fld>
            <a:endParaRPr lang="es-AR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AR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29DB0AE-7F8E-4C66-89B0-971E91089CB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1C9B3-D356-4116-9704-571F2D3843A1}" type="datetimeFigureOut">
              <a:rPr lang="es-AR" smtClean="0"/>
              <a:t>20/8/2019</a:t>
            </a:fld>
            <a:endParaRPr lang="es-AR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DB0AE-7F8E-4C66-89B0-971E91089CBA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1C9B3-D356-4116-9704-571F2D3843A1}" type="datetimeFigureOut">
              <a:rPr lang="es-AR" smtClean="0"/>
              <a:t>20/8/2019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DB0AE-7F8E-4C66-89B0-971E91089CB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1C9B3-D356-4116-9704-571F2D3843A1}" type="datetimeFigureOut">
              <a:rPr lang="es-AR" smtClean="0"/>
              <a:t>20/8/2019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29DB0AE-7F8E-4C66-89B0-971E91089CBA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1C9B3-D356-4116-9704-571F2D3843A1}" type="datetimeFigureOut">
              <a:rPr lang="es-AR" smtClean="0"/>
              <a:t>20/8/2019</a:t>
            </a:fld>
            <a:endParaRPr lang="es-AR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DB0AE-7F8E-4C66-89B0-971E91089CB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1C9B3-D356-4116-9704-571F2D3843A1}" type="datetimeFigureOut">
              <a:rPr lang="es-AR" smtClean="0"/>
              <a:t>20/8/2019</a:t>
            </a:fld>
            <a:endParaRPr lang="es-AR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DB0AE-7F8E-4C66-89B0-971E91089CB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1C9B3-D356-4116-9704-571F2D3843A1}" type="datetimeFigureOut">
              <a:rPr lang="es-AR" smtClean="0"/>
              <a:t>20/8/2019</a:t>
            </a:fld>
            <a:endParaRPr lang="es-AR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DB0AE-7F8E-4C66-89B0-971E91089CB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1C9B3-D356-4116-9704-571F2D3843A1}" type="datetimeFigureOut">
              <a:rPr lang="es-AR" smtClean="0"/>
              <a:t>20/8/2019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DB0AE-7F8E-4C66-89B0-971E91089CBA}" type="slidenum">
              <a:rPr lang="es-AR" smtClean="0"/>
              <a:t>‹Nº›</a:t>
            </a:fld>
            <a:endParaRPr lang="es-AR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791C9B3-D356-4116-9704-571F2D3843A1}" type="datetimeFigureOut">
              <a:rPr lang="es-AR" smtClean="0"/>
              <a:t>20/8/2019</a:t>
            </a:fld>
            <a:endParaRPr lang="es-AR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29DB0AE-7F8E-4C66-89B0-971E91089CBA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1656183"/>
          </a:xfrm>
        </p:spPr>
        <p:txBody>
          <a:bodyPr/>
          <a:lstStyle/>
          <a:p>
            <a:r>
              <a:rPr lang="es-AR" dirty="0" smtClean="0"/>
              <a:t>R. </a:t>
            </a:r>
            <a:r>
              <a:rPr lang="es-AR" dirty="0" err="1" smtClean="0"/>
              <a:t>Heilbroner</a:t>
            </a:r>
            <a:r>
              <a:rPr lang="es-AR" dirty="0" smtClean="0"/>
              <a:t> y W: </a:t>
            </a:r>
            <a:r>
              <a:rPr lang="es-AR" dirty="0" err="1" smtClean="0"/>
              <a:t>Milberg</a:t>
            </a:r>
            <a:r>
              <a:rPr lang="es-AR" dirty="0" smtClean="0"/>
              <a:t> – </a:t>
            </a:r>
            <a:br>
              <a:rPr lang="es-AR" dirty="0" smtClean="0"/>
            </a:br>
            <a:r>
              <a:rPr lang="es-AR" dirty="0" smtClean="0"/>
              <a:t>Cap. 5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068960"/>
            <a:ext cx="6400800" cy="2569840"/>
          </a:xfrm>
        </p:spPr>
        <p:txBody>
          <a:bodyPr>
            <a:normAutofit/>
          </a:bodyPr>
          <a:lstStyle/>
          <a:p>
            <a:r>
              <a:rPr lang="es-AR" sz="5400" b="1" i="1" dirty="0" smtClean="0">
                <a:solidFill>
                  <a:srgbClr val="7030A0"/>
                </a:solidFill>
              </a:rPr>
              <a:t>El impacto de la</a:t>
            </a:r>
          </a:p>
          <a:p>
            <a:r>
              <a:rPr lang="es-AR" sz="5400" b="1" i="1" dirty="0" smtClean="0">
                <a:solidFill>
                  <a:srgbClr val="7030A0"/>
                </a:solidFill>
              </a:rPr>
              <a:t> Tecnología </a:t>
            </a:r>
            <a:r>
              <a:rPr lang="es-AR" sz="5400" b="1" i="1" dirty="0">
                <a:solidFill>
                  <a:srgbClr val="7030A0"/>
                </a:solidFill>
              </a:rPr>
              <a:t>I</a:t>
            </a:r>
            <a:r>
              <a:rPr lang="es-AR" sz="5400" b="1" i="1" dirty="0" smtClean="0">
                <a:solidFill>
                  <a:srgbClr val="7030A0"/>
                </a:solidFill>
              </a:rPr>
              <a:t>ndustrial</a:t>
            </a:r>
            <a:endParaRPr lang="es-AR" sz="5400" b="1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519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A. Revoluciones de la industria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AR" sz="3400" dirty="0" smtClean="0"/>
              <a:t>1° Revolución Industrial: Inglaterra 1750</a:t>
            </a:r>
          </a:p>
          <a:p>
            <a:pPr marL="0" indent="0">
              <a:buNone/>
            </a:pPr>
            <a:r>
              <a:rPr lang="es-AR" sz="3400" dirty="0" smtClean="0"/>
              <a:t>2° Revolución Industrial: Inglaterra y EEUU- mediados de S. XIX</a:t>
            </a:r>
          </a:p>
          <a:p>
            <a:pPr marL="0" indent="0">
              <a:buNone/>
            </a:pPr>
            <a:r>
              <a:rPr lang="es-AR" sz="3400" b="1" dirty="0" smtClean="0">
                <a:solidFill>
                  <a:srgbClr val="FF0000"/>
                </a:solidFill>
              </a:rPr>
              <a:t>3° Revolución de Inventos: EEUU </a:t>
            </a:r>
            <a:r>
              <a:rPr lang="es-AR" sz="3400" b="1" dirty="0" err="1" smtClean="0">
                <a:solidFill>
                  <a:srgbClr val="FF0000"/>
                </a:solidFill>
              </a:rPr>
              <a:t>ppios</a:t>
            </a:r>
            <a:r>
              <a:rPr lang="es-AR" sz="3400" b="1" dirty="0" smtClean="0">
                <a:solidFill>
                  <a:srgbClr val="FF0000"/>
                </a:solidFill>
              </a:rPr>
              <a:t>. S.XX</a:t>
            </a:r>
          </a:p>
          <a:p>
            <a:pPr marL="0" indent="0">
              <a:buNone/>
            </a:pPr>
            <a:r>
              <a:rPr lang="es-AR" sz="3400" dirty="0" smtClean="0"/>
              <a:t>4° Revolución de la Electrónica: </a:t>
            </a:r>
            <a:r>
              <a:rPr lang="es-AR" sz="3400" dirty="0" err="1" smtClean="0"/>
              <a:t>med</a:t>
            </a:r>
            <a:r>
              <a:rPr lang="es-AR" sz="3400" dirty="0" smtClean="0"/>
              <a:t>. de S.XX</a:t>
            </a:r>
          </a:p>
          <a:p>
            <a:pPr marL="0" indent="0">
              <a:buNone/>
            </a:pPr>
            <a:r>
              <a:rPr lang="es-AR" sz="3400" dirty="0" smtClean="0"/>
              <a:t>5° Revolución Electrónica: fines S.XX hasta la actualidad. </a:t>
            </a:r>
          </a:p>
          <a:p>
            <a:pPr marL="0" indent="0">
              <a:buNone/>
            </a:pPr>
            <a:endParaRPr lang="es-AR" sz="3400" dirty="0"/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2748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s-AR" b="1" dirty="0" smtClean="0"/>
              <a:t>B. Revolución de Inventos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s-AR" sz="3600" dirty="0"/>
          </a:p>
          <a:p>
            <a:pPr marL="0" indent="0">
              <a:buNone/>
            </a:pPr>
            <a:r>
              <a:rPr lang="es-AR" sz="3600" u="sng" dirty="0" smtClean="0"/>
              <a:t>INDUSTRIA AUTOMOTRIZ</a:t>
            </a:r>
            <a:r>
              <a:rPr lang="es-AR" sz="3600" u="sng" dirty="0" smtClean="0">
                <a:sym typeface="Wingdings" pitchFamily="2" charset="2"/>
              </a:rPr>
              <a:t>: (1867 ….1960)</a:t>
            </a:r>
          </a:p>
          <a:p>
            <a:r>
              <a:rPr lang="es-AR" sz="3600" dirty="0" smtClean="0">
                <a:sym typeface="Wingdings" pitchFamily="2" charset="2"/>
              </a:rPr>
              <a:t>Mayor consumidor de acero laminada-cinc-plomo-caucho-pieles y las sustancias químicas</a:t>
            </a:r>
          </a:p>
          <a:p>
            <a:r>
              <a:rPr lang="es-AR" sz="3600" dirty="0" smtClean="0">
                <a:sym typeface="Wingdings" pitchFamily="2" charset="2"/>
              </a:rPr>
              <a:t>2do usuario de talentos de ingeniería</a:t>
            </a:r>
          </a:p>
          <a:p>
            <a:r>
              <a:rPr lang="es-AR" sz="3600" dirty="0" smtClean="0">
                <a:sym typeface="Wingdings" pitchFamily="2" charset="2"/>
              </a:rPr>
              <a:t>Fuente de la sexta parte de patentes </a:t>
            </a:r>
          </a:p>
          <a:p>
            <a:r>
              <a:rPr lang="es-AR" sz="3600" dirty="0" smtClean="0">
                <a:sym typeface="Wingdings" pitchFamily="2" charset="2"/>
              </a:rPr>
              <a:t>El objetivo de la décima parte de los gastos de los consumidores (automóviles-combustible)</a:t>
            </a:r>
            <a:endParaRPr lang="es-AR" sz="3600" dirty="0">
              <a:sym typeface="Wingdings" pitchFamily="2" charset="2"/>
            </a:endParaRPr>
          </a:p>
          <a:p>
            <a:endParaRPr lang="es-AR" sz="3600" dirty="0" smtClean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38747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800" y="529208"/>
            <a:ext cx="8686800" cy="1099592"/>
          </a:xfrm>
        </p:spPr>
        <p:txBody>
          <a:bodyPr>
            <a:normAutofit fontScale="90000"/>
          </a:bodyPr>
          <a:lstStyle/>
          <a:p>
            <a:r>
              <a:rPr lang="es-AR" sz="4800" b="1" dirty="0" smtClean="0"/>
              <a:t>C. </a:t>
            </a:r>
            <a:r>
              <a:rPr lang="es-AR" sz="4800" b="1" dirty="0" smtClean="0"/>
              <a:t>Consecuencias Económicas de la tecnología </a:t>
            </a:r>
            <a:endParaRPr lang="es-AR" sz="4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72817"/>
            <a:ext cx="8229600" cy="3744416"/>
          </a:xfrm>
        </p:spPr>
        <p:txBody>
          <a:bodyPr/>
          <a:lstStyle/>
          <a:p>
            <a:r>
              <a:rPr lang="es-AR" dirty="0" smtClean="0"/>
              <a:t>URBANIZACION</a:t>
            </a:r>
          </a:p>
          <a:p>
            <a:pPr marL="0" indent="0">
              <a:buNone/>
            </a:pPr>
            <a:endParaRPr lang="es-AR" dirty="0" smtClean="0"/>
          </a:p>
          <a:p>
            <a:r>
              <a:rPr lang="es-AR" dirty="0" smtClean="0"/>
              <a:t>INTERDEPENDENCIA</a:t>
            </a:r>
          </a:p>
          <a:p>
            <a:pPr marL="0" indent="0">
              <a:buNone/>
            </a:pPr>
            <a:endParaRPr lang="es-AR" dirty="0" smtClean="0"/>
          </a:p>
          <a:p>
            <a:r>
              <a:rPr lang="es-AR" dirty="0" smtClean="0"/>
              <a:t>EFECTO SOCIOLOGICO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33587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s-AR" sz="4000" b="1" dirty="0" smtClean="0"/>
              <a:t>D. PRODUCCIÓN EN MASA</a:t>
            </a:r>
            <a:endParaRPr lang="es-AR" sz="40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>
            <a:normAutofit fontScale="92500"/>
          </a:bodyPr>
          <a:lstStyle/>
          <a:p>
            <a:r>
              <a:rPr lang="es-AR" sz="3000" dirty="0" smtClean="0"/>
              <a:t>Características:    Aumentos en la productividad</a:t>
            </a:r>
          </a:p>
          <a:p>
            <a:pPr marL="0" indent="0">
              <a:buNone/>
            </a:pPr>
            <a:r>
              <a:rPr lang="es-AR" sz="3000" dirty="0" smtClean="0"/>
              <a:t> 			   Reducción de tiempo</a:t>
            </a:r>
          </a:p>
          <a:p>
            <a:r>
              <a:rPr lang="es-AR" sz="3000" dirty="0" smtClean="0"/>
              <a:t>Método de producción continúa y sistematización</a:t>
            </a:r>
          </a:p>
          <a:p>
            <a:r>
              <a:rPr lang="es-AR" sz="3000" dirty="0" smtClean="0"/>
              <a:t>Mecanismo armonioso, dividido por tareas y operaciones que son supervisadas continuamente</a:t>
            </a:r>
          </a:p>
          <a:p>
            <a:r>
              <a:rPr lang="es-AR" sz="3000" dirty="0" smtClean="0"/>
              <a:t>Economías de producción a GRAN ESCALA: </a:t>
            </a:r>
          </a:p>
          <a:p>
            <a:pPr marL="0" indent="0">
              <a:buNone/>
            </a:pPr>
            <a:r>
              <a:rPr lang="es-AR" sz="3000" dirty="0" smtClean="0"/>
              <a:t>	 Maquinaria costosa </a:t>
            </a:r>
          </a:p>
          <a:p>
            <a:pPr marL="0" indent="0">
              <a:buNone/>
            </a:pPr>
            <a:r>
              <a:rPr lang="es-AR" sz="3000" dirty="0" smtClean="0"/>
              <a:t>	Costos x unidad o artículo producido  =  se reduce notablemente</a:t>
            </a:r>
          </a:p>
          <a:p>
            <a:pPr marL="0" indent="0">
              <a:buNone/>
            </a:pPr>
            <a:endParaRPr lang="es-AR" sz="3000" dirty="0"/>
          </a:p>
        </p:txBody>
      </p:sp>
      <p:sp>
        <p:nvSpPr>
          <p:cNvPr id="7" name="6 Abrir llave"/>
          <p:cNvSpPr/>
          <p:nvPr/>
        </p:nvSpPr>
        <p:spPr>
          <a:xfrm>
            <a:off x="3203848" y="1268760"/>
            <a:ext cx="432048" cy="108012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9" name="8 Conector recto"/>
          <p:cNvCxnSpPr/>
          <p:nvPr/>
        </p:nvCxnSpPr>
        <p:spPr>
          <a:xfrm>
            <a:off x="971600" y="5009267"/>
            <a:ext cx="44644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9649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es-AR" dirty="0" smtClean="0"/>
              <a:t>D. </a:t>
            </a:r>
            <a:r>
              <a:rPr lang="es-AR" sz="4000" dirty="0" smtClean="0">
                <a:solidFill>
                  <a:srgbClr val="7030A0"/>
                </a:solidFill>
              </a:rPr>
              <a:t>CAMBIOS EN LA ESTRUCTURA DE MERCADO</a:t>
            </a:r>
            <a:endParaRPr lang="es-AR" sz="4000" dirty="0">
              <a:solidFill>
                <a:srgbClr val="7030A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sz="3600" b="1" dirty="0" smtClean="0">
                <a:solidFill>
                  <a:srgbClr val="7030A0"/>
                </a:solidFill>
              </a:rPr>
              <a:t>LA EMPRESA</a:t>
            </a:r>
            <a:r>
              <a:rPr lang="es-AR" dirty="0" smtClean="0"/>
              <a:t>: </a:t>
            </a:r>
          </a:p>
          <a:p>
            <a:r>
              <a:rPr lang="es-AR" sz="3600" dirty="0" smtClean="0"/>
              <a:t>GRANDES UNIDADES ECONOMICAS </a:t>
            </a:r>
          </a:p>
          <a:p>
            <a:r>
              <a:rPr lang="es-AR" sz="3600" dirty="0" smtClean="0"/>
              <a:t>Monopolios. Caso </a:t>
            </a:r>
            <a:r>
              <a:rPr lang="es-AR" sz="3600" dirty="0" err="1" smtClean="0"/>
              <a:t>Stándar</a:t>
            </a:r>
            <a:r>
              <a:rPr lang="es-AR" sz="3600" dirty="0" smtClean="0"/>
              <a:t> </a:t>
            </a:r>
            <a:r>
              <a:rPr lang="es-AR" sz="3600" dirty="0" err="1" smtClean="0"/>
              <a:t>Oil</a:t>
            </a:r>
            <a:r>
              <a:rPr lang="es-AR" sz="3600" smtClean="0"/>
              <a:t> </a:t>
            </a:r>
            <a:r>
              <a:rPr lang="es-AR" sz="3600" smtClean="0"/>
              <a:t> trusts</a:t>
            </a:r>
            <a:endParaRPr lang="es-AR" sz="3600" dirty="0" smtClean="0"/>
          </a:p>
          <a:p>
            <a:r>
              <a:rPr lang="es-AR" sz="3600" dirty="0" smtClean="0"/>
              <a:t>Legislación antimonopolios: </a:t>
            </a:r>
            <a:r>
              <a:rPr lang="es-AR" sz="3600" dirty="0"/>
              <a:t>L</a:t>
            </a:r>
            <a:r>
              <a:rPr lang="es-AR" sz="3600" dirty="0" smtClean="0"/>
              <a:t>ey Sherman – Ley </a:t>
            </a:r>
            <a:r>
              <a:rPr lang="es-AR" sz="3600" dirty="0" err="1" smtClean="0"/>
              <a:t>Clyton</a:t>
            </a:r>
            <a:r>
              <a:rPr lang="es-AR" sz="3600" dirty="0" smtClean="0"/>
              <a:t> – Gobierno de </a:t>
            </a:r>
            <a:r>
              <a:rPr lang="es-AR" sz="3600" dirty="0" err="1" smtClean="0"/>
              <a:t>Franclin</a:t>
            </a:r>
            <a:r>
              <a:rPr lang="es-AR" sz="3600" dirty="0" smtClean="0"/>
              <a:t> </a:t>
            </a:r>
            <a:r>
              <a:rPr lang="es-AR" sz="3600" dirty="0" err="1" smtClean="0"/>
              <a:t>Roussevelt</a:t>
            </a:r>
            <a:r>
              <a:rPr lang="es-AR" sz="3600" dirty="0" smtClean="0"/>
              <a:t>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991092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167</TotalTime>
  <Words>179</Words>
  <Application>Microsoft Office PowerPoint</Application>
  <PresentationFormat>Presentación en pantalla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Viajes</vt:lpstr>
      <vt:lpstr>R. Heilbroner y W: Milberg –  Cap. 5</vt:lpstr>
      <vt:lpstr>A. Revoluciones de la industria</vt:lpstr>
      <vt:lpstr>B. Revolución de Inventos</vt:lpstr>
      <vt:lpstr>C. Consecuencias Económicas de la tecnología </vt:lpstr>
      <vt:lpstr>D. PRODUCCIÓN EN MASA</vt:lpstr>
      <vt:lpstr>D. CAMBIOS EN LA ESTRUCTURA DE MERCADO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R. Heilbroner y W: Milberg –  Cap. 5</dc:title>
  <dc:creator>Usuario</dc:creator>
  <cp:lastModifiedBy>Usuario</cp:lastModifiedBy>
  <cp:revision>13</cp:revision>
  <dcterms:created xsi:type="dcterms:W3CDTF">2017-03-31T20:37:11Z</dcterms:created>
  <dcterms:modified xsi:type="dcterms:W3CDTF">2019-08-20T14:50:56Z</dcterms:modified>
</cp:coreProperties>
</file>