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0" r:id="rId1"/>
  </p:sldMasterIdLst>
  <p:notesMasterIdLst>
    <p:notesMasterId r:id="rId58"/>
  </p:notesMasterIdLst>
  <p:handoutMasterIdLst>
    <p:handoutMasterId r:id="rId59"/>
  </p:handoutMasterIdLst>
  <p:sldIdLst>
    <p:sldId id="363" r:id="rId2"/>
    <p:sldId id="602" r:id="rId3"/>
    <p:sldId id="603" r:id="rId4"/>
    <p:sldId id="604" r:id="rId5"/>
    <p:sldId id="671" r:id="rId6"/>
    <p:sldId id="663" r:id="rId7"/>
    <p:sldId id="656" r:id="rId8"/>
    <p:sldId id="631" r:id="rId9"/>
    <p:sldId id="634" r:id="rId10"/>
    <p:sldId id="665" r:id="rId11"/>
    <p:sldId id="666" r:id="rId12"/>
    <p:sldId id="632" r:id="rId13"/>
    <p:sldId id="667" r:id="rId14"/>
    <p:sldId id="636" r:id="rId15"/>
    <p:sldId id="677" r:id="rId16"/>
    <p:sldId id="650" r:id="rId17"/>
    <p:sldId id="652" r:id="rId18"/>
    <p:sldId id="653" r:id="rId19"/>
    <p:sldId id="654" r:id="rId20"/>
    <p:sldId id="640" r:id="rId21"/>
    <p:sldId id="668" r:id="rId22"/>
    <p:sldId id="670" r:id="rId23"/>
    <p:sldId id="731" r:id="rId24"/>
    <p:sldId id="717" r:id="rId25"/>
    <p:sldId id="642" r:id="rId26"/>
    <p:sldId id="643" r:id="rId27"/>
    <p:sldId id="659" r:id="rId28"/>
    <p:sldId id="660" r:id="rId29"/>
    <p:sldId id="647" r:id="rId30"/>
    <p:sldId id="697" r:id="rId31"/>
    <p:sldId id="698" r:id="rId32"/>
    <p:sldId id="699" r:id="rId33"/>
    <p:sldId id="700" r:id="rId34"/>
    <p:sldId id="701" r:id="rId35"/>
    <p:sldId id="702" r:id="rId36"/>
    <p:sldId id="703" r:id="rId37"/>
    <p:sldId id="704" r:id="rId38"/>
    <p:sldId id="705" r:id="rId39"/>
    <p:sldId id="706" r:id="rId40"/>
    <p:sldId id="707" r:id="rId41"/>
    <p:sldId id="708" r:id="rId42"/>
    <p:sldId id="709" r:id="rId43"/>
    <p:sldId id="712" r:id="rId44"/>
    <p:sldId id="718" r:id="rId45"/>
    <p:sldId id="719" r:id="rId46"/>
    <p:sldId id="720" r:id="rId47"/>
    <p:sldId id="730" r:id="rId48"/>
    <p:sldId id="729" r:id="rId49"/>
    <p:sldId id="721" r:id="rId50"/>
    <p:sldId id="722" r:id="rId51"/>
    <p:sldId id="723" r:id="rId52"/>
    <p:sldId id="724" r:id="rId53"/>
    <p:sldId id="725" r:id="rId54"/>
    <p:sldId id="726" r:id="rId55"/>
    <p:sldId id="727" r:id="rId56"/>
    <p:sldId id="728" r:id="rId57"/>
  </p:sldIdLst>
  <p:sldSz cx="9144000" cy="6858000" type="screen4x3"/>
  <p:notesSz cx="6996113" cy="92837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81C"/>
    <a:srgbClr val="7A0014"/>
    <a:srgbClr val="CC4A22"/>
    <a:srgbClr val="F09A0E"/>
    <a:srgbClr val="474A81"/>
    <a:srgbClr val="FFFFCC"/>
    <a:srgbClr val="FFFFFF"/>
    <a:srgbClr val="B00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662" autoAdjust="0"/>
    <p:restoredTop sz="90870" autoAdjust="0"/>
  </p:normalViewPr>
  <p:slideViewPr>
    <p:cSldViewPr>
      <p:cViewPr varScale="1">
        <p:scale>
          <a:sx n="51" d="100"/>
          <a:sy n="51" d="100"/>
        </p:scale>
        <p:origin x="49" y="239"/>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6192"/>
    </p:cViewPr>
  </p:sorterViewPr>
  <p:notesViewPr>
    <p:cSldViewPr>
      <p:cViewPr varScale="1">
        <p:scale>
          <a:sx n="40" d="100"/>
          <a:sy n="40" d="100"/>
        </p:scale>
        <p:origin x="-1470" y="-78"/>
      </p:cViewPr>
      <p:guideLst>
        <p:guide orient="horz" pos="2924"/>
        <p:guide pos="220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19380" tIns="0" rIns="19380" bIns="0" numCol="1" anchor="t" anchorCtr="0" compatLnSpc="1">
            <a:prstTxWarp prst="textNoShape">
              <a:avLst/>
            </a:prstTxWarp>
          </a:bodyPr>
          <a:lstStyle>
            <a:lvl1pPr algn="l" defTabSz="930275">
              <a:defRPr sz="1000" i="1"/>
            </a:lvl1pPr>
          </a:lstStyle>
          <a:p>
            <a:pPr>
              <a:defRPr/>
            </a:pPr>
            <a:endParaRPr lang="en-US"/>
          </a:p>
        </p:txBody>
      </p:sp>
      <p:sp>
        <p:nvSpPr>
          <p:cNvPr id="3075"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19380" tIns="0" rIns="19380" bIns="0" numCol="1" anchor="t" anchorCtr="0" compatLnSpc="1">
            <a:prstTxWarp prst="textNoShape">
              <a:avLst/>
            </a:prstTxWarp>
          </a:bodyPr>
          <a:lstStyle>
            <a:lvl1pPr algn="r" defTabSz="930275">
              <a:defRPr sz="1000" i="1"/>
            </a:lvl1pPr>
          </a:lstStyle>
          <a:p>
            <a:pPr>
              <a:defRPr/>
            </a:pPr>
            <a:endParaRPr lang="en-US"/>
          </a:p>
        </p:txBody>
      </p:sp>
      <p:sp>
        <p:nvSpPr>
          <p:cNvPr id="3076"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19380" tIns="0" rIns="19380" bIns="0" numCol="1" anchor="b" anchorCtr="0" compatLnSpc="1">
            <a:prstTxWarp prst="textNoShape">
              <a:avLst/>
            </a:prstTxWarp>
          </a:bodyPr>
          <a:lstStyle>
            <a:lvl1pPr algn="l" defTabSz="930275">
              <a:defRPr sz="1000" i="1"/>
            </a:lvl1pPr>
          </a:lstStyle>
          <a:p>
            <a:pPr>
              <a:defRPr/>
            </a:pPr>
            <a:endParaRPr lang="en-US"/>
          </a:p>
        </p:txBody>
      </p:sp>
      <p:sp>
        <p:nvSpPr>
          <p:cNvPr id="3077" name="Rectangle 5"/>
          <p:cNvSpPr>
            <a:spLocks noGrp="1" noChangeArrowheads="1"/>
          </p:cNvSpPr>
          <p:nvPr>
            <p:ph type="sldNum" sz="quarter" idx="3"/>
          </p:nvPr>
        </p:nvSpPr>
        <p:spPr bwMode="auto">
          <a:xfrm>
            <a:off x="3963988" y="8820150"/>
            <a:ext cx="3032125" cy="463550"/>
          </a:xfrm>
          <a:prstGeom prst="rect">
            <a:avLst/>
          </a:prstGeom>
          <a:noFill/>
          <a:ln w="9525">
            <a:noFill/>
            <a:miter lim="800000"/>
            <a:headEnd/>
            <a:tailEnd/>
          </a:ln>
          <a:effectLst/>
        </p:spPr>
        <p:txBody>
          <a:bodyPr vert="horz" wrap="square" lIns="19380" tIns="0" rIns="19380" bIns="0" numCol="1" anchor="b" anchorCtr="0" compatLnSpc="1">
            <a:prstTxWarp prst="textNoShape">
              <a:avLst/>
            </a:prstTxWarp>
          </a:bodyPr>
          <a:lstStyle>
            <a:lvl1pPr algn="r" defTabSz="930275">
              <a:defRPr sz="1000" i="1" smtClean="0"/>
            </a:lvl1pPr>
          </a:lstStyle>
          <a:p>
            <a:pPr>
              <a:defRPr/>
            </a:pPr>
            <a:fld id="{948DE0B4-364E-4887-9E02-67EA80C21AB2}" type="slidenum">
              <a:rPr lang="en-US" altLang="es-AR"/>
              <a:pPr>
                <a:defRPr/>
              </a:pPr>
              <a:t>‹Nº›</a:t>
            </a:fld>
            <a:endParaRPr lang="en-US" altLang="es-AR"/>
          </a:p>
        </p:txBody>
      </p:sp>
    </p:spTree>
    <p:extLst>
      <p:ext uri="{BB962C8B-B14F-4D97-AF65-F5344CB8AC3E}">
        <p14:creationId xmlns:p14="http://schemas.microsoft.com/office/powerpoint/2010/main" val="2757149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19380" tIns="0" rIns="19380" bIns="0" numCol="1" anchor="t" anchorCtr="0" compatLnSpc="1">
            <a:prstTxWarp prst="textNoShape">
              <a:avLst/>
            </a:prstTxWarp>
          </a:bodyPr>
          <a:lstStyle>
            <a:lvl1pPr algn="l" defTabSz="930275">
              <a:defRPr sz="1000" i="1"/>
            </a:lvl1pPr>
          </a:lstStyle>
          <a:p>
            <a:pPr>
              <a:defRPr/>
            </a:pPr>
            <a:endParaRPr lang="en-US"/>
          </a:p>
        </p:txBody>
      </p:sp>
      <p:sp>
        <p:nvSpPr>
          <p:cNvPr id="2051"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19380" tIns="0" rIns="19380" bIns="0" numCol="1" anchor="t" anchorCtr="0" compatLnSpc="1">
            <a:prstTxWarp prst="textNoShape">
              <a:avLst/>
            </a:prstTxWarp>
          </a:bodyPr>
          <a:lstStyle>
            <a:lvl1pPr algn="r" defTabSz="930275">
              <a:defRPr sz="1000" i="1"/>
            </a:lvl1pPr>
          </a:lstStyle>
          <a:p>
            <a:pPr>
              <a:defRPr/>
            </a:pPr>
            <a:endParaRPr lang="en-US"/>
          </a:p>
        </p:txBody>
      </p:sp>
      <p:sp>
        <p:nvSpPr>
          <p:cNvPr id="2052" name="Rectangle 4"/>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19380" tIns="0" rIns="19380" bIns="0" numCol="1" anchor="b" anchorCtr="0" compatLnSpc="1">
            <a:prstTxWarp prst="textNoShape">
              <a:avLst/>
            </a:prstTxWarp>
          </a:bodyPr>
          <a:lstStyle>
            <a:lvl1pPr algn="l" defTabSz="930275">
              <a:defRPr sz="1000" i="1"/>
            </a:lvl1pPr>
          </a:lstStyle>
          <a:p>
            <a:pPr>
              <a:defRPr/>
            </a:pPr>
            <a:endParaRPr lang="en-US"/>
          </a:p>
        </p:txBody>
      </p:sp>
      <p:sp>
        <p:nvSpPr>
          <p:cNvPr id="2053" name="Rectangle 5"/>
          <p:cNvSpPr>
            <a:spLocks noGrp="1" noChangeArrowheads="1"/>
          </p:cNvSpPr>
          <p:nvPr>
            <p:ph type="sldNum" sz="quarter" idx="5"/>
          </p:nvPr>
        </p:nvSpPr>
        <p:spPr bwMode="auto">
          <a:xfrm>
            <a:off x="3963988" y="8820150"/>
            <a:ext cx="3032125" cy="463550"/>
          </a:xfrm>
          <a:prstGeom prst="rect">
            <a:avLst/>
          </a:prstGeom>
          <a:noFill/>
          <a:ln w="9525">
            <a:noFill/>
            <a:miter lim="800000"/>
            <a:headEnd/>
            <a:tailEnd/>
          </a:ln>
          <a:effectLst/>
        </p:spPr>
        <p:txBody>
          <a:bodyPr vert="horz" wrap="square" lIns="19380" tIns="0" rIns="19380" bIns="0" numCol="1" anchor="b" anchorCtr="0" compatLnSpc="1">
            <a:prstTxWarp prst="textNoShape">
              <a:avLst/>
            </a:prstTxWarp>
          </a:bodyPr>
          <a:lstStyle>
            <a:lvl1pPr algn="r" defTabSz="930275">
              <a:defRPr sz="1000" i="1" smtClean="0"/>
            </a:lvl1pPr>
          </a:lstStyle>
          <a:p>
            <a:pPr>
              <a:defRPr/>
            </a:pPr>
            <a:fld id="{E549FBCB-8DD9-4838-B762-039CC3698058}" type="slidenum">
              <a:rPr lang="en-US" altLang="es-AR"/>
              <a:pPr>
                <a:defRPr/>
              </a:pPr>
              <a:t>‹Nº›</a:t>
            </a:fld>
            <a:endParaRPr lang="en-US" altLang="es-AR"/>
          </a:p>
        </p:txBody>
      </p:sp>
      <p:sp>
        <p:nvSpPr>
          <p:cNvPr id="94214" name="Rectangle 6"/>
          <p:cNvSpPr>
            <a:spLocks noGrp="1" noRot="1" noChangeAspect="1" noChangeArrowheads="1" noTextEdit="1"/>
          </p:cNvSpPr>
          <p:nvPr>
            <p:ph type="sldImg" idx="2"/>
          </p:nvPr>
        </p:nvSpPr>
        <p:spPr bwMode="auto">
          <a:xfrm>
            <a:off x="1185863" y="703263"/>
            <a:ext cx="4624387" cy="3468687"/>
          </a:xfrm>
          <a:prstGeom prst="rect">
            <a:avLst/>
          </a:prstGeom>
          <a:noFill/>
          <a:ln w="12700">
            <a:solidFill>
              <a:srgbClr val="000000"/>
            </a:solidFill>
            <a:miter lim="800000"/>
            <a:headEnd/>
            <a:tailEnd/>
          </a:ln>
        </p:spPr>
      </p:sp>
      <p:sp>
        <p:nvSpPr>
          <p:cNvPr id="2055" name="Rectangle 7"/>
          <p:cNvSpPr>
            <a:spLocks noGrp="1" noChangeArrowheads="1"/>
          </p:cNvSpPr>
          <p:nvPr>
            <p:ph type="body" sz="quarter" idx="3"/>
          </p:nvPr>
        </p:nvSpPr>
        <p:spPr bwMode="auto">
          <a:xfrm>
            <a:off x="933450" y="4410075"/>
            <a:ext cx="5129213" cy="4176713"/>
          </a:xfrm>
          <a:prstGeom prst="rect">
            <a:avLst/>
          </a:prstGeom>
          <a:noFill/>
          <a:ln w="9525">
            <a:noFill/>
            <a:miter lim="800000"/>
            <a:headEnd/>
            <a:tailEnd/>
          </a:ln>
          <a:effectLst/>
        </p:spPr>
        <p:txBody>
          <a:bodyPr vert="horz" wrap="square" lIns="93668" tIns="46834" rIns="93668" bIns="4683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616632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p:spPr>
        <p:txBody>
          <a:bodyPr/>
          <a:lstStyle/>
          <a:p>
            <a:fld id="{AC6B79D8-CED6-456B-B4BC-3B231C6ACB94}" type="slidenum">
              <a:rPr lang="en-US" altLang="es-AR"/>
              <a:pPr/>
              <a:t>3</a:t>
            </a:fld>
            <a:endParaRPr lang="en-US" altLang="es-AR"/>
          </a:p>
        </p:txBody>
      </p:sp>
      <p:sp>
        <p:nvSpPr>
          <p:cNvPr id="95235" name="Rectangle 2"/>
          <p:cNvSpPr>
            <a:spLocks noChangeArrowheads="1"/>
          </p:cNvSpPr>
          <p:nvPr/>
        </p:nvSpPr>
        <p:spPr bwMode="auto">
          <a:xfrm>
            <a:off x="3962400" y="0"/>
            <a:ext cx="3033713" cy="461963"/>
          </a:xfrm>
          <a:prstGeom prst="rect">
            <a:avLst/>
          </a:prstGeom>
          <a:noFill/>
          <a:ln w="9525">
            <a:noFill/>
            <a:miter lim="800000"/>
            <a:headEnd/>
            <a:tailEnd/>
          </a:ln>
        </p:spPr>
        <p:txBody>
          <a:bodyPr wrap="none" anchor="ctr"/>
          <a:lstStyle/>
          <a:p>
            <a:pPr algn="ctr"/>
            <a:endParaRPr lang="es-AR" altLang="es-AR"/>
          </a:p>
        </p:txBody>
      </p:sp>
      <p:sp>
        <p:nvSpPr>
          <p:cNvPr id="95236" name="Rectangle 3"/>
          <p:cNvSpPr>
            <a:spLocks noChangeArrowheads="1"/>
          </p:cNvSpPr>
          <p:nvPr/>
        </p:nvSpPr>
        <p:spPr bwMode="auto">
          <a:xfrm>
            <a:off x="3962400" y="8818563"/>
            <a:ext cx="3033713" cy="465137"/>
          </a:xfrm>
          <a:prstGeom prst="rect">
            <a:avLst/>
          </a:prstGeom>
          <a:noFill/>
          <a:ln w="9525">
            <a:noFill/>
            <a:miter lim="800000"/>
            <a:headEnd/>
            <a:tailEnd/>
          </a:ln>
        </p:spPr>
        <p:txBody>
          <a:bodyPr lIns="19380" tIns="0" rIns="19380" bIns="0" anchor="b"/>
          <a:lstStyle/>
          <a:p>
            <a:pPr algn="r" defTabSz="930275"/>
            <a:r>
              <a:rPr lang="en-US" altLang="es-AR" sz="1000" i="1"/>
              <a:t>2</a:t>
            </a:r>
          </a:p>
        </p:txBody>
      </p:sp>
      <p:sp>
        <p:nvSpPr>
          <p:cNvPr id="95237" name="Rectangle 4"/>
          <p:cNvSpPr>
            <a:spLocks noChangeArrowheads="1"/>
          </p:cNvSpPr>
          <p:nvPr/>
        </p:nvSpPr>
        <p:spPr bwMode="auto">
          <a:xfrm>
            <a:off x="-1588" y="8818563"/>
            <a:ext cx="3032126" cy="465137"/>
          </a:xfrm>
          <a:prstGeom prst="rect">
            <a:avLst/>
          </a:prstGeom>
          <a:noFill/>
          <a:ln w="9525">
            <a:noFill/>
            <a:miter lim="800000"/>
            <a:headEnd/>
            <a:tailEnd/>
          </a:ln>
        </p:spPr>
        <p:txBody>
          <a:bodyPr wrap="none" anchor="ctr"/>
          <a:lstStyle/>
          <a:p>
            <a:pPr algn="ctr"/>
            <a:endParaRPr lang="es-AR" altLang="es-AR"/>
          </a:p>
        </p:txBody>
      </p:sp>
      <p:sp>
        <p:nvSpPr>
          <p:cNvPr id="95238" name="Rectangle 5"/>
          <p:cNvSpPr>
            <a:spLocks noChangeArrowheads="1"/>
          </p:cNvSpPr>
          <p:nvPr/>
        </p:nvSpPr>
        <p:spPr bwMode="auto">
          <a:xfrm>
            <a:off x="-1588" y="0"/>
            <a:ext cx="3032126" cy="461963"/>
          </a:xfrm>
          <a:prstGeom prst="rect">
            <a:avLst/>
          </a:prstGeom>
          <a:noFill/>
          <a:ln w="9525">
            <a:noFill/>
            <a:miter lim="800000"/>
            <a:headEnd/>
            <a:tailEnd/>
          </a:ln>
        </p:spPr>
        <p:txBody>
          <a:bodyPr wrap="none" anchor="ctr"/>
          <a:lstStyle/>
          <a:p>
            <a:pPr algn="ctr"/>
            <a:endParaRPr lang="es-AR" altLang="es-AR"/>
          </a:p>
        </p:txBody>
      </p:sp>
      <p:sp>
        <p:nvSpPr>
          <p:cNvPr id="95239" name="Rectangle 6"/>
          <p:cNvSpPr>
            <a:spLocks noGrp="1" noRot="1" noChangeAspect="1" noChangeArrowheads="1" noTextEdit="1"/>
          </p:cNvSpPr>
          <p:nvPr>
            <p:ph type="sldImg"/>
          </p:nvPr>
        </p:nvSpPr>
        <p:spPr>
          <a:ln cap="flat"/>
        </p:spPr>
      </p:sp>
      <p:sp>
        <p:nvSpPr>
          <p:cNvPr id="95240" name="Rectangle 7"/>
          <p:cNvSpPr>
            <a:spLocks noGrp="1" noChangeArrowheads="1"/>
          </p:cNvSpPr>
          <p:nvPr>
            <p:ph type="body" idx="1"/>
          </p:nvPr>
        </p:nvSpPr>
        <p:spPr>
          <a:noFill/>
          <a:ln/>
        </p:spPr>
        <p:txBody>
          <a:bodyPr/>
          <a:lstStyle/>
          <a:p>
            <a:endParaRPr lang="es-ES" altLang="es-AR" smtClean="0"/>
          </a:p>
        </p:txBody>
      </p:sp>
    </p:spTree>
    <p:extLst>
      <p:ext uri="{BB962C8B-B14F-4D97-AF65-F5344CB8AC3E}">
        <p14:creationId xmlns:p14="http://schemas.microsoft.com/office/powerpoint/2010/main" val="868297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Marcador de imagen de diapositiva 1"/>
          <p:cNvSpPr>
            <a:spLocks noGrp="1" noRot="1" noChangeAspect="1" noTextEdit="1"/>
          </p:cNvSpPr>
          <p:nvPr>
            <p:ph type="sldImg"/>
          </p:nvPr>
        </p:nvSpPr>
        <p:spPr>
          <a:ln/>
        </p:spPr>
      </p:sp>
      <p:sp>
        <p:nvSpPr>
          <p:cNvPr id="131075"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
        <p:nvSpPr>
          <p:cNvPr id="131076"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anose="02020603050405020304" pitchFamily="18" charset="0"/>
              </a:defRPr>
            </a:lvl1pPr>
            <a:lvl2pPr marL="742950" indent="-285750" defTabSz="930275">
              <a:defRPr sz="3200">
                <a:solidFill>
                  <a:schemeClr val="tx1"/>
                </a:solidFill>
                <a:latin typeface="Times New Roman" panose="02020603050405020304" pitchFamily="18" charset="0"/>
              </a:defRPr>
            </a:lvl2pPr>
            <a:lvl3pPr marL="1143000" indent="-228600" defTabSz="930275">
              <a:defRPr sz="3200">
                <a:solidFill>
                  <a:schemeClr val="tx1"/>
                </a:solidFill>
                <a:latin typeface="Times New Roman" panose="02020603050405020304" pitchFamily="18" charset="0"/>
              </a:defRPr>
            </a:lvl3pPr>
            <a:lvl4pPr marL="1600200" indent="-228600" defTabSz="930275">
              <a:defRPr sz="3200">
                <a:solidFill>
                  <a:schemeClr val="tx1"/>
                </a:solidFill>
                <a:latin typeface="Times New Roman" panose="02020603050405020304" pitchFamily="18" charset="0"/>
              </a:defRPr>
            </a:lvl4pPr>
            <a:lvl5pPr marL="2057400" indent="-228600" defTabSz="930275">
              <a:defRPr sz="32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3200">
                <a:solidFill>
                  <a:schemeClr val="tx1"/>
                </a:solidFill>
                <a:latin typeface="Times New Roman" panose="02020603050405020304" pitchFamily="18" charset="0"/>
              </a:defRPr>
            </a:lvl9pPr>
          </a:lstStyle>
          <a:p>
            <a:fld id="{51CA1123-2544-4B40-B7E9-4EF8523865E5}" type="slidenum">
              <a:rPr lang="en-US" altLang="es-AR" sz="1000" smtClean="0"/>
              <a:pPr/>
              <a:t>50</a:t>
            </a:fld>
            <a:endParaRPr lang="en-US" altLang="es-AR" sz="1000" smtClean="0"/>
          </a:p>
        </p:txBody>
      </p:sp>
    </p:spTree>
    <p:extLst>
      <p:ext uri="{BB962C8B-B14F-4D97-AF65-F5344CB8AC3E}">
        <p14:creationId xmlns:p14="http://schemas.microsoft.com/office/powerpoint/2010/main" val="2903983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p:spPr>
        <p:txBody>
          <a:bodyPr/>
          <a:lstStyle/>
          <a:p>
            <a:fld id="{94DD8C57-A4DA-48E1-B227-32A2AF192E58}" type="slidenum">
              <a:rPr lang="en-US" altLang="es-AR"/>
              <a:pPr/>
              <a:t>4</a:t>
            </a:fld>
            <a:endParaRPr lang="en-US" altLang="es-AR"/>
          </a:p>
        </p:txBody>
      </p:sp>
      <p:sp>
        <p:nvSpPr>
          <p:cNvPr id="96259" name="Rectangle 2"/>
          <p:cNvSpPr>
            <a:spLocks noChangeArrowheads="1"/>
          </p:cNvSpPr>
          <p:nvPr/>
        </p:nvSpPr>
        <p:spPr bwMode="auto">
          <a:xfrm>
            <a:off x="3962400" y="0"/>
            <a:ext cx="3033713" cy="461963"/>
          </a:xfrm>
          <a:prstGeom prst="rect">
            <a:avLst/>
          </a:prstGeom>
          <a:noFill/>
          <a:ln w="9525">
            <a:noFill/>
            <a:miter lim="800000"/>
            <a:headEnd/>
            <a:tailEnd/>
          </a:ln>
        </p:spPr>
        <p:txBody>
          <a:bodyPr wrap="none" anchor="ctr"/>
          <a:lstStyle/>
          <a:p>
            <a:pPr algn="ctr"/>
            <a:endParaRPr lang="es-AR" altLang="es-AR"/>
          </a:p>
        </p:txBody>
      </p:sp>
      <p:sp>
        <p:nvSpPr>
          <p:cNvPr id="96260" name="Rectangle 3"/>
          <p:cNvSpPr>
            <a:spLocks noChangeArrowheads="1"/>
          </p:cNvSpPr>
          <p:nvPr/>
        </p:nvSpPr>
        <p:spPr bwMode="auto">
          <a:xfrm>
            <a:off x="3962400" y="8818563"/>
            <a:ext cx="3033713" cy="465137"/>
          </a:xfrm>
          <a:prstGeom prst="rect">
            <a:avLst/>
          </a:prstGeom>
          <a:noFill/>
          <a:ln w="9525">
            <a:noFill/>
            <a:miter lim="800000"/>
            <a:headEnd/>
            <a:tailEnd/>
          </a:ln>
        </p:spPr>
        <p:txBody>
          <a:bodyPr lIns="19380" tIns="0" rIns="19380" bIns="0" anchor="b"/>
          <a:lstStyle/>
          <a:p>
            <a:pPr algn="r" defTabSz="930275"/>
            <a:r>
              <a:rPr lang="en-US" altLang="es-AR" sz="1000" i="1"/>
              <a:t>3</a:t>
            </a:r>
          </a:p>
        </p:txBody>
      </p:sp>
      <p:sp>
        <p:nvSpPr>
          <p:cNvPr id="96261" name="Rectangle 4"/>
          <p:cNvSpPr>
            <a:spLocks noChangeArrowheads="1"/>
          </p:cNvSpPr>
          <p:nvPr/>
        </p:nvSpPr>
        <p:spPr bwMode="auto">
          <a:xfrm>
            <a:off x="-1588" y="8818563"/>
            <a:ext cx="3032126" cy="465137"/>
          </a:xfrm>
          <a:prstGeom prst="rect">
            <a:avLst/>
          </a:prstGeom>
          <a:noFill/>
          <a:ln w="9525">
            <a:noFill/>
            <a:miter lim="800000"/>
            <a:headEnd/>
            <a:tailEnd/>
          </a:ln>
        </p:spPr>
        <p:txBody>
          <a:bodyPr wrap="none" anchor="ctr"/>
          <a:lstStyle/>
          <a:p>
            <a:pPr algn="ctr"/>
            <a:endParaRPr lang="es-AR" altLang="es-AR"/>
          </a:p>
        </p:txBody>
      </p:sp>
      <p:sp>
        <p:nvSpPr>
          <p:cNvPr id="96262" name="Rectangle 5"/>
          <p:cNvSpPr>
            <a:spLocks noChangeArrowheads="1"/>
          </p:cNvSpPr>
          <p:nvPr/>
        </p:nvSpPr>
        <p:spPr bwMode="auto">
          <a:xfrm>
            <a:off x="-1588" y="0"/>
            <a:ext cx="3032126" cy="461963"/>
          </a:xfrm>
          <a:prstGeom prst="rect">
            <a:avLst/>
          </a:prstGeom>
          <a:noFill/>
          <a:ln w="9525">
            <a:noFill/>
            <a:miter lim="800000"/>
            <a:headEnd/>
            <a:tailEnd/>
          </a:ln>
        </p:spPr>
        <p:txBody>
          <a:bodyPr wrap="none" anchor="ctr"/>
          <a:lstStyle/>
          <a:p>
            <a:pPr algn="ctr"/>
            <a:endParaRPr lang="es-AR" altLang="es-AR"/>
          </a:p>
        </p:txBody>
      </p:sp>
      <p:sp>
        <p:nvSpPr>
          <p:cNvPr id="96263" name="Rectangle 6"/>
          <p:cNvSpPr>
            <a:spLocks noGrp="1" noRot="1" noChangeAspect="1" noChangeArrowheads="1" noTextEdit="1"/>
          </p:cNvSpPr>
          <p:nvPr>
            <p:ph type="sldImg"/>
          </p:nvPr>
        </p:nvSpPr>
        <p:spPr>
          <a:ln cap="flat"/>
        </p:spPr>
      </p:sp>
      <p:sp>
        <p:nvSpPr>
          <p:cNvPr id="96264" name="Rectangle 7"/>
          <p:cNvSpPr>
            <a:spLocks noGrp="1" noChangeArrowheads="1"/>
          </p:cNvSpPr>
          <p:nvPr>
            <p:ph type="body" idx="1"/>
          </p:nvPr>
        </p:nvSpPr>
        <p:spPr>
          <a:noFill/>
          <a:ln/>
        </p:spPr>
        <p:txBody>
          <a:bodyPr/>
          <a:lstStyle/>
          <a:p>
            <a:endParaRPr lang="es-ES" altLang="es-AR" smtClean="0"/>
          </a:p>
        </p:txBody>
      </p:sp>
    </p:spTree>
    <p:extLst>
      <p:ext uri="{BB962C8B-B14F-4D97-AF65-F5344CB8AC3E}">
        <p14:creationId xmlns:p14="http://schemas.microsoft.com/office/powerpoint/2010/main" val="352882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pPr eaLnBrk="1" hangingPunct="1"/>
            <a:endParaRPr lang="es-AR" altLang="es-AR" smtClean="0"/>
          </a:p>
        </p:txBody>
      </p:sp>
    </p:spTree>
    <p:extLst>
      <p:ext uri="{BB962C8B-B14F-4D97-AF65-F5344CB8AC3E}">
        <p14:creationId xmlns:p14="http://schemas.microsoft.com/office/powerpoint/2010/main" val="112149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p:spPr>
        <p:txBody>
          <a:bodyPr/>
          <a:lstStyle/>
          <a:p>
            <a:fld id="{D7FE8DCA-C263-4315-A4B7-B5F757DF1B5D}" type="slidenum">
              <a:rPr lang="en-US" altLang="es-AR"/>
              <a:pPr/>
              <a:t>9</a:t>
            </a:fld>
            <a:endParaRPr lang="en-US" altLang="es-AR"/>
          </a:p>
        </p:txBody>
      </p:sp>
      <p:sp>
        <p:nvSpPr>
          <p:cNvPr id="112643" name="Rectangle 1026"/>
          <p:cNvSpPr>
            <a:spLocks noGrp="1" noRot="1" noChangeAspect="1" noChangeArrowheads="1" noTextEdit="1"/>
          </p:cNvSpPr>
          <p:nvPr>
            <p:ph type="sldImg"/>
          </p:nvPr>
        </p:nvSpPr>
        <p:spPr>
          <a:ln cap="flat"/>
        </p:spPr>
      </p:sp>
      <p:sp>
        <p:nvSpPr>
          <p:cNvPr id="112644" name="Rectangle 1027"/>
          <p:cNvSpPr>
            <a:spLocks noGrp="1" noChangeArrowheads="1"/>
          </p:cNvSpPr>
          <p:nvPr>
            <p:ph type="body" idx="1"/>
          </p:nvPr>
        </p:nvSpPr>
        <p:spPr>
          <a:noFill/>
          <a:ln/>
        </p:spPr>
        <p:txBody>
          <a:bodyPr/>
          <a:lstStyle/>
          <a:p>
            <a:endParaRPr lang="es-ES" altLang="es-AR" smtClean="0"/>
          </a:p>
        </p:txBody>
      </p:sp>
    </p:spTree>
    <p:extLst>
      <p:ext uri="{BB962C8B-B14F-4D97-AF65-F5344CB8AC3E}">
        <p14:creationId xmlns:p14="http://schemas.microsoft.com/office/powerpoint/2010/main" val="2452056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sldNum" sz="quarter" idx="5"/>
          </p:nvPr>
        </p:nvSpPr>
        <p:spPr>
          <a:noFill/>
        </p:spPr>
        <p:txBody>
          <a:bodyPr/>
          <a:lstStyle/>
          <a:p>
            <a:fld id="{AA0139BC-3C93-4E91-A799-3A378C4C16F7}" type="slidenum">
              <a:rPr lang="en-US" altLang="es-AR"/>
              <a:pPr/>
              <a:t>14</a:t>
            </a:fld>
            <a:endParaRPr lang="en-US" altLang="es-AR"/>
          </a:p>
        </p:txBody>
      </p:sp>
      <p:sp>
        <p:nvSpPr>
          <p:cNvPr id="113667" name="Rectangle 2"/>
          <p:cNvSpPr>
            <a:spLocks noGrp="1" noRot="1" noChangeAspect="1" noChangeArrowheads="1" noTextEdit="1"/>
          </p:cNvSpPr>
          <p:nvPr>
            <p:ph type="sldImg"/>
          </p:nvPr>
        </p:nvSpPr>
        <p:spPr>
          <a:ln cap="flat"/>
        </p:spPr>
      </p:sp>
      <p:sp>
        <p:nvSpPr>
          <p:cNvPr id="113668" name="Rectangle 3"/>
          <p:cNvSpPr>
            <a:spLocks noGrp="1" noChangeArrowheads="1"/>
          </p:cNvSpPr>
          <p:nvPr>
            <p:ph type="body" idx="1"/>
          </p:nvPr>
        </p:nvSpPr>
        <p:spPr>
          <a:noFill/>
          <a:ln/>
        </p:spPr>
        <p:txBody>
          <a:bodyPr/>
          <a:lstStyle/>
          <a:p>
            <a:endParaRPr lang="es-ES" altLang="es-AR" smtClean="0"/>
          </a:p>
        </p:txBody>
      </p:sp>
    </p:spTree>
    <p:extLst>
      <p:ext uri="{BB962C8B-B14F-4D97-AF65-F5344CB8AC3E}">
        <p14:creationId xmlns:p14="http://schemas.microsoft.com/office/powerpoint/2010/main" val="2918198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endParaRPr lang="es-AR" altLang="es-AR" smtClean="0"/>
          </a:p>
        </p:txBody>
      </p:sp>
    </p:spTree>
    <p:extLst>
      <p:ext uri="{BB962C8B-B14F-4D97-AF65-F5344CB8AC3E}">
        <p14:creationId xmlns:p14="http://schemas.microsoft.com/office/powerpoint/2010/main" val="242109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endParaRPr lang="es-AR" altLang="es-AR" smtClean="0"/>
          </a:p>
        </p:txBody>
      </p:sp>
    </p:spTree>
    <p:extLst>
      <p:ext uri="{BB962C8B-B14F-4D97-AF65-F5344CB8AC3E}">
        <p14:creationId xmlns:p14="http://schemas.microsoft.com/office/powerpoint/2010/main" val="2147884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eaLnBrk="1" hangingPunct="1"/>
            <a:endParaRPr lang="es-AR" altLang="es-AR" smtClean="0"/>
          </a:p>
        </p:txBody>
      </p:sp>
    </p:spTree>
    <p:extLst>
      <p:ext uri="{BB962C8B-B14F-4D97-AF65-F5344CB8AC3E}">
        <p14:creationId xmlns:p14="http://schemas.microsoft.com/office/powerpoint/2010/main" val="4043966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pPr eaLnBrk="1" hangingPunct="1"/>
            <a:endParaRPr lang="es-AR" altLang="es-AR" smtClean="0"/>
          </a:p>
        </p:txBody>
      </p:sp>
    </p:spTree>
    <p:extLst>
      <p:ext uri="{BB962C8B-B14F-4D97-AF65-F5344CB8AC3E}">
        <p14:creationId xmlns:p14="http://schemas.microsoft.com/office/powerpoint/2010/main" val="3654751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lgn="l" eaLnBrk="0" hangingPunct="0">
              <a:defRPr/>
            </a:lvl1pPr>
          </a:lstStyle>
          <a:p>
            <a:pPr>
              <a:defRPr/>
            </a:pPr>
            <a:fld id="{2E7AE7EF-E495-4AF7-9667-C545942194B1}" type="datetimeFigureOut">
              <a:rPr lang="en-US"/>
              <a:pPr>
                <a:defRPr/>
              </a:pPr>
              <a:t>10/11/2022</a:t>
            </a:fld>
            <a:endParaRPr lang="en-US" dirty="0"/>
          </a:p>
        </p:txBody>
      </p:sp>
      <p:sp>
        <p:nvSpPr>
          <p:cNvPr id="5" name="4 Marcador de pie de página"/>
          <p:cNvSpPr>
            <a:spLocks noGrp="1"/>
          </p:cNvSpPr>
          <p:nvPr>
            <p:ph type="ftr" sz="quarter" idx="11"/>
          </p:nvPr>
        </p:nvSpPr>
        <p:spPr/>
        <p:txBody>
          <a:bodyPr/>
          <a:lstStyle>
            <a:lvl1pPr>
              <a:defRPr/>
            </a:lvl1pPr>
          </a:lstStyle>
          <a:p>
            <a:pPr>
              <a:defRPr/>
            </a:pPr>
            <a:r>
              <a:rPr lang="en-US"/>
              <a:t>Harcourt, Inc. items and derived items copyright © 2001 by Harcourt, Inc.</a:t>
            </a:r>
            <a:endParaRPr lang="en-US" sz="1400"/>
          </a:p>
        </p:txBody>
      </p:sp>
      <p:sp>
        <p:nvSpPr>
          <p:cNvPr id="6" name="5 Marcador de número de diapositiva"/>
          <p:cNvSpPr>
            <a:spLocks noGrp="1"/>
          </p:cNvSpPr>
          <p:nvPr>
            <p:ph type="sldNum" sz="quarter" idx="12"/>
          </p:nvPr>
        </p:nvSpPr>
        <p:spPr/>
        <p:txBody>
          <a:bodyPr/>
          <a:lstStyle>
            <a:lvl1pPr>
              <a:defRPr smtClean="0"/>
            </a:lvl1pPr>
          </a:lstStyle>
          <a:p>
            <a:pPr>
              <a:defRPr/>
            </a:pPr>
            <a:fld id="{28855437-C5CE-451E-8A07-3C36AA5F8907}" type="slidenum">
              <a:rPr lang="en-US" altLang="es-AR"/>
              <a:pPr>
                <a:defRPr/>
              </a:pPr>
              <a:t>‹Nº›</a:t>
            </a:fld>
            <a:endParaRPr lang="en-US" altLang="es-AR"/>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lgn="l" eaLnBrk="0" hangingPunct="0">
              <a:defRPr/>
            </a:lvl1pPr>
          </a:lstStyle>
          <a:p>
            <a:pPr>
              <a:defRPr/>
            </a:pPr>
            <a:fld id="{6D91BF3D-F08F-4C4C-8714-5642B7F1EED2}" type="datetimeFigureOut">
              <a:rPr lang="en-US"/>
              <a:pPr>
                <a:defRPr/>
              </a:pPr>
              <a:t>10/11/2022</a:t>
            </a:fld>
            <a:endParaRPr lang="en-US"/>
          </a:p>
        </p:txBody>
      </p:sp>
      <p:sp>
        <p:nvSpPr>
          <p:cNvPr id="5" name="4 Marcador de pie de página"/>
          <p:cNvSpPr>
            <a:spLocks noGrp="1"/>
          </p:cNvSpPr>
          <p:nvPr>
            <p:ph type="ftr" sz="quarter" idx="11"/>
          </p:nvPr>
        </p:nvSpPr>
        <p:spPr/>
        <p:txBody>
          <a:bodyPr/>
          <a:lstStyle>
            <a:lvl1pPr>
              <a:defRPr/>
            </a:lvl1pPr>
          </a:lstStyle>
          <a:p>
            <a:pPr>
              <a:defRPr/>
            </a:pPr>
            <a:r>
              <a:rPr lang="en-US"/>
              <a:t>Harcourt, Inc. items and derived items copyright © 2001 by Harcourt, Inc.</a:t>
            </a:r>
            <a:endParaRPr lang="en-US" sz="1400"/>
          </a:p>
        </p:txBody>
      </p:sp>
      <p:sp>
        <p:nvSpPr>
          <p:cNvPr id="6" name="5 Marcador de número de diapositiva"/>
          <p:cNvSpPr>
            <a:spLocks noGrp="1"/>
          </p:cNvSpPr>
          <p:nvPr>
            <p:ph type="sldNum" sz="quarter" idx="12"/>
          </p:nvPr>
        </p:nvSpPr>
        <p:spPr/>
        <p:txBody>
          <a:bodyPr/>
          <a:lstStyle>
            <a:lvl1pPr>
              <a:defRPr smtClean="0"/>
            </a:lvl1pPr>
          </a:lstStyle>
          <a:p>
            <a:pPr>
              <a:defRPr/>
            </a:pPr>
            <a:fld id="{4DD9CF53-7125-46C8-8189-1D41236F6CB3}" type="slidenum">
              <a:rPr lang="en-US" altLang="es-AR"/>
              <a:pPr>
                <a:defRPr/>
              </a:pPr>
              <a:t>‹Nº›</a:t>
            </a:fld>
            <a:endParaRPr lang="en-US" altLang="es-AR"/>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lgn="l" eaLnBrk="0" hangingPunct="0">
              <a:defRPr/>
            </a:lvl1pPr>
          </a:lstStyle>
          <a:p>
            <a:pPr>
              <a:defRPr/>
            </a:pPr>
            <a:fld id="{B68398C5-C15E-42BD-8473-FA49662BD561}" type="datetimeFigureOut">
              <a:rPr lang="en-US"/>
              <a:pPr>
                <a:defRPr/>
              </a:pPr>
              <a:t>10/11/2022</a:t>
            </a:fld>
            <a:endParaRPr lang="en-US"/>
          </a:p>
        </p:txBody>
      </p:sp>
      <p:sp>
        <p:nvSpPr>
          <p:cNvPr id="5" name="4 Marcador de pie de página"/>
          <p:cNvSpPr>
            <a:spLocks noGrp="1"/>
          </p:cNvSpPr>
          <p:nvPr>
            <p:ph type="ftr" sz="quarter" idx="11"/>
          </p:nvPr>
        </p:nvSpPr>
        <p:spPr/>
        <p:txBody>
          <a:bodyPr/>
          <a:lstStyle>
            <a:lvl1pPr>
              <a:defRPr/>
            </a:lvl1pPr>
          </a:lstStyle>
          <a:p>
            <a:pPr>
              <a:defRPr/>
            </a:pPr>
            <a:r>
              <a:rPr lang="en-US"/>
              <a:t>Harcourt, Inc. items and derived items copyright © 2001 by Harcourt, Inc.</a:t>
            </a:r>
            <a:endParaRPr lang="en-US" sz="1400"/>
          </a:p>
        </p:txBody>
      </p:sp>
      <p:sp>
        <p:nvSpPr>
          <p:cNvPr id="6" name="5 Marcador de número de diapositiva"/>
          <p:cNvSpPr>
            <a:spLocks noGrp="1"/>
          </p:cNvSpPr>
          <p:nvPr>
            <p:ph type="sldNum" sz="quarter" idx="12"/>
          </p:nvPr>
        </p:nvSpPr>
        <p:spPr/>
        <p:txBody>
          <a:bodyPr/>
          <a:lstStyle>
            <a:lvl1pPr>
              <a:defRPr smtClean="0"/>
            </a:lvl1pPr>
          </a:lstStyle>
          <a:p>
            <a:pPr>
              <a:defRPr/>
            </a:pPr>
            <a:fld id="{02F48B0F-8016-4658-8E63-2C86F6BD4FD8}" type="slidenum">
              <a:rPr lang="en-US" altLang="es-AR"/>
              <a:pPr>
                <a:defRPr/>
              </a:pPr>
              <a:t>‹Nº›</a:t>
            </a:fld>
            <a:endParaRPr lang="en-US" altLang="es-AR"/>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8229600" cy="1371600"/>
          </a:xfrm>
        </p:spPr>
        <p:txBody>
          <a:bodyPr/>
          <a:lstStyle/>
          <a:p>
            <a:r>
              <a:rPr lang="es-ES" smtClean="0"/>
              <a:t>Haga clic para modificar el estilo de título del patrón</a:t>
            </a:r>
            <a:endParaRPr lang="es-AR"/>
          </a:p>
        </p:txBody>
      </p:sp>
      <p:sp>
        <p:nvSpPr>
          <p:cNvPr id="3" name="2 Marcador de texto"/>
          <p:cNvSpPr>
            <a:spLocks noGrp="1"/>
          </p:cNvSpPr>
          <p:nvPr>
            <p:ph type="body" sz="half" idx="1"/>
          </p:nvPr>
        </p:nvSpPr>
        <p:spPr>
          <a:xfrm>
            <a:off x="457200" y="1981200"/>
            <a:ext cx="40386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981200"/>
            <a:ext cx="40386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3 Marcador de fecha"/>
          <p:cNvSpPr>
            <a:spLocks noGrp="1"/>
          </p:cNvSpPr>
          <p:nvPr>
            <p:ph type="dt" sz="half" idx="10"/>
          </p:nvPr>
        </p:nvSpPr>
        <p:spPr/>
        <p:txBody>
          <a:bodyPr/>
          <a:lstStyle>
            <a:lvl1pPr>
              <a:defRPr/>
            </a:lvl1pPr>
          </a:lstStyle>
          <a:p>
            <a:pPr>
              <a:defRPr/>
            </a:pPr>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EE8CBF13-004C-4796-8FD6-BC11F132B164}" type="slidenum">
              <a:rPr lang="es-AR"/>
              <a:pPr>
                <a:defRPr/>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625899A-4EB3-4204-9D00-EE4280E9A898}" type="datetimeFigureOut">
              <a:rPr lang="en-US"/>
              <a:pPr>
                <a:defRPr/>
              </a:pPr>
              <a:t>10/11/2022</a:t>
            </a:fld>
            <a:endParaRPr lang="en-US"/>
          </a:p>
        </p:txBody>
      </p:sp>
      <p:sp>
        <p:nvSpPr>
          <p:cNvPr id="5" name="4 Marcador de pie de página"/>
          <p:cNvSpPr>
            <a:spLocks noGrp="1"/>
          </p:cNvSpPr>
          <p:nvPr>
            <p:ph type="ftr" sz="quarter" idx="11"/>
          </p:nvPr>
        </p:nvSpPr>
        <p:spPr/>
        <p:txBody>
          <a:bodyPr/>
          <a:lstStyle>
            <a:lvl1pPr>
              <a:defRPr/>
            </a:lvl1pPr>
          </a:lstStyle>
          <a:p>
            <a:pPr>
              <a:defRPr/>
            </a:pPr>
            <a:r>
              <a:rPr lang="en-US"/>
              <a:t>Harcourt, Inc. items and derived items copyright © 2001 by Harcourt, Inc.</a:t>
            </a:r>
            <a:endParaRPr lang="en-US" sz="1400"/>
          </a:p>
        </p:txBody>
      </p:sp>
      <p:sp>
        <p:nvSpPr>
          <p:cNvPr id="6" name="5 Marcador de número de diapositiva"/>
          <p:cNvSpPr>
            <a:spLocks noGrp="1"/>
          </p:cNvSpPr>
          <p:nvPr>
            <p:ph type="sldNum" sz="quarter" idx="12"/>
          </p:nvPr>
        </p:nvSpPr>
        <p:spPr/>
        <p:txBody>
          <a:bodyPr/>
          <a:lstStyle>
            <a:lvl1pPr>
              <a:defRPr smtClean="0"/>
            </a:lvl1pPr>
          </a:lstStyle>
          <a:p>
            <a:pPr>
              <a:defRPr/>
            </a:pPr>
            <a:fld id="{911D6E75-C930-42EB-8DCB-0D29DD524694}" type="slidenum">
              <a:rPr lang="en-US" altLang="es-AR"/>
              <a:pPr>
                <a:defRPr/>
              </a:pPr>
              <a:t>‹Nº›</a:t>
            </a:fld>
            <a:endParaRPr lang="en-US" altLang="es-AR"/>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lgn="l" eaLnBrk="0" hangingPunct="0">
              <a:defRPr/>
            </a:lvl1pPr>
          </a:lstStyle>
          <a:p>
            <a:pPr>
              <a:defRPr/>
            </a:pPr>
            <a:fld id="{ED5070F2-8BD0-4B0B-B282-AF48731961E6}" type="datetimeFigureOut">
              <a:rPr lang="en-US"/>
              <a:pPr>
                <a:defRPr/>
              </a:pPr>
              <a:t>10/11/2022</a:t>
            </a:fld>
            <a:endParaRPr lang="en-US"/>
          </a:p>
        </p:txBody>
      </p:sp>
      <p:sp>
        <p:nvSpPr>
          <p:cNvPr id="5" name="4 Marcador de pie de página"/>
          <p:cNvSpPr>
            <a:spLocks noGrp="1"/>
          </p:cNvSpPr>
          <p:nvPr>
            <p:ph type="ftr" sz="quarter" idx="11"/>
          </p:nvPr>
        </p:nvSpPr>
        <p:spPr/>
        <p:txBody>
          <a:bodyPr/>
          <a:lstStyle>
            <a:lvl1pPr>
              <a:defRPr/>
            </a:lvl1pPr>
          </a:lstStyle>
          <a:p>
            <a:pPr>
              <a:defRPr/>
            </a:pPr>
            <a:r>
              <a:rPr lang="en-US"/>
              <a:t>Harcourt, Inc. items and derived items copyright © 2001 by Harcourt, Inc.</a:t>
            </a:r>
            <a:endParaRPr lang="en-US" sz="1400"/>
          </a:p>
        </p:txBody>
      </p:sp>
      <p:sp>
        <p:nvSpPr>
          <p:cNvPr id="6" name="5 Marcador de número de diapositiva"/>
          <p:cNvSpPr>
            <a:spLocks noGrp="1"/>
          </p:cNvSpPr>
          <p:nvPr>
            <p:ph type="sldNum" sz="quarter" idx="12"/>
          </p:nvPr>
        </p:nvSpPr>
        <p:spPr/>
        <p:txBody>
          <a:bodyPr/>
          <a:lstStyle>
            <a:lvl1pPr>
              <a:defRPr smtClean="0"/>
            </a:lvl1pPr>
          </a:lstStyle>
          <a:p>
            <a:pPr>
              <a:defRPr/>
            </a:pPr>
            <a:fld id="{86DCF381-120B-45D2-991A-CA07643DC3B6}" type="slidenum">
              <a:rPr lang="en-US" altLang="es-AR"/>
              <a:pPr>
                <a:defRPr/>
              </a:pPr>
              <a:t>‹Nº›</a:t>
            </a:fld>
            <a:endParaRPr lang="en-US" altLang="es-AR"/>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lgn="l" eaLnBrk="0" hangingPunct="0">
              <a:defRPr/>
            </a:lvl1pPr>
          </a:lstStyle>
          <a:p>
            <a:pPr>
              <a:defRPr/>
            </a:pPr>
            <a:fld id="{565EE9F1-D412-4E53-90C5-D86B7AA97EE4}" type="datetimeFigureOut">
              <a:rPr lang="en-US"/>
              <a:pPr>
                <a:defRPr/>
              </a:pPr>
              <a:t>10/11/2022</a:t>
            </a:fld>
            <a:endParaRPr lang="en-US"/>
          </a:p>
        </p:txBody>
      </p:sp>
      <p:sp>
        <p:nvSpPr>
          <p:cNvPr id="6" name="5 Marcador de pie de página"/>
          <p:cNvSpPr>
            <a:spLocks noGrp="1"/>
          </p:cNvSpPr>
          <p:nvPr>
            <p:ph type="ftr" sz="quarter" idx="11"/>
          </p:nvPr>
        </p:nvSpPr>
        <p:spPr/>
        <p:txBody>
          <a:bodyPr/>
          <a:lstStyle>
            <a:lvl1pPr>
              <a:defRPr/>
            </a:lvl1pPr>
          </a:lstStyle>
          <a:p>
            <a:pPr>
              <a:defRPr/>
            </a:pPr>
            <a:r>
              <a:rPr lang="en-US"/>
              <a:t>Harcourt, Inc. items and derived items copyright © 2001 by Harcourt, Inc.</a:t>
            </a:r>
            <a:endParaRPr lang="en-US" sz="1400"/>
          </a:p>
        </p:txBody>
      </p:sp>
      <p:sp>
        <p:nvSpPr>
          <p:cNvPr id="7" name="6 Marcador de número de diapositiva"/>
          <p:cNvSpPr>
            <a:spLocks noGrp="1"/>
          </p:cNvSpPr>
          <p:nvPr>
            <p:ph type="sldNum" sz="quarter" idx="12"/>
          </p:nvPr>
        </p:nvSpPr>
        <p:spPr/>
        <p:txBody>
          <a:bodyPr/>
          <a:lstStyle>
            <a:lvl1pPr>
              <a:defRPr smtClean="0"/>
            </a:lvl1pPr>
          </a:lstStyle>
          <a:p>
            <a:pPr>
              <a:defRPr/>
            </a:pPr>
            <a:fld id="{351BBDE5-2BA9-4613-939C-5CC47FB85731}" type="slidenum">
              <a:rPr lang="en-US" altLang="es-AR"/>
              <a:pPr>
                <a:defRPr/>
              </a:pPr>
              <a:t>‹Nº›</a:t>
            </a:fld>
            <a:endParaRPr lang="en-US" altLang="es-AR"/>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lgn="l" eaLnBrk="0" hangingPunct="0">
              <a:defRPr/>
            </a:lvl1pPr>
          </a:lstStyle>
          <a:p>
            <a:pPr>
              <a:defRPr/>
            </a:pPr>
            <a:fld id="{306D2751-3973-4B02-8FE8-41F41D01DBE0}" type="datetimeFigureOut">
              <a:rPr lang="en-US"/>
              <a:pPr>
                <a:defRPr/>
              </a:pPr>
              <a:t>10/11/2022</a:t>
            </a:fld>
            <a:endParaRPr lang="en-US"/>
          </a:p>
        </p:txBody>
      </p:sp>
      <p:sp>
        <p:nvSpPr>
          <p:cNvPr id="8" name="7 Marcador de pie de página"/>
          <p:cNvSpPr>
            <a:spLocks noGrp="1"/>
          </p:cNvSpPr>
          <p:nvPr>
            <p:ph type="ftr" sz="quarter" idx="11"/>
          </p:nvPr>
        </p:nvSpPr>
        <p:spPr/>
        <p:txBody>
          <a:bodyPr/>
          <a:lstStyle>
            <a:lvl1pPr>
              <a:defRPr/>
            </a:lvl1pPr>
          </a:lstStyle>
          <a:p>
            <a:pPr>
              <a:defRPr/>
            </a:pPr>
            <a:r>
              <a:rPr lang="en-US"/>
              <a:t>Harcourt, Inc. items and derived items copyright © 2001 by Harcourt, Inc.</a:t>
            </a:r>
            <a:endParaRPr lang="en-US" sz="1400"/>
          </a:p>
        </p:txBody>
      </p:sp>
      <p:sp>
        <p:nvSpPr>
          <p:cNvPr id="9" name="8 Marcador de número de diapositiva"/>
          <p:cNvSpPr>
            <a:spLocks noGrp="1"/>
          </p:cNvSpPr>
          <p:nvPr>
            <p:ph type="sldNum" sz="quarter" idx="12"/>
          </p:nvPr>
        </p:nvSpPr>
        <p:spPr/>
        <p:txBody>
          <a:bodyPr/>
          <a:lstStyle>
            <a:lvl1pPr>
              <a:defRPr smtClean="0"/>
            </a:lvl1pPr>
          </a:lstStyle>
          <a:p>
            <a:pPr>
              <a:defRPr/>
            </a:pPr>
            <a:fld id="{1CA69C38-D975-47A5-BD48-3E69230FE181}" type="slidenum">
              <a:rPr lang="en-US" altLang="es-AR"/>
              <a:pPr>
                <a:defRPr/>
              </a:pPr>
              <a:t>‹Nº›</a:t>
            </a:fld>
            <a:endParaRPr lang="en-US" altLang="es-AR"/>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a:defRPr/>
            </a:pPr>
            <a:fld id="{9FDE3DAC-B71F-45F2-871B-63F07C3E8CD9}" type="datetimeFigureOut">
              <a:rPr lang="en-US"/>
              <a:pPr>
                <a:defRPr/>
              </a:pPr>
              <a:t>10/11/2022</a:t>
            </a:fld>
            <a:endParaRPr lang="en-US"/>
          </a:p>
        </p:txBody>
      </p:sp>
      <p:sp>
        <p:nvSpPr>
          <p:cNvPr id="4" name="3 Marcador de pie de página"/>
          <p:cNvSpPr>
            <a:spLocks noGrp="1"/>
          </p:cNvSpPr>
          <p:nvPr>
            <p:ph type="ftr" sz="quarter" idx="11"/>
          </p:nvPr>
        </p:nvSpPr>
        <p:spPr/>
        <p:txBody>
          <a:bodyPr/>
          <a:lstStyle>
            <a:lvl1pPr>
              <a:defRPr/>
            </a:lvl1pPr>
          </a:lstStyle>
          <a:p>
            <a:pPr>
              <a:defRPr/>
            </a:pPr>
            <a:r>
              <a:rPr lang="en-US"/>
              <a:t>Harcourt, Inc. items and derived items copyright © 2001 by Harcourt, Inc.</a:t>
            </a:r>
            <a:endParaRPr lang="en-US" sz="1400"/>
          </a:p>
        </p:txBody>
      </p:sp>
      <p:sp>
        <p:nvSpPr>
          <p:cNvPr id="5" name="4 Marcador de número de diapositiva"/>
          <p:cNvSpPr>
            <a:spLocks noGrp="1"/>
          </p:cNvSpPr>
          <p:nvPr>
            <p:ph type="sldNum" sz="quarter" idx="12"/>
          </p:nvPr>
        </p:nvSpPr>
        <p:spPr/>
        <p:txBody>
          <a:bodyPr/>
          <a:lstStyle>
            <a:lvl1pPr>
              <a:defRPr smtClean="0"/>
            </a:lvl1pPr>
          </a:lstStyle>
          <a:p>
            <a:pPr>
              <a:defRPr/>
            </a:pPr>
            <a:fld id="{3393C2C3-0A76-45C1-91F5-57DFB955345E}" type="slidenum">
              <a:rPr lang="en-US" altLang="es-AR"/>
              <a:pPr>
                <a:defRPr/>
              </a:pPr>
              <a:t>‹Nº›</a:t>
            </a:fld>
            <a:endParaRPr lang="en-US" altLang="es-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lgn="l" eaLnBrk="0" hangingPunct="0">
              <a:defRPr/>
            </a:lvl1pPr>
          </a:lstStyle>
          <a:p>
            <a:pPr>
              <a:defRPr/>
            </a:pPr>
            <a:fld id="{AA27C9C7-143E-4B4E-89CE-454A347D3E8A}" type="datetimeFigureOut">
              <a:rPr lang="en-US"/>
              <a:pPr>
                <a:defRPr/>
              </a:pPr>
              <a:t>10/11/2022</a:t>
            </a:fld>
            <a:endParaRPr lang="en-US"/>
          </a:p>
        </p:txBody>
      </p:sp>
      <p:sp>
        <p:nvSpPr>
          <p:cNvPr id="3" name="2 Marcador de pie de página"/>
          <p:cNvSpPr>
            <a:spLocks noGrp="1"/>
          </p:cNvSpPr>
          <p:nvPr>
            <p:ph type="ftr" sz="quarter" idx="11"/>
          </p:nvPr>
        </p:nvSpPr>
        <p:spPr/>
        <p:txBody>
          <a:bodyPr/>
          <a:lstStyle>
            <a:lvl1pPr>
              <a:defRPr/>
            </a:lvl1pPr>
          </a:lstStyle>
          <a:p>
            <a:pPr>
              <a:defRPr/>
            </a:pPr>
            <a:r>
              <a:rPr lang="en-US"/>
              <a:t>Harcourt, Inc. items and derived items copyright © 2001 by Harcourt, Inc.</a:t>
            </a:r>
            <a:endParaRPr lang="en-US" sz="1400"/>
          </a:p>
        </p:txBody>
      </p:sp>
      <p:sp>
        <p:nvSpPr>
          <p:cNvPr id="4" name="3 Marcador de número de diapositiva"/>
          <p:cNvSpPr>
            <a:spLocks noGrp="1"/>
          </p:cNvSpPr>
          <p:nvPr>
            <p:ph type="sldNum" sz="quarter" idx="12"/>
          </p:nvPr>
        </p:nvSpPr>
        <p:spPr/>
        <p:txBody>
          <a:bodyPr/>
          <a:lstStyle>
            <a:lvl1pPr>
              <a:defRPr smtClean="0"/>
            </a:lvl1pPr>
          </a:lstStyle>
          <a:p>
            <a:pPr>
              <a:defRPr/>
            </a:pPr>
            <a:fld id="{7CD5EEF1-C3AE-401C-A6D4-330A64A3B9D8}" type="slidenum">
              <a:rPr lang="en-US" altLang="es-AR"/>
              <a:pPr>
                <a:defRPr/>
              </a:pPr>
              <a:t>‹Nº›</a:t>
            </a:fld>
            <a:endParaRPr lang="en-US" altLang="es-AR"/>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524BA81D-45EB-4494-9A13-36AC20835B0D}" type="datetimeFigureOut">
              <a:rPr lang="en-US"/>
              <a:pPr>
                <a:defRPr/>
              </a:pPr>
              <a:t>10/11/2022</a:t>
            </a:fld>
            <a:endParaRPr lang="en-US" dirty="0"/>
          </a:p>
        </p:txBody>
      </p:sp>
      <p:sp>
        <p:nvSpPr>
          <p:cNvPr id="6" name="5 Marcador de pie de página"/>
          <p:cNvSpPr>
            <a:spLocks noGrp="1"/>
          </p:cNvSpPr>
          <p:nvPr>
            <p:ph type="ftr" sz="quarter" idx="11"/>
          </p:nvPr>
        </p:nvSpPr>
        <p:spPr/>
        <p:txBody>
          <a:bodyPr/>
          <a:lstStyle>
            <a:lvl1pPr>
              <a:defRPr/>
            </a:lvl1pPr>
          </a:lstStyle>
          <a:p>
            <a:pPr>
              <a:defRPr/>
            </a:pPr>
            <a:r>
              <a:rPr lang="en-US"/>
              <a:t>Harcourt, Inc. items and derived items copyright © 2001 by Harcourt, Inc.</a:t>
            </a:r>
            <a:endParaRPr lang="en-US" sz="1400"/>
          </a:p>
        </p:txBody>
      </p:sp>
      <p:sp>
        <p:nvSpPr>
          <p:cNvPr id="7" name="6 Marcador de número de diapositiva"/>
          <p:cNvSpPr>
            <a:spLocks noGrp="1"/>
          </p:cNvSpPr>
          <p:nvPr>
            <p:ph type="sldNum" sz="quarter" idx="12"/>
          </p:nvPr>
        </p:nvSpPr>
        <p:spPr/>
        <p:txBody>
          <a:bodyPr/>
          <a:lstStyle>
            <a:lvl1pPr>
              <a:defRPr smtClean="0"/>
            </a:lvl1pPr>
          </a:lstStyle>
          <a:p>
            <a:pPr>
              <a:defRPr/>
            </a:pPr>
            <a:fld id="{D67C7789-7356-4B01-BEC7-A1A87E19D9E2}" type="slidenum">
              <a:rPr lang="en-US" altLang="es-AR"/>
              <a:pPr>
                <a:defRPr/>
              </a:pPr>
              <a:t>‹Nº›</a:t>
            </a:fld>
            <a:endParaRPr lang="en-US" altLang="es-AR"/>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fld id="{10EDCC03-9339-40EE-A74A-6B1EA561C486}" type="datetimeFigureOut">
              <a:rPr lang="en-US"/>
              <a:pPr>
                <a:defRPr/>
              </a:pPr>
              <a:t>10/11/2022</a:t>
            </a:fld>
            <a:endParaRPr lang="en-US"/>
          </a:p>
        </p:txBody>
      </p:sp>
      <p:sp>
        <p:nvSpPr>
          <p:cNvPr id="6" name="5 Marcador de pie de página"/>
          <p:cNvSpPr>
            <a:spLocks noGrp="1"/>
          </p:cNvSpPr>
          <p:nvPr>
            <p:ph type="ftr" sz="quarter" idx="11"/>
          </p:nvPr>
        </p:nvSpPr>
        <p:spPr/>
        <p:txBody>
          <a:bodyPr/>
          <a:lstStyle>
            <a:lvl1pPr>
              <a:defRPr/>
            </a:lvl1pPr>
          </a:lstStyle>
          <a:p>
            <a:pPr>
              <a:defRPr/>
            </a:pPr>
            <a:r>
              <a:rPr lang="en-US"/>
              <a:t>Harcourt, Inc. items and derived items copyright © 2001 by Harcourt, Inc.</a:t>
            </a:r>
            <a:endParaRPr lang="en-US" sz="1400"/>
          </a:p>
        </p:txBody>
      </p:sp>
      <p:sp>
        <p:nvSpPr>
          <p:cNvPr id="7" name="6 Marcador de número de diapositiva"/>
          <p:cNvSpPr>
            <a:spLocks noGrp="1"/>
          </p:cNvSpPr>
          <p:nvPr>
            <p:ph type="sldNum" sz="quarter" idx="12"/>
          </p:nvPr>
        </p:nvSpPr>
        <p:spPr/>
        <p:txBody>
          <a:bodyPr/>
          <a:lstStyle>
            <a:lvl1pPr>
              <a:defRPr smtClean="0"/>
            </a:lvl1pPr>
          </a:lstStyle>
          <a:p>
            <a:pPr>
              <a:defRPr/>
            </a:pPr>
            <a:fld id="{4F45EB68-E445-4B7F-867B-B5AADBA27187}" type="slidenum">
              <a:rPr lang="en-US" altLang="es-AR"/>
              <a:pPr>
                <a:defRPr/>
              </a:pPr>
              <a:t>‹Nº›</a:t>
            </a:fld>
            <a:endParaRPr lang="en-US" altLang="es-AR"/>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17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AR" smtClean="0"/>
              <a:t>Haga clic para modificar el estilo de título del patrón</a:t>
            </a:r>
          </a:p>
        </p:txBody>
      </p:sp>
      <p:sp>
        <p:nvSpPr>
          <p:cNvPr id="717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AR" smtClean="0"/>
              <a:t>Haga clic para modificar el estilo de texto del patrón</a:t>
            </a:r>
          </a:p>
          <a:p>
            <a:pPr lvl="1"/>
            <a:r>
              <a:rPr lang="es-ES" altLang="es-AR" smtClean="0"/>
              <a:t>Segundo nivel</a:t>
            </a:r>
          </a:p>
          <a:p>
            <a:pPr lvl="2"/>
            <a:r>
              <a:rPr lang="es-ES" altLang="es-AR" smtClean="0"/>
              <a:t>Tercer nivel</a:t>
            </a:r>
          </a:p>
          <a:p>
            <a:pPr lvl="3"/>
            <a:r>
              <a:rPr lang="es-ES" altLang="es-AR" smtClean="0"/>
              <a:t>Cuarto nivel</a:t>
            </a:r>
          </a:p>
          <a:p>
            <a:pPr lvl="4"/>
            <a:r>
              <a:rPr lang="es-ES" altLang="es-AR"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r" eaLnBrk="1" hangingPunct="1">
              <a:defRPr sz="1200">
                <a:solidFill>
                  <a:schemeClr val="tx1">
                    <a:tint val="75000"/>
                  </a:schemeClr>
                </a:solidFill>
              </a:defRPr>
            </a:lvl1pPr>
          </a:lstStyle>
          <a:p>
            <a:pPr>
              <a:defRPr/>
            </a:pPr>
            <a:fld id="{C404A296-BF93-4B24-A516-B60A2C5A9C4B}" type="datetimeFigureOut">
              <a:rPr lang="en-US"/>
              <a:pPr>
                <a:defRPr/>
              </a:pPr>
              <a:t>10/11/2022</a:t>
            </a:fld>
            <a:endParaRPr lang="en-US" dirty="0">
              <a:solidFill>
                <a:schemeClr val="tx2"/>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Harcourt, Inc. items and derived items copyright © 2001 by Harcourt, Inc.</a:t>
            </a:r>
            <a:endParaRPr lang="en-US" sz="140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D360368A-98BD-4F6C-AEDE-5A7D70B9D628}" type="slidenum">
              <a:rPr lang="en-US" altLang="es-AR"/>
              <a:pPr>
                <a:defRPr/>
              </a:pPr>
              <a:t>‹Nº›</a:t>
            </a:fld>
            <a:endParaRPr lang="en-US" altLang="es-AR"/>
          </a:p>
        </p:txBody>
      </p:sp>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Lst>
  <p:transition spd="med">
    <p:wipe dir="r"/>
  </p:transition>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sqUQQX1dTx8#action=shar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18.png"/><Relationship Id="rId5" Type="http://schemas.openxmlformats.org/officeDocument/2006/relationships/oleObject" Target="../embeddings/oleObject8.bin"/><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8" name="Rectangle 6"/>
          <p:cNvSpPr>
            <a:spLocks noGrp="1" noChangeArrowheads="1"/>
          </p:cNvSpPr>
          <p:nvPr>
            <p:ph type="ctrTitle"/>
          </p:nvPr>
        </p:nvSpPr>
        <p:spPr>
          <a:xfrm>
            <a:off x="3357563" y="1052513"/>
            <a:ext cx="5557837" cy="5113337"/>
          </a:xfrm>
          <a:solidFill>
            <a:srgbClr val="00B0F0"/>
          </a:solidFill>
          <a:ln>
            <a:solidFill>
              <a:schemeClr val="accent1"/>
            </a:solidFill>
          </a:ln>
        </p:spPr>
        <p:txBody>
          <a:bodyPr rtlCol="0">
            <a:normAutofit/>
          </a:bodyPr>
          <a:lstStyle/>
          <a:p>
            <a:pPr eaLnBrk="1" fontAlgn="auto" hangingPunct="1">
              <a:spcAft>
                <a:spcPts val="0"/>
              </a:spcAft>
              <a:defRPr/>
            </a:pPr>
            <a:r>
              <a:rPr lang="en-US" sz="3200" b="1" dirty="0" smtClean="0"/>
              <a:t>FUNDAMENTOS DE ECONOMÍA</a:t>
            </a:r>
            <a:br>
              <a:rPr lang="en-US" sz="3200" b="1" dirty="0" smtClean="0"/>
            </a:br>
            <a:r>
              <a:rPr lang="en-US" sz="3200" b="1" dirty="0" smtClean="0"/>
              <a:t/>
            </a:r>
            <a:br>
              <a:rPr lang="en-US" sz="3200" b="1" dirty="0" smtClean="0"/>
            </a:br>
            <a:r>
              <a:rPr lang="en-US" sz="4800" b="1" i="1" dirty="0" err="1"/>
              <a:t>Teorías</a:t>
            </a:r>
            <a:r>
              <a:rPr lang="en-US" sz="4800" b="1" i="1" dirty="0"/>
              <a:t> del</a:t>
            </a:r>
            <a:br>
              <a:rPr lang="en-US" sz="4800" b="1" i="1" dirty="0"/>
            </a:br>
            <a:r>
              <a:rPr lang="en-US" sz="4800" b="1" i="1" dirty="0" err="1" smtClean="0"/>
              <a:t>Comercio</a:t>
            </a:r>
            <a:r>
              <a:rPr lang="en-US" sz="4800" b="1" i="1" dirty="0" smtClean="0"/>
              <a:t> </a:t>
            </a:r>
            <a:r>
              <a:rPr lang="en-US" sz="4800" b="1" i="1" dirty="0" err="1" smtClean="0"/>
              <a:t>Internacional</a:t>
            </a:r>
            <a:endParaRPr lang="en-US" sz="4800" b="1" i="1" dirty="0" smtClean="0">
              <a:effectLst>
                <a:outerShdw blurRad="38100" dist="38100" dir="2700000" algn="tl">
                  <a:srgbClr val="000000"/>
                </a:outerShdw>
              </a:effectLst>
            </a:endParaRPr>
          </a:p>
        </p:txBody>
      </p:sp>
      <p:pic>
        <p:nvPicPr>
          <p:cNvPr id="20483" name="Picture 4" descr="C:\Users\Usuario\Downloads\980.jpg"/>
          <p:cNvPicPr>
            <a:picLocks noChangeAspect="1" noChangeArrowheads="1"/>
          </p:cNvPicPr>
          <p:nvPr/>
        </p:nvPicPr>
        <p:blipFill>
          <a:blip r:embed="rId2"/>
          <a:srcRect/>
          <a:stretch>
            <a:fillRect/>
          </a:stretch>
        </p:blipFill>
        <p:spPr bwMode="auto">
          <a:xfrm>
            <a:off x="0" y="428625"/>
            <a:ext cx="3357563" cy="3286125"/>
          </a:xfrm>
          <a:prstGeom prst="rect">
            <a:avLst/>
          </a:prstGeom>
          <a:noFill/>
          <a:ln w="9525">
            <a:noFill/>
            <a:miter lim="800000"/>
            <a:headEnd/>
            <a:tailEnd/>
          </a:ln>
        </p:spPr>
      </p:pic>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idx="1"/>
          </p:nvPr>
        </p:nvSpPr>
        <p:spPr>
          <a:xfrm>
            <a:off x="468313" y="235591"/>
            <a:ext cx="8229600" cy="6321731"/>
          </a:xfrm>
          <a:solidFill>
            <a:schemeClr val="bg1"/>
          </a:solidFill>
          <a:ln w="38100">
            <a:solidFill>
              <a:schemeClr val="accent1"/>
            </a:solidFill>
          </a:ln>
        </p:spPr>
        <p:txBody>
          <a:bodyPr anchor="ctr">
            <a:spAutoFit/>
          </a:bodyPr>
          <a:lstStyle/>
          <a:p>
            <a:pPr algn="just">
              <a:defRPr/>
            </a:pPr>
            <a:r>
              <a:rPr lang="es-ES" altLang="es-AR" sz="2200" dirty="0" smtClean="0">
                <a:solidFill>
                  <a:srgbClr val="000000"/>
                </a:solidFill>
              </a:rPr>
              <a:t>Smith responde a la pregunta y enuncia así su principio de especialización: </a:t>
            </a:r>
            <a:r>
              <a:rPr lang="es-ES" altLang="es-AR" sz="2200" b="1" dirty="0" smtClean="0">
                <a:solidFill>
                  <a:srgbClr val="000000"/>
                </a:solidFill>
              </a:rPr>
              <a:t>“Cualquier prudente padre de familia tiene por norma no hacer en casa lo que cuesta más caro que comprarlo”. “Lo que es prudencia en el gobierno de una familia, suele serlo en la conducta de un gran reino. Cuando un país extranjero puede ofrecer una mercancía más barata de lo que nos cuesta  a nosotros, será mejor comprarla que producirla, dando por ella parte del producto de nuestra propia actividad económica, empleada en aquellos sectores que saquemos ventajas a los extranjeros”</a:t>
            </a:r>
            <a:endParaRPr lang="es-ES" altLang="es-AR" sz="2200" b="1" dirty="0" smtClean="0"/>
          </a:p>
          <a:p>
            <a:pPr marL="0" indent="0" algn="just">
              <a:buFont typeface="Arial" pitchFamily="34" charset="0"/>
              <a:buNone/>
              <a:defRPr/>
            </a:pPr>
            <a:r>
              <a:rPr lang="es-ES" altLang="es-AR" sz="2200" dirty="0" smtClean="0">
                <a:solidFill>
                  <a:srgbClr val="000000"/>
                </a:solidFill>
              </a:rPr>
              <a:t> Esto es lo que se conoce como </a:t>
            </a:r>
            <a:r>
              <a:rPr lang="es-ES" altLang="es-AR" sz="2200" b="1" i="1" dirty="0" smtClean="0">
                <a:solidFill>
                  <a:srgbClr val="000000"/>
                </a:solidFill>
              </a:rPr>
              <a:t>principio de la ventaja absoluta</a:t>
            </a:r>
            <a:r>
              <a:rPr lang="es-ES" altLang="es-AR" sz="2200" b="1" dirty="0" smtClean="0">
                <a:solidFill>
                  <a:srgbClr val="000000"/>
                </a:solidFill>
              </a:rPr>
              <a:t>.   </a:t>
            </a:r>
          </a:p>
          <a:p>
            <a:pPr algn="just">
              <a:defRPr/>
            </a:pPr>
            <a:r>
              <a:rPr lang="es-ES" altLang="es-AR" sz="2200" dirty="0" smtClean="0"/>
              <a:t>Smith esta en total desacuerdo con la doctrina del superávit comercial. Sostiene que todas las regulaciones aplicadas para lograr este objetivo desfavorecen a la nación al impedir que rija el principio de la especialización. La riqueza del país se aleja de su máximo potencial cuando el proteccionismo favorece la producción  de bienes que requieren mayor cantidad de recursos –capital y trabajo– de la que precisa otro país</a:t>
            </a:r>
            <a:r>
              <a:rPr lang="es-ES" altLang="es-AR" sz="2200" dirty="0" smtClean="0">
                <a:solidFill>
                  <a:srgbClr val="000000"/>
                </a:solidFill>
              </a:rPr>
              <a:t>  </a:t>
            </a:r>
            <a:endParaRPr lang="es-ES" altLang="es-AR" sz="2200" dirty="0" smtClean="0"/>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Rectángulo"/>
          <p:cNvSpPr>
            <a:spLocks noGrp="1" noChangeArrowheads="1"/>
          </p:cNvSpPr>
          <p:nvPr>
            <p:ph idx="1"/>
          </p:nvPr>
        </p:nvSpPr>
        <p:spPr>
          <a:xfrm>
            <a:off x="357158" y="642918"/>
            <a:ext cx="8229600" cy="5441490"/>
          </a:xfrm>
          <a:solidFill>
            <a:schemeClr val="bg1"/>
          </a:solidFill>
          <a:ln w="38100">
            <a:solidFill>
              <a:schemeClr val="accent1"/>
            </a:solidFill>
          </a:ln>
        </p:spPr>
        <p:txBody>
          <a:bodyPr>
            <a:spAutoFit/>
          </a:bodyPr>
          <a:lstStyle/>
          <a:p>
            <a:pPr algn="just"/>
            <a:r>
              <a:rPr lang="es-MX" altLang="es-AR" sz="2200" dirty="0" smtClean="0"/>
              <a:t>Adam Smith, en </a:t>
            </a:r>
            <a:r>
              <a:rPr lang="es-MX" altLang="es-AR" sz="2200" i="1" dirty="0" smtClean="0"/>
              <a:t>LA RIQUEZA DE LAS NACIONES, </a:t>
            </a:r>
            <a:r>
              <a:rPr lang="es-MX" altLang="es-AR" sz="2200" dirty="0" smtClean="0"/>
              <a:t>estableció que la verdadera riqueza de los países no radicaba en acumular oro y plata,   sino en un constante incremento en la calidad de vida de sus ciudadanos.</a:t>
            </a:r>
          </a:p>
          <a:p>
            <a:pPr algn="just"/>
            <a:r>
              <a:rPr lang="es-MX" altLang="es-AR" sz="2200" dirty="0" smtClean="0"/>
              <a:t>Observó que algunos países podían producir los mismos productos que otros en menos horas de  trabajo, eficiencia a la que denominó </a:t>
            </a:r>
            <a:r>
              <a:rPr lang="es-ES" altLang="es-AR" sz="2200" dirty="0" smtClean="0"/>
              <a:t>VENTAJA ABSOLUTA.</a:t>
            </a:r>
          </a:p>
          <a:p>
            <a:pPr algn="just"/>
            <a:endParaRPr lang="es-CL" altLang="es-AR" sz="2200" dirty="0" smtClean="0"/>
          </a:p>
          <a:p>
            <a:pPr algn="just"/>
            <a:r>
              <a:rPr lang="es-MX" altLang="es-AR" sz="2200" dirty="0" smtClean="0"/>
              <a:t>Posteriormente postuló una tesis que </a:t>
            </a:r>
            <a:r>
              <a:rPr lang="es-MX" altLang="es-AR" sz="2200" b="1" dirty="0" smtClean="0"/>
              <a:t>denominó </a:t>
            </a:r>
            <a:r>
              <a:rPr lang="es-MX" altLang="es-AR" sz="2200" b="1" i="1" u="sng" dirty="0" smtClean="0"/>
              <a:t>TEORÍA DE LA DIVISIÓN INTERNACIONAL DEL TRABAJO</a:t>
            </a:r>
            <a:r>
              <a:rPr lang="es-MX" altLang="es-AR" sz="2200" b="1" dirty="0" smtClean="0"/>
              <a:t>,</a:t>
            </a:r>
            <a:r>
              <a:rPr lang="es-MX" altLang="es-AR" sz="2200" dirty="0" smtClean="0"/>
              <a:t> la cual consistía en que los Estados deben especializarse en la producción de aquellos artículos de exportación en los cuales tengan mayor ventaja absoluta, calidad y precio bajo, propiciando la riqueza y prosperidad de </a:t>
            </a:r>
            <a:r>
              <a:rPr lang="es-ES" altLang="es-AR" sz="2200" dirty="0" smtClean="0"/>
              <a:t>cada Estado.</a:t>
            </a:r>
          </a:p>
          <a:p>
            <a:pPr algn="just"/>
            <a:endParaRPr lang="es-ES" altLang="es-AR" sz="2200" dirty="0" smtClean="0"/>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1522" name="Rectangle 3074"/>
          <p:cNvSpPr>
            <a:spLocks noGrp="1" noChangeArrowheads="1"/>
          </p:cNvSpPr>
          <p:nvPr>
            <p:ph type="ctrTitle"/>
          </p:nvPr>
        </p:nvSpPr>
        <p:spPr>
          <a:xfrm>
            <a:off x="755650" y="476250"/>
            <a:ext cx="7772400" cy="1143000"/>
          </a:xfrm>
          <a:solidFill>
            <a:srgbClr val="00B0F0"/>
          </a:solidFill>
        </p:spPr>
        <p:txBody>
          <a:bodyPr rtlCol="0">
            <a:normAutofit/>
          </a:bodyPr>
          <a:lstStyle/>
          <a:p>
            <a:pPr eaLnBrk="1" fontAlgn="auto" hangingPunct="1">
              <a:spcAft>
                <a:spcPts val="0"/>
              </a:spcAft>
              <a:defRPr/>
            </a:pPr>
            <a:r>
              <a:rPr lang="en-US" b="1" dirty="0" smtClean="0">
                <a:solidFill>
                  <a:schemeClr val="bg1"/>
                </a:solidFill>
              </a:rPr>
              <a:t>David Ricardo y el </a:t>
            </a:r>
            <a:r>
              <a:rPr lang="en-US" b="1" dirty="0" err="1" smtClean="0">
                <a:solidFill>
                  <a:schemeClr val="bg1"/>
                </a:solidFill>
              </a:rPr>
              <a:t>comercio</a:t>
            </a:r>
            <a:endParaRPr lang="en-US" b="1" dirty="0" smtClean="0">
              <a:solidFill>
                <a:schemeClr val="bg1"/>
              </a:solidFill>
              <a:effectLst>
                <a:outerShdw blurRad="38100" dist="38100" dir="2700000" algn="tl">
                  <a:srgbClr val="000000"/>
                </a:outerShdw>
              </a:effectLst>
              <a:latin typeface="Tahoma" charset="0"/>
            </a:endParaRPr>
          </a:p>
        </p:txBody>
      </p:sp>
      <p:sp>
        <p:nvSpPr>
          <p:cNvPr id="1131523" name="Rectangle 3075"/>
          <p:cNvSpPr>
            <a:spLocks noGrp="1" noChangeArrowheads="1"/>
          </p:cNvSpPr>
          <p:nvPr>
            <p:ph type="subTitle" idx="1"/>
          </p:nvPr>
        </p:nvSpPr>
        <p:spPr>
          <a:xfrm>
            <a:off x="827088" y="4149725"/>
            <a:ext cx="7620000" cy="2133600"/>
          </a:xfrm>
          <a:solidFill>
            <a:schemeClr val="bg1"/>
          </a:solidFill>
          <a:ln w="57150">
            <a:solidFill>
              <a:srgbClr val="474A81"/>
            </a:solidFill>
          </a:ln>
        </p:spPr>
        <p:txBody>
          <a:bodyPr/>
          <a:lstStyle/>
          <a:p>
            <a:pPr algn="l" eaLnBrk="1" hangingPunct="1"/>
            <a:r>
              <a:rPr lang="en-US" altLang="es-AR" smtClean="0">
                <a:solidFill>
                  <a:srgbClr val="474A81"/>
                </a:solidFill>
              </a:rPr>
              <a:t>En su libro de 1817 “</a:t>
            </a:r>
            <a:r>
              <a:rPr lang="en-US" altLang="es-AR" i="1" u="sng" smtClean="0">
                <a:solidFill>
                  <a:srgbClr val="474A81"/>
                </a:solidFill>
              </a:rPr>
              <a:t>Principios de economía política y tributación”</a:t>
            </a:r>
            <a:r>
              <a:rPr lang="en-US" altLang="es-AR" smtClean="0">
                <a:solidFill>
                  <a:srgbClr val="474A81"/>
                </a:solidFill>
              </a:rPr>
              <a:t>,</a:t>
            </a:r>
            <a:r>
              <a:rPr lang="en-US" altLang="es-AR" smtClean="0">
                <a:solidFill>
                  <a:srgbClr val="000099"/>
                </a:solidFill>
              </a:rPr>
              <a:t> </a:t>
            </a:r>
            <a:r>
              <a:rPr lang="en-US" altLang="es-AR" smtClean="0">
                <a:solidFill>
                  <a:srgbClr val="B0001D"/>
                </a:solidFill>
              </a:rPr>
              <a:t>David Ricardo</a:t>
            </a:r>
            <a:r>
              <a:rPr lang="en-US" altLang="es-AR" smtClean="0">
                <a:solidFill>
                  <a:srgbClr val="000099"/>
                </a:solidFill>
              </a:rPr>
              <a:t> </a:t>
            </a:r>
            <a:r>
              <a:rPr lang="en-US" altLang="es-AR" smtClean="0">
                <a:solidFill>
                  <a:srgbClr val="474A81"/>
                </a:solidFill>
              </a:rPr>
              <a:t>desarrolló el principio de la ventaja comparativa tal como la conocemos hoy.</a:t>
            </a:r>
            <a:endParaRPr lang="en-US" altLang="es-AR" smtClean="0">
              <a:solidFill>
                <a:srgbClr val="000099"/>
              </a:solidFill>
            </a:endParaRPr>
          </a:p>
        </p:txBody>
      </p:sp>
      <p:pic>
        <p:nvPicPr>
          <p:cNvPr id="49156" name="Picture 5" descr="http://cdn.timerime.com/cdn-4/upload/resized/191111/2198950/resized_image2_d4c4ac6e00330a740300b4c616c3d48f.jpg"/>
          <p:cNvPicPr>
            <a:picLocks noChangeAspect="1" noChangeArrowheads="1"/>
          </p:cNvPicPr>
          <p:nvPr/>
        </p:nvPicPr>
        <p:blipFill>
          <a:blip r:embed="rId2"/>
          <a:srcRect/>
          <a:stretch>
            <a:fillRect/>
          </a:stretch>
        </p:blipFill>
        <p:spPr bwMode="auto">
          <a:xfrm rot="-302437">
            <a:off x="1403350" y="1773238"/>
            <a:ext cx="2286000" cy="20955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31523">
                                            <p:txEl>
                                              <p:pRg st="0" end="0"/>
                                            </p:txEl>
                                          </p:spTgt>
                                        </p:tgtEl>
                                        <p:attrNameLst>
                                          <p:attrName>style.visibility</p:attrName>
                                        </p:attrNameLst>
                                      </p:cBhvr>
                                      <p:to>
                                        <p:strVal val="visible"/>
                                      </p:to>
                                    </p:set>
                                    <p:animEffect transition="in" filter="barn(outVertical)">
                                      <p:cBhvr>
                                        <p:cTn id="7" dur="500"/>
                                        <p:tgtEl>
                                          <p:spTgt spid="11315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p:cNvSpPr>
            <a:spLocks noGrp="1"/>
          </p:cNvSpPr>
          <p:nvPr>
            <p:ph type="title"/>
          </p:nvPr>
        </p:nvSpPr>
        <p:spPr>
          <a:xfrm>
            <a:off x="428625" y="0"/>
            <a:ext cx="8472488" cy="868363"/>
          </a:xfrm>
          <a:solidFill>
            <a:srgbClr val="00B0F0"/>
          </a:solidFill>
          <a:ln>
            <a:solidFill>
              <a:schemeClr val="accent1"/>
            </a:solidFill>
          </a:ln>
        </p:spPr>
        <p:txBody>
          <a:bodyPr/>
          <a:lstStyle/>
          <a:p>
            <a:pPr algn="l"/>
            <a:r>
              <a:rPr lang="es-ES" altLang="es-AR" sz="4000" b="1" smtClean="0">
                <a:solidFill>
                  <a:schemeClr val="bg1"/>
                </a:solidFill>
              </a:rPr>
              <a:t/>
            </a:r>
            <a:br>
              <a:rPr lang="es-ES" altLang="es-AR" sz="4000" b="1" smtClean="0">
                <a:solidFill>
                  <a:schemeClr val="bg1"/>
                </a:solidFill>
              </a:rPr>
            </a:br>
            <a:r>
              <a:rPr lang="es-ES" altLang="es-AR" sz="4000" b="1" smtClean="0">
                <a:solidFill>
                  <a:schemeClr val="bg1"/>
                </a:solidFill>
              </a:rPr>
              <a:t>TEORIA DE LA VENTAJA COMPARATIVA</a:t>
            </a:r>
            <a:r>
              <a:rPr lang="es-ES" altLang="es-AR" b="1" smtClean="0">
                <a:solidFill>
                  <a:schemeClr val="bg1"/>
                </a:solidFill>
              </a:rPr>
              <a:t/>
            </a:r>
            <a:br>
              <a:rPr lang="es-ES" altLang="es-AR" b="1" smtClean="0">
                <a:solidFill>
                  <a:schemeClr val="bg1"/>
                </a:solidFill>
              </a:rPr>
            </a:br>
            <a:endParaRPr lang="es-AR" altLang="es-AR" smtClean="0">
              <a:solidFill>
                <a:schemeClr val="bg1"/>
              </a:solidFill>
            </a:endParaRPr>
          </a:p>
        </p:txBody>
      </p:sp>
      <p:sp>
        <p:nvSpPr>
          <p:cNvPr id="50179" name="1 Rectángulo"/>
          <p:cNvSpPr>
            <a:spLocks noGrp="1" noChangeArrowheads="1"/>
          </p:cNvSpPr>
          <p:nvPr>
            <p:ph idx="1"/>
          </p:nvPr>
        </p:nvSpPr>
        <p:spPr>
          <a:xfrm>
            <a:off x="357188" y="1000125"/>
            <a:ext cx="8515350" cy="5324535"/>
          </a:xfrm>
          <a:solidFill>
            <a:schemeClr val="bg1"/>
          </a:solidFill>
          <a:ln w="38100">
            <a:solidFill>
              <a:srgbClr val="00B0F0"/>
            </a:solidFill>
          </a:ln>
        </p:spPr>
        <p:txBody>
          <a:bodyPr>
            <a:spAutoFit/>
          </a:bodyPr>
          <a:lstStyle/>
          <a:p>
            <a:pPr algn="just">
              <a:buFont typeface="Arial" pitchFamily="34" charset="0"/>
              <a:buNone/>
            </a:pPr>
            <a:r>
              <a:rPr lang="es-MX" altLang="es-AR" sz="2000" dirty="0" smtClean="0"/>
              <a:t>David Ricardo observó que aun cuando un país tuviera ventaja absoluta en la elaboración de dos productos, podría ser relativamente mas eficiente que el otro en un producto determinado, a lo que denominó “principio de  </a:t>
            </a:r>
            <a:r>
              <a:rPr lang="es-ES" altLang="es-AR" sz="2000" dirty="0" smtClean="0"/>
              <a:t>la ventaja comparativa”.</a:t>
            </a:r>
          </a:p>
          <a:p>
            <a:pPr algn="just">
              <a:buFont typeface="Arial" pitchFamily="34" charset="0"/>
              <a:buNone/>
            </a:pPr>
            <a:r>
              <a:rPr lang="es-MX" altLang="es-AR" sz="2000" dirty="0" smtClean="0"/>
              <a:t>Un país puede ser mejor que otro país en producir varios artículos pero solo debe desarrollar aquel que  produce mejor. </a:t>
            </a:r>
            <a:endParaRPr lang="es-ES" altLang="es-AR" sz="2000" dirty="0" smtClean="0"/>
          </a:p>
          <a:p>
            <a:pPr algn="just">
              <a:buFont typeface="Arial" pitchFamily="34" charset="0"/>
              <a:buNone/>
            </a:pPr>
            <a:r>
              <a:rPr lang="es-MX" altLang="es-AR" sz="2000" dirty="0" smtClean="0"/>
              <a:t>Esta teoría se convirtió en la piedra angular del </a:t>
            </a:r>
            <a:r>
              <a:rPr lang="es-ES" altLang="es-AR" sz="2000" dirty="0" smtClean="0"/>
              <a:t>comercio internacional.</a:t>
            </a:r>
          </a:p>
          <a:p>
            <a:pPr algn="just">
              <a:buFont typeface="Arial" pitchFamily="34" charset="0"/>
              <a:buNone/>
            </a:pPr>
            <a:r>
              <a:rPr lang="es-ES" altLang="es-AR" sz="2000" dirty="0" smtClean="0"/>
              <a:t>Atribuye </a:t>
            </a:r>
            <a:r>
              <a:rPr lang="es-MX" altLang="es-AR" sz="2000" dirty="0" smtClean="0"/>
              <a:t>el valor de los bienes a la </a:t>
            </a:r>
            <a:r>
              <a:rPr lang="es-ES" altLang="es-AR" sz="2000" dirty="0" smtClean="0"/>
              <a:t>cantidad de trabajo que </a:t>
            </a:r>
            <a:r>
              <a:rPr lang="es-MX" altLang="es-AR" sz="2000" dirty="0" smtClean="0"/>
              <a:t>incorporan y considera que la </a:t>
            </a:r>
            <a:r>
              <a:rPr lang="es-ES" altLang="es-AR" sz="2000" dirty="0" smtClean="0"/>
              <a:t>productividad del trabajo difiere al utilizarse distintas técnicas </a:t>
            </a:r>
            <a:r>
              <a:rPr lang="es-MX" altLang="es-AR" sz="2000" dirty="0" smtClean="0"/>
              <a:t>de producción. </a:t>
            </a:r>
          </a:p>
          <a:p>
            <a:pPr algn="just">
              <a:buFont typeface="Arial" pitchFamily="34" charset="0"/>
              <a:buNone/>
            </a:pPr>
            <a:r>
              <a:rPr lang="es-MX" altLang="es-AR" sz="2000" b="1" dirty="0" smtClean="0"/>
              <a:t>Luego, la causa </a:t>
            </a:r>
            <a:r>
              <a:rPr lang="es-ES" altLang="es-AR" sz="2000" b="1" dirty="0" smtClean="0"/>
              <a:t>del intercambio comercial internacional debe encontrarse </a:t>
            </a:r>
            <a:r>
              <a:rPr lang="es-MX" altLang="es-AR" sz="2000" b="1" dirty="0" smtClean="0"/>
              <a:t>en la diferencia de la productividad del trabajo en los </a:t>
            </a:r>
            <a:r>
              <a:rPr lang="es-ES" altLang="es-AR" sz="2000" b="1" dirty="0" smtClean="0"/>
              <a:t>diferentes países.</a:t>
            </a:r>
          </a:p>
          <a:p>
            <a:pPr>
              <a:buFont typeface="Arial" pitchFamily="34" charset="0"/>
              <a:buNone/>
            </a:pPr>
            <a:r>
              <a:rPr lang="es-ES" altLang="es-AR" sz="2000" b="1" dirty="0" smtClean="0"/>
              <a:t>La diferencia de productividad </a:t>
            </a:r>
            <a:r>
              <a:rPr lang="es-MX" altLang="es-AR" sz="2000" b="1" dirty="0" smtClean="0"/>
              <a:t>del trabajo lleva a costos </a:t>
            </a:r>
            <a:r>
              <a:rPr lang="es-ES" altLang="es-AR" sz="2000" b="1" dirty="0" smtClean="0"/>
              <a:t>relativos  diferentes y a precios relativos distintos. Para Ricardo, el intercambio comercial internacional es beneficioso </a:t>
            </a:r>
            <a:r>
              <a:rPr lang="es-MX" altLang="es-AR" sz="2000" b="1" dirty="0" smtClean="0"/>
              <a:t>porque aumenta la producción y el consumo de cada país.</a:t>
            </a:r>
            <a:endParaRPr lang="es-ES" altLang="es-AR" sz="2000" b="1" dirty="0" smtClean="0"/>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7667" name="Rectangle 3"/>
          <p:cNvSpPr>
            <a:spLocks noGrp="1" noChangeArrowheads="1"/>
          </p:cNvSpPr>
          <p:nvPr>
            <p:ph idx="1"/>
          </p:nvPr>
        </p:nvSpPr>
        <p:spPr>
          <a:xfrm>
            <a:off x="468313" y="1196975"/>
            <a:ext cx="8229600" cy="4525963"/>
          </a:xfrm>
          <a:solidFill>
            <a:schemeClr val="bg1"/>
          </a:solidFill>
          <a:ln w="57150">
            <a:solidFill>
              <a:srgbClr val="00B0F0"/>
            </a:solidFill>
          </a:ln>
        </p:spPr>
        <p:txBody>
          <a:bodyPr/>
          <a:lstStyle/>
          <a:p>
            <a:pPr eaLnBrk="1" hangingPunct="1">
              <a:buClr>
                <a:srgbClr val="F09A0E"/>
              </a:buClr>
              <a:buFont typeface="Monotype Sorts"/>
              <a:buChar char="u"/>
            </a:pPr>
            <a:r>
              <a:rPr lang="en-US" altLang="es-AR" sz="3600" smtClean="0">
                <a:solidFill>
                  <a:srgbClr val="002060"/>
                </a:solidFill>
              </a:rPr>
              <a:t>Los beneficios del comercio se basan en las ventajas comparativas, no en las absolutas. </a:t>
            </a:r>
          </a:p>
          <a:p>
            <a:pPr eaLnBrk="1" hangingPunct="1">
              <a:buClr>
                <a:srgbClr val="F09A0E"/>
              </a:buClr>
              <a:buFont typeface="Arial" pitchFamily="34" charset="0"/>
              <a:buNone/>
            </a:pPr>
            <a:endParaRPr lang="en-US" altLang="es-AR" sz="3600" smtClean="0">
              <a:solidFill>
                <a:srgbClr val="002060"/>
              </a:solidFill>
            </a:endParaRPr>
          </a:p>
          <a:p>
            <a:pPr eaLnBrk="1" hangingPunct="1">
              <a:buClr>
                <a:srgbClr val="F09A0E"/>
              </a:buClr>
              <a:buFont typeface="Monotype Sorts"/>
              <a:buChar char="u"/>
            </a:pPr>
            <a:r>
              <a:rPr lang="en-US" altLang="es-AR" sz="3600" smtClean="0">
                <a:solidFill>
                  <a:srgbClr val="002060"/>
                </a:solidFill>
              </a:rPr>
              <a:t>Las ventajas comparativas se aplican tanto por los países como por las empresas y las personas.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37667">
                                            <p:txEl>
                                              <p:pRg st="0" end="0"/>
                                            </p:txEl>
                                          </p:spTgt>
                                        </p:tgtEl>
                                        <p:attrNameLst>
                                          <p:attrName>style.visibility</p:attrName>
                                        </p:attrNameLst>
                                      </p:cBhvr>
                                      <p:to>
                                        <p:strVal val="visible"/>
                                      </p:to>
                                    </p:set>
                                    <p:animEffect transition="in" filter="barn(inVertical)">
                                      <p:cBhvr>
                                        <p:cTn id="7" dur="500"/>
                                        <p:tgtEl>
                                          <p:spTgt spid="1137667">
                                            <p:txEl>
                                              <p:pRg st="0" end="0"/>
                                            </p:txEl>
                                          </p:spTgt>
                                        </p:tgtEl>
                                      </p:cBhvr>
                                    </p:animEffect>
                                  </p:childTnLst>
                                  <p:subTnLst>
                                    <p:animClr clrSpc="rgb" dir="cw">
                                      <p:cBhvr override="childStyle">
                                        <p:cTn dur="1" fill="hold" display="0" masterRel="nextClick" afterEffect="1"/>
                                        <p:tgtEl>
                                          <p:spTgt spid="1137667">
                                            <p:txEl>
                                              <p:pRg st="0" end="0"/>
                                            </p:txEl>
                                          </p:spTgt>
                                        </p:tgtEl>
                                        <p:attrNameLst>
                                          <p:attrName>ppt_c</p:attrName>
                                        </p:attrNameLst>
                                      </p:cBhvr>
                                      <p:to>
                                        <a:schemeClr val="bg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37667">
                                            <p:txEl>
                                              <p:pRg st="2" end="2"/>
                                            </p:txEl>
                                          </p:spTgt>
                                        </p:tgtEl>
                                        <p:attrNameLst>
                                          <p:attrName>style.visibility</p:attrName>
                                        </p:attrNameLst>
                                      </p:cBhvr>
                                      <p:to>
                                        <p:strVal val="visible"/>
                                      </p:to>
                                    </p:set>
                                    <p:animEffect transition="in" filter="barn(inVertical)">
                                      <p:cBhvr>
                                        <p:cTn id="12" dur="500"/>
                                        <p:tgtEl>
                                          <p:spTgt spid="1137667">
                                            <p:txEl>
                                              <p:pRg st="2" end="2"/>
                                            </p:txEl>
                                          </p:spTgt>
                                        </p:tgtEl>
                                      </p:cBhvr>
                                    </p:animEffect>
                                  </p:childTnLst>
                                  <p:subTnLst>
                                    <p:animClr clrSpc="rgb" dir="cw">
                                      <p:cBhvr override="childStyle">
                                        <p:cTn dur="1" fill="hold" display="0" masterRel="nextClick" afterEffect="1"/>
                                        <p:tgtEl>
                                          <p:spTgt spid="1137667">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6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solidFill>
            <a:srgbClr val="00B0F0"/>
          </a:solidFill>
        </p:spPr>
        <p:txBody>
          <a:bodyPr/>
          <a:lstStyle/>
          <a:p>
            <a:r>
              <a:rPr lang="es-ES" altLang="es-AR" sz="3800" b="1" smtClean="0"/>
              <a:t>La ventaja comparativa de los países</a:t>
            </a:r>
          </a:p>
        </p:txBody>
      </p:sp>
      <p:sp>
        <p:nvSpPr>
          <p:cNvPr id="52227" name="Rectangle 3"/>
          <p:cNvSpPr>
            <a:spLocks noGrp="1" noChangeArrowheads="1"/>
          </p:cNvSpPr>
          <p:nvPr>
            <p:ph type="body" idx="1"/>
          </p:nvPr>
        </p:nvSpPr>
        <p:spPr>
          <a:xfrm>
            <a:off x="457200" y="1600200"/>
            <a:ext cx="8401050" cy="4900613"/>
          </a:xfrm>
          <a:solidFill>
            <a:schemeClr val="bg1"/>
          </a:solidFill>
          <a:ln w="57150">
            <a:solidFill>
              <a:srgbClr val="00B0F0"/>
            </a:solidFill>
          </a:ln>
        </p:spPr>
        <p:txBody>
          <a:bodyPr/>
          <a:lstStyle/>
          <a:p>
            <a:pPr algn="just">
              <a:lnSpc>
                <a:spcPct val="90000"/>
              </a:lnSpc>
            </a:pPr>
            <a:r>
              <a:rPr lang="es-ES" altLang="es-AR" b="1" dirty="0" smtClean="0"/>
              <a:t>¿Qué determina la ventaja comparativa?</a:t>
            </a:r>
            <a:endParaRPr lang="es-ES" altLang="es-AR" dirty="0" smtClean="0"/>
          </a:p>
          <a:p>
            <a:pPr lvl="1" algn="just">
              <a:lnSpc>
                <a:spcPct val="90000"/>
              </a:lnSpc>
            </a:pPr>
            <a:r>
              <a:rPr lang="es-ES" altLang="es-AR" dirty="0" smtClean="0"/>
              <a:t>Las dotaciones naturales de cada país.</a:t>
            </a:r>
          </a:p>
          <a:p>
            <a:pPr lvl="1" algn="just">
              <a:lnSpc>
                <a:spcPct val="90000"/>
              </a:lnSpc>
            </a:pPr>
            <a:r>
              <a:rPr lang="es-ES" altLang="es-AR" dirty="0" smtClean="0"/>
              <a:t>Las dotaciones adquiridas: mediante el ahorro y la acumulación de capital</a:t>
            </a:r>
            <a:r>
              <a:rPr lang="es-ES" altLang="es-AR" b="1" dirty="0" smtClean="0"/>
              <a:t> </a:t>
            </a:r>
            <a:r>
              <a:rPr lang="es-ES" altLang="es-AR" dirty="0" smtClean="0"/>
              <a:t>se pueden construir grandes fábricas (economías de escala)</a:t>
            </a:r>
          </a:p>
          <a:p>
            <a:pPr lvl="1" algn="just">
              <a:lnSpc>
                <a:spcPct val="90000"/>
              </a:lnSpc>
            </a:pPr>
            <a:r>
              <a:rPr lang="es-ES" altLang="es-AR" dirty="0" smtClean="0"/>
              <a:t>Invirtiendo en educación e investigación</a:t>
            </a:r>
          </a:p>
          <a:p>
            <a:pPr lvl="1" algn="just">
              <a:lnSpc>
                <a:spcPct val="90000"/>
              </a:lnSpc>
            </a:pPr>
            <a:r>
              <a:rPr lang="es-ES" altLang="es-AR" dirty="0" smtClean="0"/>
              <a:t>La especialización (en principio, la especialización se traduce en una cierta ventaja comparativa; y la consolidación de esta ventaja termina por aumentar el nivel de especialización y la productividad)</a:t>
            </a: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8313" y="1484313"/>
            <a:ext cx="8229600" cy="4516437"/>
          </a:xfrm>
          <a:solidFill>
            <a:schemeClr val="bg1"/>
          </a:solidFill>
          <a:ln w="38100">
            <a:solidFill>
              <a:srgbClr val="FF0000"/>
            </a:solidFill>
          </a:ln>
        </p:spPr>
        <p:txBody>
          <a:bodyPr rtlCol="0">
            <a:normAutofit fontScale="90000"/>
          </a:bodyPr>
          <a:lstStyle/>
          <a:p>
            <a:pPr eaLnBrk="1" fontAlgn="auto" hangingPunct="1">
              <a:spcAft>
                <a:spcPts val="0"/>
              </a:spcAft>
              <a:defRPr/>
            </a:pPr>
            <a:r>
              <a:rPr lang="es-ES" sz="2800" b="1" i="1" dirty="0" smtClean="0"/>
              <a:t/>
            </a:r>
            <a:br>
              <a:rPr lang="es-ES" sz="2800" b="1" i="1" dirty="0" smtClean="0"/>
            </a:br>
            <a:r>
              <a:rPr lang="es-ES" sz="2800" b="1" i="1" dirty="0" smtClean="0"/>
              <a:t/>
            </a:r>
            <a:br>
              <a:rPr lang="es-ES" sz="2800" b="1" i="1" dirty="0" smtClean="0"/>
            </a:br>
            <a:r>
              <a:rPr lang="es-ES" sz="3100" b="1" dirty="0" smtClean="0"/>
              <a:t>El modelo de H-O explica la composición del comercio</a:t>
            </a:r>
            <a:br>
              <a:rPr lang="es-ES" sz="3100" b="1" dirty="0" smtClean="0"/>
            </a:br>
            <a:r>
              <a:rPr lang="es-ES" sz="3100" b="1" dirty="0" smtClean="0"/>
              <a:t>internacional a partir de las ventajas comparativas de</a:t>
            </a:r>
            <a:br>
              <a:rPr lang="es-ES" sz="3100" b="1" dirty="0" smtClean="0"/>
            </a:br>
            <a:r>
              <a:rPr lang="es-ES" sz="3100" b="1" dirty="0" smtClean="0"/>
              <a:t>Ricardo, pero no se centra exclusivamente en cuestiones</a:t>
            </a:r>
            <a:br>
              <a:rPr lang="es-ES" sz="3100" b="1" dirty="0" smtClean="0"/>
            </a:br>
            <a:r>
              <a:rPr lang="es-ES" sz="3100" b="1" dirty="0" smtClean="0"/>
              <a:t>tecnológicas, sino que resulta también relevante la dotación</a:t>
            </a:r>
            <a:br>
              <a:rPr lang="es-ES" sz="3100" b="1" dirty="0" smtClean="0"/>
            </a:br>
            <a:r>
              <a:rPr lang="es-ES" sz="3100" b="1" dirty="0" smtClean="0"/>
              <a:t>de factores de la producción.</a:t>
            </a:r>
            <a:br>
              <a:rPr lang="es-ES" sz="3100" b="1" dirty="0" smtClean="0"/>
            </a:br>
            <a:r>
              <a:rPr lang="es-ES" sz="3100" b="1" dirty="0" smtClean="0"/>
              <a:t/>
            </a:r>
            <a:br>
              <a:rPr lang="es-ES" sz="3100" b="1" dirty="0" smtClean="0"/>
            </a:br>
            <a:r>
              <a:rPr lang="es-ES" sz="3100" b="1" dirty="0" smtClean="0"/>
              <a:t>Relación entre RECURSOS y TECNOLOGIA</a:t>
            </a:r>
            <a:r>
              <a:rPr lang="es-ES" sz="2400" b="1" dirty="0" smtClean="0"/>
              <a:t/>
            </a:r>
            <a:br>
              <a:rPr lang="es-ES" sz="2400" b="1" dirty="0" smtClean="0"/>
            </a:br>
            <a:r>
              <a:rPr lang="es-ES" sz="2400" b="1" dirty="0" smtClean="0"/>
              <a:t/>
            </a:r>
            <a:br>
              <a:rPr lang="es-ES" sz="2400" b="1" dirty="0" smtClean="0"/>
            </a:br>
            <a:endParaRPr lang="es-ES" sz="2400" b="1" dirty="0" smtClean="0"/>
          </a:p>
        </p:txBody>
      </p:sp>
      <p:sp>
        <p:nvSpPr>
          <p:cNvPr id="12" name="11 Rectángulo"/>
          <p:cNvSpPr/>
          <p:nvPr/>
        </p:nvSpPr>
        <p:spPr>
          <a:xfrm>
            <a:off x="428625" y="214313"/>
            <a:ext cx="8286750" cy="1143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600" b="1" dirty="0"/>
              <a:t>Modelo de </a:t>
            </a:r>
            <a:r>
              <a:rPr lang="es-ES" sz="3600" b="1" dirty="0" err="1"/>
              <a:t>Heckscher</a:t>
            </a:r>
            <a:r>
              <a:rPr lang="es-ES" sz="3600" b="1" dirty="0"/>
              <a:t> y </a:t>
            </a:r>
            <a:r>
              <a:rPr lang="es-ES" sz="3600" b="1" dirty="0" err="1"/>
              <a:t>Ohlin</a:t>
            </a:r>
            <a:r>
              <a:rPr lang="es-ES" sz="3600" b="1" dirty="0"/>
              <a:t> (1950-60)</a:t>
            </a:r>
            <a:br>
              <a:rPr lang="es-ES" sz="3600" b="1" dirty="0"/>
            </a:br>
            <a:r>
              <a:rPr lang="es-ES" sz="3600" b="1" dirty="0"/>
              <a:t> </a:t>
            </a:r>
            <a:r>
              <a:rPr lang="es-ES" sz="3600" b="1" i="1" dirty="0"/>
              <a:t>Diferencias en la dotación de factores</a:t>
            </a:r>
            <a:endParaRPr lang="es-AR" sz="3600" dirty="0"/>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Grp="1" noChangeAspect="1" noChangeArrowheads="1"/>
          </p:cNvPicPr>
          <p:nvPr>
            <p:ph type="body" idx="1"/>
          </p:nvPr>
        </p:nvPicPr>
        <p:blipFill>
          <a:blip r:embed="rId2"/>
          <a:srcRect/>
          <a:stretch>
            <a:fillRect/>
          </a:stretch>
        </p:blipFill>
        <p:spPr>
          <a:xfrm>
            <a:off x="1187450" y="620713"/>
            <a:ext cx="7129463" cy="5616575"/>
          </a:xfrm>
          <a:noFill/>
          <a:ln w="57150">
            <a:solidFill>
              <a:srgbClr val="00B0F0"/>
            </a:solidFill>
          </a:ln>
        </p:spPr>
      </p:pic>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Grp="1" noChangeAspect="1" noChangeArrowheads="1"/>
          </p:cNvPicPr>
          <p:nvPr>
            <p:ph type="body" idx="1"/>
          </p:nvPr>
        </p:nvPicPr>
        <p:blipFill>
          <a:blip r:embed="rId2">
            <a:lum bright="-12000"/>
          </a:blip>
          <a:srcRect/>
          <a:stretch>
            <a:fillRect/>
          </a:stretch>
        </p:blipFill>
        <p:spPr>
          <a:xfrm>
            <a:off x="179388" y="476250"/>
            <a:ext cx="8424862" cy="5902325"/>
          </a:xfrm>
          <a:solidFill>
            <a:schemeClr val="bg1"/>
          </a:solidFill>
        </p:spPr>
      </p:pic>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2 Marcador de contenido"/>
          <p:cNvSpPr>
            <a:spLocks noGrp="1"/>
          </p:cNvSpPr>
          <p:nvPr>
            <p:ph idx="1"/>
          </p:nvPr>
        </p:nvSpPr>
        <p:spPr>
          <a:xfrm>
            <a:off x="395288" y="1268413"/>
            <a:ext cx="8229600" cy="3889375"/>
          </a:xfrm>
          <a:solidFill>
            <a:schemeClr val="bg1"/>
          </a:solidFill>
          <a:ln w="57150">
            <a:solidFill>
              <a:srgbClr val="00B0F0"/>
            </a:solidFill>
          </a:ln>
        </p:spPr>
        <p:txBody>
          <a:bodyPr/>
          <a:lstStyle/>
          <a:p>
            <a:pPr algn="just" eaLnBrk="1" hangingPunct="1">
              <a:buFont typeface="Wingdings" pitchFamily="2" charset="2"/>
              <a:buNone/>
            </a:pPr>
            <a:r>
              <a:rPr lang="es-AR" altLang="es-AR" smtClean="0"/>
              <a:t>La teoría de Heckscher-Ohlin concluye que un país al exportar bienes que tienen incorporado el factor más abundante que posee y por lo tanto con mayor productividad, logra obtener  precios elevados que impactarán positivamente en la remuneración del factor intensivamente utilizado.</a:t>
            </a: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0322" name="Rectangle 1026"/>
          <p:cNvSpPr>
            <a:spLocks noGrp="1" noChangeArrowheads="1"/>
          </p:cNvSpPr>
          <p:nvPr>
            <p:ph type="ctrTitle"/>
          </p:nvPr>
        </p:nvSpPr>
        <p:spPr>
          <a:xfrm>
            <a:off x="457200" y="228600"/>
            <a:ext cx="7772400" cy="1143000"/>
          </a:xfrm>
          <a:solidFill>
            <a:srgbClr val="00B0F0"/>
          </a:solidFill>
          <a:ln>
            <a:solidFill>
              <a:srgbClr val="00B0F0"/>
            </a:solidFill>
          </a:ln>
        </p:spPr>
        <p:txBody>
          <a:bodyPr rtlCol="0">
            <a:normAutofit/>
          </a:bodyPr>
          <a:lstStyle/>
          <a:p>
            <a:pPr eaLnBrk="1" fontAlgn="auto" hangingPunct="1">
              <a:spcAft>
                <a:spcPts val="0"/>
              </a:spcAft>
              <a:defRPr/>
            </a:pPr>
            <a:r>
              <a:rPr lang="en-US" sz="4000" b="1" dirty="0" err="1" smtClean="0"/>
              <a:t>Comercio</a:t>
            </a:r>
            <a:r>
              <a:rPr lang="en-US" sz="4000" b="1" dirty="0" smtClean="0"/>
              <a:t> e </a:t>
            </a:r>
            <a:r>
              <a:rPr lang="en-US" sz="4000" b="1" dirty="0" err="1" smtClean="0"/>
              <a:t>Interdependencia</a:t>
            </a:r>
            <a:endParaRPr lang="en-US" sz="4000" b="1" dirty="0" smtClean="0">
              <a:effectLst>
                <a:outerShdw blurRad="38100" dist="38100" dir="2700000" algn="tl">
                  <a:srgbClr val="000000"/>
                </a:outerShdw>
              </a:effectLst>
              <a:latin typeface="Tahoma" charset="0"/>
            </a:endParaRPr>
          </a:p>
        </p:txBody>
      </p:sp>
      <p:sp>
        <p:nvSpPr>
          <p:cNvPr id="1080323" name="Rectangle 1027"/>
          <p:cNvSpPr>
            <a:spLocks noGrp="1" noChangeArrowheads="1"/>
          </p:cNvSpPr>
          <p:nvPr>
            <p:ph type="subTitle" idx="1"/>
          </p:nvPr>
        </p:nvSpPr>
        <p:spPr>
          <a:xfrm>
            <a:off x="609600" y="1447800"/>
            <a:ext cx="7620000" cy="5029200"/>
          </a:xfrm>
          <a:solidFill>
            <a:schemeClr val="bg1"/>
          </a:solidFill>
        </p:spPr>
        <p:txBody>
          <a:bodyPr/>
          <a:lstStyle/>
          <a:p>
            <a:pPr indent="230188" algn="l" eaLnBrk="1" hangingPunct="1">
              <a:lnSpc>
                <a:spcPct val="90000"/>
              </a:lnSpc>
              <a:buClr>
                <a:srgbClr val="F09A0E"/>
              </a:buClr>
              <a:tabLst>
                <a:tab pos="342900" algn="l"/>
                <a:tab pos="857250" algn="l"/>
              </a:tabLst>
            </a:pPr>
            <a:r>
              <a:rPr lang="en-US" altLang="es-AR" sz="2400" dirty="0" err="1" smtClean="0">
                <a:solidFill>
                  <a:srgbClr val="B0001D"/>
                </a:solidFill>
                <a:latin typeface="Tahoma" pitchFamily="34" charset="0"/>
              </a:rPr>
              <a:t>Considerá</a:t>
            </a:r>
            <a:r>
              <a:rPr lang="en-US" altLang="es-AR" sz="2400" dirty="0" smtClean="0">
                <a:solidFill>
                  <a:srgbClr val="B0001D"/>
                </a:solidFill>
                <a:latin typeface="Tahoma" pitchFamily="34" charset="0"/>
              </a:rPr>
              <a:t> un </a:t>
            </a:r>
            <a:r>
              <a:rPr lang="en-US" altLang="es-AR" sz="2400" dirty="0" err="1" smtClean="0">
                <a:solidFill>
                  <a:srgbClr val="B0001D"/>
                </a:solidFill>
                <a:latin typeface="Tahoma" pitchFamily="34" charset="0"/>
              </a:rPr>
              <a:t>día</a:t>
            </a:r>
            <a:r>
              <a:rPr lang="en-US" altLang="es-AR" sz="2400" dirty="0" smtClean="0">
                <a:solidFill>
                  <a:srgbClr val="B0001D"/>
                </a:solidFill>
                <a:latin typeface="Tahoma" pitchFamily="34" charset="0"/>
              </a:rPr>
              <a:t> </a:t>
            </a:r>
            <a:r>
              <a:rPr lang="en-US" altLang="es-AR" sz="2400" dirty="0" err="1" smtClean="0">
                <a:solidFill>
                  <a:srgbClr val="B0001D"/>
                </a:solidFill>
                <a:latin typeface="Tahoma" pitchFamily="34" charset="0"/>
              </a:rPr>
              <a:t>cualquiera</a:t>
            </a:r>
            <a:r>
              <a:rPr lang="en-US" altLang="es-AR" sz="2400" dirty="0" smtClean="0">
                <a:solidFill>
                  <a:srgbClr val="B0001D"/>
                </a:solidFill>
              </a:rPr>
              <a:t>:</a:t>
            </a:r>
          </a:p>
          <a:p>
            <a:pPr indent="230188" algn="l" eaLnBrk="1" hangingPunct="1">
              <a:lnSpc>
                <a:spcPct val="90000"/>
              </a:lnSpc>
              <a:buClr>
                <a:srgbClr val="F09A0E"/>
              </a:buClr>
              <a:tabLst>
                <a:tab pos="342900" algn="l"/>
                <a:tab pos="857250" algn="l"/>
              </a:tabLst>
            </a:pPr>
            <a:endParaRPr lang="en-US" altLang="es-AR" sz="2400" dirty="0" smtClean="0">
              <a:solidFill>
                <a:srgbClr val="000099"/>
              </a:solidFill>
            </a:endParaRPr>
          </a:p>
          <a:p>
            <a:pPr indent="230188" algn="l" eaLnBrk="1" hangingPunct="1">
              <a:lnSpc>
                <a:spcPct val="90000"/>
              </a:lnSpc>
              <a:buClr>
                <a:srgbClr val="F09A0E"/>
              </a:buClr>
              <a:buFont typeface="Wingdings" pitchFamily="2" charset="2"/>
              <a:buChar char="Ø"/>
              <a:tabLst>
                <a:tab pos="342900" algn="l"/>
                <a:tab pos="857250" algn="l"/>
              </a:tabLst>
            </a:pPr>
            <a:r>
              <a:rPr lang="en-US" altLang="es-AR" sz="2400" dirty="0" err="1" smtClean="0">
                <a:solidFill>
                  <a:srgbClr val="474A81"/>
                </a:solidFill>
              </a:rPr>
              <a:t>Te</a:t>
            </a:r>
            <a:r>
              <a:rPr lang="en-US" altLang="es-AR" sz="2400" dirty="0" smtClean="0">
                <a:solidFill>
                  <a:srgbClr val="474A81"/>
                </a:solidFill>
              </a:rPr>
              <a:t> </a:t>
            </a:r>
            <a:r>
              <a:rPr lang="en-US" altLang="es-AR" sz="2400" dirty="0" err="1" smtClean="0">
                <a:solidFill>
                  <a:srgbClr val="474A81"/>
                </a:solidFill>
              </a:rPr>
              <a:t>despertás</a:t>
            </a:r>
            <a:r>
              <a:rPr lang="en-US" altLang="es-AR" sz="2400" dirty="0" smtClean="0">
                <a:solidFill>
                  <a:srgbClr val="474A81"/>
                </a:solidFill>
              </a:rPr>
              <a:t> gracias a la </a:t>
            </a:r>
            <a:r>
              <a:rPr lang="en-US" altLang="es-AR" sz="2400" dirty="0" err="1" smtClean="0">
                <a:solidFill>
                  <a:srgbClr val="474A81"/>
                </a:solidFill>
              </a:rPr>
              <a:t>alarma</a:t>
            </a:r>
            <a:r>
              <a:rPr lang="en-US" altLang="es-AR" sz="2400" dirty="0" smtClean="0">
                <a:solidFill>
                  <a:srgbClr val="474A81"/>
                </a:solidFill>
              </a:rPr>
              <a:t> de </a:t>
            </a:r>
            <a:r>
              <a:rPr lang="en-US" altLang="es-AR" sz="2400" dirty="0" err="1" smtClean="0">
                <a:solidFill>
                  <a:srgbClr val="474A81"/>
                </a:solidFill>
              </a:rPr>
              <a:t>tu</a:t>
            </a:r>
            <a:r>
              <a:rPr lang="en-US" altLang="es-AR" sz="2400" dirty="0" smtClean="0">
                <a:solidFill>
                  <a:srgbClr val="474A81"/>
                </a:solidFill>
              </a:rPr>
              <a:t> cellular </a:t>
            </a:r>
            <a:r>
              <a:rPr lang="en-US" altLang="es-AR" sz="2400" dirty="0" err="1" smtClean="0">
                <a:solidFill>
                  <a:srgbClr val="474A81"/>
                </a:solidFill>
              </a:rPr>
              <a:t>fabricado</a:t>
            </a:r>
            <a:r>
              <a:rPr lang="en-US" altLang="es-AR" sz="2400" dirty="0" smtClean="0">
                <a:solidFill>
                  <a:srgbClr val="474A81"/>
                </a:solidFill>
              </a:rPr>
              <a:t> en Korea.</a:t>
            </a:r>
          </a:p>
          <a:p>
            <a:pPr indent="230188" algn="l" eaLnBrk="1" hangingPunct="1">
              <a:lnSpc>
                <a:spcPct val="90000"/>
              </a:lnSpc>
              <a:buClr>
                <a:srgbClr val="F09A0E"/>
              </a:buClr>
              <a:buFont typeface="Wingdings" pitchFamily="2" charset="2"/>
              <a:buChar char="Ø"/>
              <a:tabLst>
                <a:tab pos="342900" algn="l"/>
                <a:tab pos="857250" algn="l"/>
              </a:tabLst>
            </a:pPr>
            <a:r>
              <a:rPr lang="en-US" altLang="es-AR" sz="2400" dirty="0" err="1" smtClean="0">
                <a:solidFill>
                  <a:srgbClr val="474A81"/>
                </a:solidFill>
              </a:rPr>
              <a:t>Te</a:t>
            </a:r>
            <a:r>
              <a:rPr lang="en-US" altLang="es-AR" sz="2400" dirty="0" smtClean="0">
                <a:solidFill>
                  <a:srgbClr val="474A81"/>
                </a:solidFill>
              </a:rPr>
              <a:t> </a:t>
            </a:r>
            <a:r>
              <a:rPr lang="en-US" altLang="es-AR" sz="2400" dirty="0" err="1" smtClean="0">
                <a:solidFill>
                  <a:srgbClr val="474A81"/>
                </a:solidFill>
              </a:rPr>
              <a:t>preparás</a:t>
            </a:r>
            <a:r>
              <a:rPr lang="en-US" altLang="es-AR" sz="2400" dirty="0" smtClean="0">
                <a:solidFill>
                  <a:srgbClr val="474A81"/>
                </a:solidFill>
              </a:rPr>
              <a:t> </a:t>
            </a:r>
            <a:r>
              <a:rPr lang="en-US" altLang="es-AR" sz="2400" dirty="0" err="1" smtClean="0">
                <a:solidFill>
                  <a:srgbClr val="474A81"/>
                </a:solidFill>
              </a:rPr>
              <a:t>jugo</a:t>
            </a:r>
            <a:r>
              <a:rPr lang="en-US" altLang="es-AR" sz="2400" dirty="0" smtClean="0">
                <a:solidFill>
                  <a:srgbClr val="474A81"/>
                </a:solidFill>
              </a:rPr>
              <a:t> de </a:t>
            </a:r>
            <a:r>
              <a:rPr lang="en-US" altLang="es-AR" sz="2400" dirty="0" err="1" smtClean="0">
                <a:solidFill>
                  <a:srgbClr val="474A81"/>
                </a:solidFill>
              </a:rPr>
              <a:t>naranja</a:t>
            </a:r>
            <a:r>
              <a:rPr lang="en-US" altLang="es-AR" sz="2400" dirty="0" smtClean="0">
                <a:solidFill>
                  <a:srgbClr val="474A81"/>
                </a:solidFill>
              </a:rPr>
              <a:t> </a:t>
            </a:r>
            <a:r>
              <a:rPr lang="en-US" altLang="es-AR" sz="2400" dirty="0" err="1" smtClean="0">
                <a:solidFill>
                  <a:srgbClr val="474A81"/>
                </a:solidFill>
              </a:rPr>
              <a:t>cosechadas</a:t>
            </a:r>
            <a:r>
              <a:rPr lang="en-US" altLang="es-AR" sz="2400" dirty="0" smtClean="0">
                <a:solidFill>
                  <a:srgbClr val="474A81"/>
                </a:solidFill>
              </a:rPr>
              <a:t> en Paraguay.</a:t>
            </a:r>
          </a:p>
          <a:p>
            <a:pPr indent="230188" algn="l" eaLnBrk="1" hangingPunct="1">
              <a:lnSpc>
                <a:spcPct val="90000"/>
              </a:lnSpc>
              <a:buClr>
                <a:srgbClr val="F09A0E"/>
              </a:buClr>
              <a:buFont typeface="Wingdings" pitchFamily="2" charset="2"/>
              <a:buChar char="Ø"/>
              <a:tabLst>
                <a:tab pos="342900" algn="l"/>
                <a:tab pos="857250" algn="l"/>
              </a:tabLst>
            </a:pPr>
            <a:r>
              <a:rPr lang="en-US" altLang="es-AR" sz="2400" dirty="0" err="1" smtClean="0">
                <a:solidFill>
                  <a:srgbClr val="474A81"/>
                </a:solidFill>
              </a:rPr>
              <a:t>Te</a:t>
            </a:r>
            <a:r>
              <a:rPr lang="en-US" altLang="es-AR" sz="2400" dirty="0" smtClean="0">
                <a:solidFill>
                  <a:srgbClr val="474A81"/>
                </a:solidFill>
              </a:rPr>
              <a:t> </a:t>
            </a:r>
            <a:r>
              <a:rPr lang="en-US" altLang="es-AR" sz="2400" dirty="0" err="1" smtClean="0">
                <a:solidFill>
                  <a:srgbClr val="474A81"/>
                </a:solidFill>
              </a:rPr>
              <a:t>vestís</a:t>
            </a:r>
            <a:r>
              <a:rPr lang="en-US" altLang="es-AR" sz="2400" dirty="0" smtClean="0">
                <a:solidFill>
                  <a:srgbClr val="474A81"/>
                </a:solidFill>
              </a:rPr>
              <a:t> con </a:t>
            </a:r>
            <a:r>
              <a:rPr lang="en-US" altLang="es-AR" sz="2400" dirty="0" err="1" smtClean="0">
                <a:solidFill>
                  <a:srgbClr val="474A81"/>
                </a:solidFill>
              </a:rPr>
              <a:t>ropa</a:t>
            </a:r>
            <a:r>
              <a:rPr lang="en-US" altLang="es-AR" sz="2400" dirty="0" smtClean="0">
                <a:solidFill>
                  <a:srgbClr val="474A81"/>
                </a:solidFill>
              </a:rPr>
              <a:t> </a:t>
            </a:r>
            <a:r>
              <a:rPr lang="en-US" altLang="es-AR" sz="2400" dirty="0" err="1" smtClean="0">
                <a:solidFill>
                  <a:srgbClr val="474A81"/>
                </a:solidFill>
              </a:rPr>
              <a:t>hecha</a:t>
            </a:r>
            <a:r>
              <a:rPr lang="en-US" altLang="es-AR" sz="2400" dirty="0" smtClean="0">
                <a:solidFill>
                  <a:srgbClr val="474A81"/>
                </a:solidFill>
              </a:rPr>
              <a:t> de </a:t>
            </a:r>
            <a:r>
              <a:rPr lang="en-US" altLang="es-AR" sz="2400" dirty="0" err="1" smtClean="0">
                <a:solidFill>
                  <a:srgbClr val="474A81"/>
                </a:solidFill>
              </a:rPr>
              <a:t>algodón</a:t>
            </a:r>
            <a:r>
              <a:rPr lang="en-US" altLang="es-AR" sz="2400" dirty="0" smtClean="0">
                <a:solidFill>
                  <a:srgbClr val="474A81"/>
                </a:solidFill>
              </a:rPr>
              <a:t> </a:t>
            </a:r>
            <a:r>
              <a:rPr lang="en-US" altLang="es-AR" sz="2400" dirty="0" err="1" smtClean="0">
                <a:solidFill>
                  <a:srgbClr val="474A81"/>
                </a:solidFill>
              </a:rPr>
              <a:t>producido</a:t>
            </a:r>
            <a:r>
              <a:rPr lang="en-US" altLang="es-AR" sz="2400" dirty="0" smtClean="0">
                <a:solidFill>
                  <a:srgbClr val="474A81"/>
                </a:solidFill>
              </a:rPr>
              <a:t> en </a:t>
            </a:r>
            <a:r>
              <a:rPr lang="en-US" altLang="es-AR" sz="2400" dirty="0" err="1" smtClean="0">
                <a:solidFill>
                  <a:srgbClr val="474A81"/>
                </a:solidFill>
              </a:rPr>
              <a:t>Brasil</a:t>
            </a:r>
            <a:r>
              <a:rPr lang="en-US" altLang="es-AR" sz="2400" dirty="0" smtClean="0">
                <a:solidFill>
                  <a:srgbClr val="474A81"/>
                </a:solidFill>
              </a:rPr>
              <a:t> y </a:t>
            </a:r>
            <a:r>
              <a:rPr lang="en-US" altLang="es-AR" sz="2400" dirty="0" err="1" smtClean="0">
                <a:solidFill>
                  <a:srgbClr val="474A81"/>
                </a:solidFill>
              </a:rPr>
              <a:t>elaborada</a:t>
            </a:r>
            <a:r>
              <a:rPr lang="en-US" altLang="es-AR" sz="2400" dirty="0" smtClean="0">
                <a:solidFill>
                  <a:srgbClr val="474A81"/>
                </a:solidFill>
              </a:rPr>
              <a:t> en </a:t>
            </a:r>
            <a:r>
              <a:rPr lang="en-US" altLang="es-AR" sz="2400" dirty="0" err="1" smtClean="0">
                <a:solidFill>
                  <a:srgbClr val="474A81"/>
                </a:solidFill>
              </a:rPr>
              <a:t>Tailandia</a:t>
            </a:r>
            <a:r>
              <a:rPr lang="en-US" altLang="es-AR" sz="2400" dirty="0" smtClean="0">
                <a:solidFill>
                  <a:srgbClr val="474A81"/>
                </a:solidFill>
              </a:rPr>
              <a:t>.</a:t>
            </a:r>
          </a:p>
          <a:p>
            <a:pPr indent="230188" algn="l" eaLnBrk="1" hangingPunct="1">
              <a:lnSpc>
                <a:spcPct val="90000"/>
              </a:lnSpc>
              <a:buClr>
                <a:srgbClr val="F09A0E"/>
              </a:buClr>
              <a:buFont typeface="Wingdings" pitchFamily="2" charset="2"/>
              <a:buChar char="Ø"/>
              <a:tabLst>
                <a:tab pos="342900" algn="l"/>
                <a:tab pos="857250" algn="l"/>
              </a:tabLst>
            </a:pPr>
            <a:r>
              <a:rPr lang="en-US" altLang="es-AR" sz="2400" dirty="0" err="1" smtClean="0">
                <a:solidFill>
                  <a:srgbClr val="474A81"/>
                </a:solidFill>
              </a:rPr>
              <a:t>Ves</a:t>
            </a:r>
            <a:r>
              <a:rPr lang="en-US" altLang="es-AR" sz="2400" dirty="0" smtClean="0">
                <a:solidFill>
                  <a:srgbClr val="474A81"/>
                </a:solidFill>
              </a:rPr>
              <a:t> </a:t>
            </a:r>
            <a:r>
              <a:rPr lang="en-US" altLang="es-AR" sz="2400" dirty="0" err="1" smtClean="0">
                <a:solidFill>
                  <a:srgbClr val="474A81"/>
                </a:solidFill>
              </a:rPr>
              <a:t>las</a:t>
            </a:r>
            <a:r>
              <a:rPr lang="en-US" altLang="es-AR" sz="2400" dirty="0" smtClean="0">
                <a:solidFill>
                  <a:srgbClr val="474A81"/>
                </a:solidFill>
              </a:rPr>
              <a:t> </a:t>
            </a:r>
            <a:r>
              <a:rPr lang="en-US" altLang="es-AR" sz="2400" dirty="0" err="1" smtClean="0">
                <a:solidFill>
                  <a:srgbClr val="474A81"/>
                </a:solidFill>
              </a:rPr>
              <a:t>noticias</a:t>
            </a:r>
            <a:r>
              <a:rPr lang="en-US" altLang="es-AR" sz="2400" dirty="0" smtClean="0">
                <a:solidFill>
                  <a:srgbClr val="474A81"/>
                </a:solidFill>
              </a:rPr>
              <a:t> en </a:t>
            </a:r>
            <a:r>
              <a:rPr lang="en-US" altLang="es-AR" sz="2400" dirty="0" err="1" smtClean="0">
                <a:solidFill>
                  <a:srgbClr val="474A81"/>
                </a:solidFill>
              </a:rPr>
              <a:t>tu</a:t>
            </a:r>
            <a:r>
              <a:rPr lang="en-US" altLang="es-AR" sz="2400" dirty="0" smtClean="0">
                <a:solidFill>
                  <a:srgbClr val="474A81"/>
                </a:solidFill>
              </a:rPr>
              <a:t> TV </a:t>
            </a:r>
            <a:r>
              <a:rPr lang="en-US" altLang="es-AR" sz="2400" dirty="0" err="1" smtClean="0">
                <a:solidFill>
                  <a:srgbClr val="474A81"/>
                </a:solidFill>
              </a:rPr>
              <a:t>hecho</a:t>
            </a:r>
            <a:r>
              <a:rPr lang="en-US" altLang="es-AR" sz="2400" dirty="0" smtClean="0">
                <a:solidFill>
                  <a:srgbClr val="474A81"/>
                </a:solidFill>
              </a:rPr>
              <a:t> en </a:t>
            </a:r>
            <a:r>
              <a:rPr lang="en-US" altLang="es-AR" sz="2400" dirty="0" err="1" smtClean="0">
                <a:solidFill>
                  <a:srgbClr val="474A81"/>
                </a:solidFill>
              </a:rPr>
              <a:t>Japón</a:t>
            </a:r>
            <a:r>
              <a:rPr lang="en-US" altLang="es-AR" sz="2400" dirty="0" smtClean="0">
                <a:solidFill>
                  <a:srgbClr val="474A81"/>
                </a:solidFill>
              </a:rPr>
              <a:t>.</a:t>
            </a:r>
          </a:p>
          <a:p>
            <a:pPr indent="230188" algn="l" eaLnBrk="1" hangingPunct="1">
              <a:lnSpc>
                <a:spcPct val="90000"/>
              </a:lnSpc>
              <a:buClr>
                <a:srgbClr val="F09A0E"/>
              </a:buClr>
              <a:buFont typeface="Wingdings" pitchFamily="2" charset="2"/>
              <a:buChar char="Ø"/>
              <a:tabLst>
                <a:tab pos="342900" algn="l"/>
                <a:tab pos="857250" algn="l"/>
              </a:tabLst>
            </a:pPr>
            <a:r>
              <a:rPr lang="en-US" altLang="es-AR" sz="2400" dirty="0" err="1" smtClean="0">
                <a:solidFill>
                  <a:srgbClr val="474A81"/>
                </a:solidFill>
              </a:rPr>
              <a:t>Venís</a:t>
            </a:r>
            <a:r>
              <a:rPr lang="en-US" altLang="es-AR" sz="2400" dirty="0" smtClean="0">
                <a:solidFill>
                  <a:srgbClr val="474A81"/>
                </a:solidFill>
              </a:rPr>
              <a:t> a la Universidad en un micro </a:t>
            </a:r>
            <a:r>
              <a:rPr lang="en-US" altLang="es-AR" sz="2400" dirty="0" err="1" smtClean="0">
                <a:solidFill>
                  <a:srgbClr val="474A81"/>
                </a:solidFill>
              </a:rPr>
              <a:t>fabricado</a:t>
            </a:r>
            <a:r>
              <a:rPr lang="en-US" altLang="es-AR" sz="2400" dirty="0" smtClean="0">
                <a:solidFill>
                  <a:srgbClr val="474A81"/>
                </a:solidFill>
              </a:rPr>
              <a:t> con </a:t>
            </a:r>
            <a:r>
              <a:rPr lang="en-US" altLang="es-AR" sz="2400" dirty="0" err="1" smtClean="0">
                <a:solidFill>
                  <a:srgbClr val="474A81"/>
                </a:solidFill>
              </a:rPr>
              <a:t>partes</a:t>
            </a:r>
            <a:r>
              <a:rPr lang="en-US" altLang="es-AR" sz="2400" dirty="0" smtClean="0">
                <a:solidFill>
                  <a:srgbClr val="474A81"/>
                </a:solidFill>
              </a:rPr>
              <a:t> </a:t>
            </a:r>
            <a:r>
              <a:rPr lang="en-US" altLang="es-AR" sz="2400" dirty="0" err="1" smtClean="0">
                <a:solidFill>
                  <a:srgbClr val="474A81"/>
                </a:solidFill>
              </a:rPr>
              <a:t>hechas</a:t>
            </a:r>
            <a:r>
              <a:rPr lang="en-US" altLang="es-AR" sz="2400" dirty="0" smtClean="0">
                <a:solidFill>
                  <a:srgbClr val="474A81"/>
                </a:solidFill>
              </a:rPr>
              <a:t> en media </a:t>
            </a:r>
            <a:r>
              <a:rPr lang="en-US" altLang="es-AR" sz="2400" dirty="0" err="1" smtClean="0">
                <a:solidFill>
                  <a:srgbClr val="474A81"/>
                </a:solidFill>
              </a:rPr>
              <a:t>docena</a:t>
            </a:r>
            <a:r>
              <a:rPr lang="en-US" altLang="es-AR" sz="2400" dirty="0" smtClean="0">
                <a:solidFill>
                  <a:srgbClr val="474A81"/>
                </a:solidFill>
              </a:rPr>
              <a:t> de </a:t>
            </a:r>
            <a:r>
              <a:rPr lang="en-US" altLang="es-AR" sz="2400" dirty="0" err="1" smtClean="0">
                <a:solidFill>
                  <a:srgbClr val="474A81"/>
                </a:solidFill>
              </a:rPr>
              <a:t>diferentes</a:t>
            </a:r>
            <a:r>
              <a:rPr lang="en-US" altLang="es-AR" sz="2400" dirty="0" smtClean="0">
                <a:solidFill>
                  <a:srgbClr val="474A81"/>
                </a:solidFill>
              </a:rPr>
              <a:t> </a:t>
            </a:r>
            <a:r>
              <a:rPr lang="en-US" altLang="es-AR" sz="2400" dirty="0" err="1" smtClean="0">
                <a:solidFill>
                  <a:srgbClr val="474A81"/>
                </a:solidFill>
              </a:rPr>
              <a:t>países</a:t>
            </a:r>
            <a:r>
              <a:rPr lang="en-US" altLang="es-AR" sz="2400" dirty="0" smtClean="0">
                <a:solidFill>
                  <a:srgbClr val="474A81"/>
                </a:solidFill>
              </a:rPr>
              <a:t>.</a:t>
            </a:r>
          </a:p>
          <a:p>
            <a:pPr indent="230188" algn="l" eaLnBrk="1" hangingPunct="1">
              <a:lnSpc>
                <a:spcPct val="90000"/>
              </a:lnSpc>
              <a:buClr>
                <a:srgbClr val="F09A0E"/>
              </a:buClr>
              <a:buFont typeface="Monotype Sorts"/>
              <a:buChar char="u"/>
              <a:tabLst>
                <a:tab pos="342900" algn="l"/>
                <a:tab pos="857250" algn="l"/>
              </a:tabLst>
            </a:pPr>
            <a:endParaRPr lang="en-US" altLang="es-AR" sz="2400" dirty="0" smtClean="0">
              <a:solidFill>
                <a:srgbClr val="000099"/>
              </a:solidFill>
            </a:endParaRPr>
          </a:p>
          <a:p>
            <a:pPr indent="230188" algn="l" eaLnBrk="1" hangingPunct="1">
              <a:lnSpc>
                <a:spcPct val="90000"/>
              </a:lnSpc>
              <a:buClr>
                <a:srgbClr val="F09A0E"/>
              </a:buClr>
              <a:tabLst>
                <a:tab pos="342900" algn="l"/>
                <a:tab pos="857250" algn="l"/>
              </a:tabLst>
            </a:pPr>
            <a:r>
              <a:rPr lang="en-US" altLang="es-AR" sz="2400" dirty="0" smtClean="0">
                <a:solidFill>
                  <a:srgbClr val="B0001D"/>
                </a:solidFill>
                <a:latin typeface="Tahoma" pitchFamily="34" charset="0"/>
              </a:rPr>
              <a:t> </a:t>
            </a:r>
            <a:r>
              <a:rPr lang="en-US" altLang="es-AR" sz="2400" dirty="0" smtClean="0">
                <a:solidFill>
                  <a:srgbClr val="B0001D"/>
                </a:solidFill>
              </a:rPr>
              <a:t>…y </a:t>
            </a:r>
            <a:r>
              <a:rPr lang="en-US" altLang="es-AR" sz="2400" dirty="0" err="1" smtClean="0">
                <a:solidFill>
                  <a:srgbClr val="B0001D"/>
                </a:solidFill>
              </a:rPr>
              <a:t>apenas</a:t>
            </a:r>
            <a:r>
              <a:rPr lang="en-US" altLang="es-AR" sz="2400" dirty="0" smtClean="0">
                <a:solidFill>
                  <a:srgbClr val="B0001D"/>
                </a:solidFill>
              </a:rPr>
              <a:t> </a:t>
            </a:r>
            <a:r>
              <a:rPr lang="en-US" altLang="es-AR" sz="2400" dirty="0" err="1" smtClean="0">
                <a:solidFill>
                  <a:srgbClr val="B0001D"/>
                </a:solidFill>
              </a:rPr>
              <a:t>han</a:t>
            </a:r>
            <a:r>
              <a:rPr lang="en-US" altLang="es-AR" sz="2400" dirty="0" smtClean="0">
                <a:solidFill>
                  <a:srgbClr val="B0001D"/>
                </a:solidFill>
              </a:rPr>
              <a:t> </a:t>
            </a:r>
            <a:r>
              <a:rPr lang="en-US" altLang="es-AR" sz="2400" dirty="0" err="1" smtClean="0">
                <a:solidFill>
                  <a:srgbClr val="B0001D"/>
                </a:solidFill>
              </a:rPr>
              <a:t>transcurrido</a:t>
            </a:r>
            <a:r>
              <a:rPr lang="en-US" altLang="es-AR" sz="2400" dirty="0" smtClean="0">
                <a:solidFill>
                  <a:srgbClr val="B0001D"/>
                </a:solidFill>
              </a:rPr>
              <a:t> </a:t>
            </a:r>
            <a:r>
              <a:rPr lang="en-US" altLang="es-AR" sz="2400" dirty="0" err="1" smtClean="0">
                <a:solidFill>
                  <a:srgbClr val="B0001D"/>
                </a:solidFill>
              </a:rPr>
              <a:t>menos</a:t>
            </a:r>
            <a:r>
              <a:rPr lang="en-US" altLang="es-AR" sz="2400" dirty="0" smtClean="0">
                <a:solidFill>
                  <a:srgbClr val="B0001D"/>
                </a:solidFill>
              </a:rPr>
              <a:t> de 2 </a:t>
            </a:r>
            <a:r>
              <a:rPr lang="en-US" altLang="es-AR" sz="2400" dirty="0" err="1" smtClean="0">
                <a:solidFill>
                  <a:srgbClr val="B0001D"/>
                </a:solidFill>
              </a:rPr>
              <a:t>horas</a:t>
            </a:r>
            <a:r>
              <a:rPr lang="en-US" altLang="es-AR" sz="2400" dirty="0" smtClean="0">
                <a:solidFill>
                  <a:srgbClr val="B0001D"/>
                </a:solidFill>
              </a:rPr>
              <a:t> del </a:t>
            </a:r>
            <a:r>
              <a:rPr lang="en-US" altLang="es-AR" sz="2400" dirty="0" err="1" smtClean="0">
                <a:solidFill>
                  <a:srgbClr val="B0001D"/>
                </a:solidFill>
              </a:rPr>
              <a:t>día</a:t>
            </a:r>
            <a:r>
              <a:rPr lang="en-US" altLang="es-AR" sz="2400" dirty="0" smtClean="0">
                <a:solidFill>
                  <a:srgbClr val="B0001D"/>
                </a:solidFill>
              </a:rPr>
              <a:t>!</a:t>
            </a:r>
            <a:endParaRPr lang="en-US" altLang="es-AR" sz="2400" dirty="0" smtClean="0">
              <a:solidFill>
                <a:srgbClr val="000099"/>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080323">
                                            <p:txEl>
                                              <p:pRg st="0" end="0"/>
                                            </p:txEl>
                                          </p:spTgt>
                                        </p:tgtEl>
                                        <p:attrNameLst>
                                          <p:attrName>style.visibility</p:attrName>
                                        </p:attrNameLst>
                                      </p:cBhvr>
                                      <p:to>
                                        <p:strVal val="visible"/>
                                      </p:to>
                                    </p:set>
                                    <p:anim calcmode="lin" valueType="num">
                                      <p:cBhvr>
                                        <p:cTn id="7" dur="500" fill="hold"/>
                                        <p:tgtEl>
                                          <p:spTgt spid="1080323">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1080323">
                                            <p:txEl>
                                              <p:pRg st="0" end="0"/>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080323">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080323">
                                            <p:txEl>
                                              <p:pRg st="2" end="2"/>
                                            </p:txEl>
                                          </p:spTgt>
                                        </p:tgtEl>
                                        <p:attrNameLst>
                                          <p:attrName>style.visibility</p:attrName>
                                        </p:attrNameLst>
                                      </p:cBhvr>
                                      <p:to>
                                        <p:strVal val="visible"/>
                                      </p:to>
                                    </p:set>
                                    <p:anim calcmode="lin" valueType="num">
                                      <p:cBhvr>
                                        <p:cTn id="13" dur="500" fill="hold"/>
                                        <p:tgtEl>
                                          <p:spTgt spid="1080323">
                                            <p:txEl>
                                              <p:pRg st="2" end="2"/>
                                            </p:txEl>
                                          </p:spTgt>
                                        </p:tgtEl>
                                        <p:attrNameLst>
                                          <p:attrName>ppt_w</p:attrName>
                                        </p:attrNameLst>
                                      </p:cBhvr>
                                      <p:tavLst>
                                        <p:tav tm="0">
                                          <p:val>
                                            <p:strVal val="2/3*#ppt_w"/>
                                          </p:val>
                                        </p:tav>
                                        <p:tav tm="100000">
                                          <p:val>
                                            <p:strVal val="#ppt_w"/>
                                          </p:val>
                                        </p:tav>
                                      </p:tavLst>
                                    </p:anim>
                                    <p:anim calcmode="lin" valueType="num">
                                      <p:cBhvr>
                                        <p:cTn id="14" dur="500" fill="hold"/>
                                        <p:tgtEl>
                                          <p:spTgt spid="1080323">
                                            <p:txEl>
                                              <p:pRg st="2" end="2"/>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080323">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080323">
                                            <p:txEl>
                                              <p:pRg st="3" end="3"/>
                                            </p:txEl>
                                          </p:spTgt>
                                        </p:tgtEl>
                                        <p:attrNameLst>
                                          <p:attrName>style.visibility</p:attrName>
                                        </p:attrNameLst>
                                      </p:cBhvr>
                                      <p:to>
                                        <p:strVal val="visible"/>
                                      </p:to>
                                    </p:set>
                                    <p:anim calcmode="lin" valueType="num">
                                      <p:cBhvr>
                                        <p:cTn id="19" dur="500" fill="hold"/>
                                        <p:tgtEl>
                                          <p:spTgt spid="1080323">
                                            <p:txEl>
                                              <p:pRg st="3" end="3"/>
                                            </p:txEl>
                                          </p:spTgt>
                                        </p:tgtEl>
                                        <p:attrNameLst>
                                          <p:attrName>ppt_w</p:attrName>
                                        </p:attrNameLst>
                                      </p:cBhvr>
                                      <p:tavLst>
                                        <p:tav tm="0">
                                          <p:val>
                                            <p:strVal val="2/3*#ppt_w"/>
                                          </p:val>
                                        </p:tav>
                                        <p:tav tm="100000">
                                          <p:val>
                                            <p:strVal val="#ppt_w"/>
                                          </p:val>
                                        </p:tav>
                                      </p:tavLst>
                                    </p:anim>
                                    <p:anim calcmode="lin" valueType="num">
                                      <p:cBhvr>
                                        <p:cTn id="20" dur="500" fill="hold"/>
                                        <p:tgtEl>
                                          <p:spTgt spid="1080323">
                                            <p:txEl>
                                              <p:pRg st="3" end="3"/>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080323">
                                            <p:txEl>
                                              <p:pRg st="3" end="3"/>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1080323">
                                            <p:txEl>
                                              <p:pRg st="4" end="4"/>
                                            </p:txEl>
                                          </p:spTgt>
                                        </p:tgtEl>
                                        <p:attrNameLst>
                                          <p:attrName>style.visibility</p:attrName>
                                        </p:attrNameLst>
                                      </p:cBhvr>
                                      <p:to>
                                        <p:strVal val="visible"/>
                                      </p:to>
                                    </p:set>
                                    <p:anim calcmode="lin" valueType="num">
                                      <p:cBhvr>
                                        <p:cTn id="25" dur="500" fill="hold"/>
                                        <p:tgtEl>
                                          <p:spTgt spid="1080323">
                                            <p:txEl>
                                              <p:pRg st="4" end="4"/>
                                            </p:txEl>
                                          </p:spTgt>
                                        </p:tgtEl>
                                        <p:attrNameLst>
                                          <p:attrName>ppt_w</p:attrName>
                                        </p:attrNameLst>
                                      </p:cBhvr>
                                      <p:tavLst>
                                        <p:tav tm="0">
                                          <p:val>
                                            <p:strVal val="2/3*#ppt_w"/>
                                          </p:val>
                                        </p:tav>
                                        <p:tav tm="100000">
                                          <p:val>
                                            <p:strVal val="#ppt_w"/>
                                          </p:val>
                                        </p:tav>
                                      </p:tavLst>
                                    </p:anim>
                                    <p:anim calcmode="lin" valueType="num">
                                      <p:cBhvr>
                                        <p:cTn id="26" dur="500" fill="hold"/>
                                        <p:tgtEl>
                                          <p:spTgt spid="1080323">
                                            <p:txEl>
                                              <p:pRg st="4" end="4"/>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080323">
                                            <p:txEl>
                                              <p:pRg st="4" end="4"/>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1080323">
                                            <p:txEl>
                                              <p:pRg st="5" end="5"/>
                                            </p:txEl>
                                          </p:spTgt>
                                        </p:tgtEl>
                                        <p:attrNameLst>
                                          <p:attrName>style.visibility</p:attrName>
                                        </p:attrNameLst>
                                      </p:cBhvr>
                                      <p:to>
                                        <p:strVal val="visible"/>
                                      </p:to>
                                    </p:set>
                                    <p:anim calcmode="lin" valueType="num">
                                      <p:cBhvr>
                                        <p:cTn id="31" dur="500" fill="hold"/>
                                        <p:tgtEl>
                                          <p:spTgt spid="1080323">
                                            <p:txEl>
                                              <p:pRg st="5" end="5"/>
                                            </p:txEl>
                                          </p:spTgt>
                                        </p:tgtEl>
                                        <p:attrNameLst>
                                          <p:attrName>ppt_w</p:attrName>
                                        </p:attrNameLst>
                                      </p:cBhvr>
                                      <p:tavLst>
                                        <p:tav tm="0">
                                          <p:val>
                                            <p:strVal val="2/3*#ppt_w"/>
                                          </p:val>
                                        </p:tav>
                                        <p:tav tm="100000">
                                          <p:val>
                                            <p:strVal val="#ppt_w"/>
                                          </p:val>
                                        </p:tav>
                                      </p:tavLst>
                                    </p:anim>
                                    <p:anim calcmode="lin" valueType="num">
                                      <p:cBhvr>
                                        <p:cTn id="32" dur="500" fill="hold"/>
                                        <p:tgtEl>
                                          <p:spTgt spid="1080323">
                                            <p:txEl>
                                              <p:pRg st="5" end="5"/>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080323">
                                            <p:txEl>
                                              <p:pRg st="5" end="5"/>
                                            </p:txEl>
                                          </p:spTgt>
                                        </p:tgtEl>
                                        <p:attrNameLst>
                                          <p:attrName>ppt_c</p:attrName>
                                        </p:attrNameLst>
                                      </p:cBhvr>
                                      <p:to>
                                        <a:schemeClr val="bg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1080323">
                                            <p:txEl>
                                              <p:pRg st="6" end="6"/>
                                            </p:txEl>
                                          </p:spTgt>
                                        </p:tgtEl>
                                        <p:attrNameLst>
                                          <p:attrName>style.visibility</p:attrName>
                                        </p:attrNameLst>
                                      </p:cBhvr>
                                      <p:to>
                                        <p:strVal val="visible"/>
                                      </p:to>
                                    </p:set>
                                    <p:anim calcmode="lin" valueType="num">
                                      <p:cBhvr>
                                        <p:cTn id="37" dur="500" fill="hold"/>
                                        <p:tgtEl>
                                          <p:spTgt spid="1080323">
                                            <p:txEl>
                                              <p:pRg st="6" end="6"/>
                                            </p:txEl>
                                          </p:spTgt>
                                        </p:tgtEl>
                                        <p:attrNameLst>
                                          <p:attrName>ppt_w</p:attrName>
                                        </p:attrNameLst>
                                      </p:cBhvr>
                                      <p:tavLst>
                                        <p:tav tm="0">
                                          <p:val>
                                            <p:strVal val="2/3*#ppt_w"/>
                                          </p:val>
                                        </p:tav>
                                        <p:tav tm="100000">
                                          <p:val>
                                            <p:strVal val="#ppt_w"/>
                                          </p:val>
                                        </p:tav>
                                      </p:tavLst>
                                    </p:anim>
                                    <p:anim calcmode="lin" valueType="num">
                                      <p:cBhvr>
                                        <p:cTn id="38" dur="500" fill="hold"/>
                                        <p:tgtEl>
                                          <p:spTgt spid="1080323">
                                            <p:txEl>
                                              <p:pRg st="6" end="6"/>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080323">
                                            <p:txEl>
                                              <p:pRg st="6" end="6"/>
                                            </p:txEl>
                                          </p:spTgt>
                                        </p:tgtEl>
                                        <p:attrNameLst>
                                          <p:attrName>ppt_c</p:attrName>
                                        </p:attrNameLst>
                                      </p:cBhvr>
                                      <p:to>
                                        <a:schemeClr val="bg2"/>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1080323">
                                            <p:txEl>
                                              <p:pRg st="8" end="8"/>
                                            </p:txEl>
                                          </p:spTgt>
                                        </p:tgtEl>
                                        <p:attrNameLst>
                                          <p:attrName>style.visibility</p:attrName>
                                        </p:attrNameLst>
                                      </p:cBhvr>
                                      <p:to>
                                        <p:strVal val="visible"/>
                                      </p:to>
                                    </p:set>
                                    <p:anim calcmode="lin" valueType="num">
                                      <p:cBhvr>
                                        <p:cTn id="43" dur="500" fill="hold"/>
                                        <p:tgtEl>
                                          <p:spTgt spid="1080323">
                                            <p:txEl>
                                              <p:pRg st="8" end="8"/>
                                            </p:txEl>
                                          </p:spTgt>
                                        </p:tgtEl>
                                        <p:attrNameLst>
                                          <p:attrName>ppt_w</p:attrName>
                                        </p:attrNameLst>
                                      </p:cBhvr>
                                      <p:tavLst>
                                        <p:tav tm="0">
                                          <p:val>
                                            <p:strVal val="2/3*#ppt_w"/>
                                          </p:val>
                                        </p:tav>
                                        <p:tav tm="100000">
                                          <p:val>
                                            <p:strVal val="#ppt_w"/>
                                          </p:val>
                                        </p:tav>
                                      </p:tavLst>
                                    </p:anim>
                                    <p:anim calcmode="lin" valueType="num">
                                      <p:cBhvr>
                                        <p:cTn id="44" dur="500" fill="hold"/>
                                        <p:tgtEl>
                                          <p:spTgt spid="1080323">
                                            <p:txEl>
                                              <p:pRg st="8" end="8"/>
                                            </p:txEl>
                                          </p:spTgt>
                                        </p:tgtEl>
                                        <p:attrNameLst>
                                          <p:attrName>ppt_h</p:attrName>
                                        </p:attrNameLst>
                                      </p:cBhvr>
                                      <p:tavLst>
                                        <p:tav tm="0">
                                          <p:val>
                                            <p:strVal val="2/3*#ppt_h"/>
                                          </p:val>
                                        </p:tav>
                                        <p:tav tm="100000">
                                          <p:val>
                                            <p:strVal val="#ppt_h"/>
                                          </p:val>
                                        </p:tav>
                                      </p:tavLst>
                                    </p:anim>
                                  </p:childTnLst>
                                  <p:subTnLst>
                                    <p:animClr clrSpc="rgb" dir="cw">
                                      <p:cBhvr override="childStyle">
                                        <p:cTn dur="1" fill="hold" display="0" masterRel="nextClick" afterEffect="1"/>
                                        <p:tgtEl>
                                          <p:spTgt spid="1080323">
                                            <p:txEl>
                                              <p:pRg st="8" end="8"/>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260350"/>
            <a:ext cx="8229600" cy="706438"/>
          </a:xfrm>
          <a:solidFill>
            <a:srgbClr val="00B0F0"/>
          </a:solidFill>
          <a:ln>
            <a:solidFill>
              <a:schemeClr val="accent1"/>
            </a:solidFill>
          </a:ln>
        </p:spPr>
        <p:txBody>
          <a:bodyPr rtlCol="0">
            <a:normAutofit/>
          </a:bodyPr>
          <a:lstStyle/>
          <a:p>
            <a:pPr eaLnBrk="1" fontAlgn="auto" hangingPunct="1">
              <a:spcAft>
                <a:spcPts val="0"/>
              </a:spcAft>
              <a:defRPr/>
            </a:pPr>
            <a:r>
              <a:rPr lang="es-ES" sz="3000" u="sng" dirty="0" smtClean="0">
                <a:effectLst>
                  <a:outerShdw blurRad="38100" dist="38100" dir="2700000" algn="tl">
                    <a:srgbClr val="C0C0C0"/>
                  </a:outerShdw>
                </a:effectLst>
                <a:latin typeface="Arial Black" pitchFamily="34" charset="0"/>
              </a:rPr>
              <a:t>Críticas a las Teorías Tradicionales</a:t>
            </a:r>
            <a:r>
              <a:rPr lang="es-ES" sz="4000" u="sng" dirty="0" smtClean="0">
                <a:latin typeface="Arial Black" pitchFamily="34" charset="0"/>
              </a:rPr>
              <a:t> </a:t>
            </a:r>
          </a:p>
        </p:txBody>
      </p:sp>
      <p:sp>
        <p:nvSpPr>
          <p:cNvPr id="8195" name="Rectangle 3"/>
          <p:cNvSpPr>
            <a:spLocks noGrp="1" noChangeArrowheads="1"/>
          </p:cNvSpPr>
          <p:nvPr>
            <p:ph idx="1"/>
          </p:nvPr>
        </p:nvSpPr>
        <p:spPr>
          <a:xfrm>
            <a:off x="190500" y="1484313"/>
            <a:ext cx="8785225" cy="4535487"/>
          </a:xfrm>
          <a:solidFill>
            <a:schemeClr val="bg1"/>
          </a:solidFill>
        </p:spPr>
        <p:txBody>
          <a:bodyPr rtlCol="0">
            <a:normAutofit/>
          </a:bodyPr>
          <a:lstStyle/>
          <a:p>
            <a:pPr marL="0" indent="0" algn="just" eaLnBrk="1" fontAlgn="auto" hangingPunct="1">
              <a:lnSpc>
                <a:spcPct val="150000"/>
              </a:lnSpc>
              <a:spcBef>
                <a:spcPct val="100000"/>
              </a:spcBef>
              <a:spcAft>
                <a:spcPts val="0"/>
              </a:spcAft>
              <a:buFontTx/>
              <a:buNone/>
              <a:defRPr/>
            </a:pPr>
            <a:r>
              <a:rPr lang="es-ES" sz="2000" dirty="0" smtClean="0">
                <a:latin typeface="Bembo" pitchFamily="18" charset="0"/>
              </a:rPr>
              <a:t>	</a:t>
            </a:r>
            <a:r>
              <a:rPr lang="es-ES" sz="2600" dirty="0" smtClean="0">
                <a:latin typeface="+mj-lt"/>
              </a:rPr>
              <a:t>Supuestos fuertemente restrictivos :</a:t>
            </a:r>
          </a:p>
          <a:p>
            <a:pPr marL="0" indent="0" algn="just" eaLnBrk="1" fontAlgn="auto" hangingPunct="1">
              <a:spcBef>
                <a:spcPct val="100000"/>
              </a:spcBef>
              <a:spcAft>
                <a:spcPts val="0"/>
              </a:spcAft>
              <a:buFontTx/>
              <a:buNone/>
              <a:defRPr/>
            </a:pPr>
            <a:r>
              <a:rPr lang="es-ES" sz="2600" dirty="0" smtClean="0">
                <a:latin typeface="+mj-lt"/>
              </a:rPr>
              <a:t>(1) competencia perfecta en los mercados, </a:t>
            </a:r>
          </a:p>
          <a:p>
            <a:pPr marL="514350" indent="-514350" algn="just" eaLnBrk="1" fontAlgn="auto" hangingPunct="1">
              <a:spcBef>
                <a:spcPct val="100000"/>
              </a:spcBef>
              <a:spcAft>
                <a:spcPts val="0"/>
              </a:spcAft>
              <a:buFont typeface="Monotype Sorts" pitchFamily="2" charset="2"/>
              <a:buNone/>
              <a:defRPr/>
            </a:pPr>
            <a:r>
              <a:rPr lang="es-ES" sz="2600" dirty="0" smtClean="0">
                <a:latin typeface="+mj-lt"/>
              </a:rPr>
              <a:t>(2) El comercio exterior en los países periféricos no estimula su desarrollo.</a:t>
            </a:r>
          </a:p>
          <a:p>
            <a:pPr marL="514350" indent="-514350" algn="just" eaLnBrk="1" fontAlgn="auto" hangingPunct="1">
              <a:spcBef>
                <a:spcPct val="100000"/>
              </a:spcBef>
              <a:spcAft>
                <a:spcPts val="0"/>
              </a:spcAft>
              <a:buFont typeface="Monotype Sorts" pitchFamily="2" charset="2"/>
              <a:buNone/>
              <a:defRPr/>
            </a:pPr>
            <a:r>
              <a:rPr lang="es-ES" sz="2600" dirty="0" smtClean="0">
                <a:latin typeface="+mj-lt"/>
              </a:rPr>
              <a:t>(3) La política comercial de los países centrales afecta negativamente al comercio de los países periféricos: aranceles, barreras para arancelarias.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195">
                                            <p:bg/>
                                          </p:spTgt>
                                        </p:tgtEl>
                                        <p:attrNameLst>
                                          <p:attrName>style.visibility</p:attrName>
                                        </p:attrNameLst>
                                      </p:cBhvr>
                                      <p:to>
                                        <p:strVal val="visible"/>
                                      </p:to>
                                    </p:set>
                                    <p:animEffect transition="in" filter="fade">
                                      <p:cBhvr>
                                        <p:cTn id="13" dur="2000"/>
                                        <p:tgtEl>
                                          <p:spTgt spid="8195">
                                            <p:bg/>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195">
                                            <p:txEl>
                                              <p:pRg st="0" end="0"/>
                                            </p:txEl>
                                          </p:spTgt>
                                        </p:tgtEl>
                                        <p:attrNameLst>
                                          <p:attrName>style.visibility</p:attrName>
                                        </p:attrNameLst>
                                      </p:cBhvr>
                                      <p:to>
                                        <p:strVal val="visible"/>
                                      </p:to>
                                    </p:set>
                                    <p:animEffect transition="in" filter="fade">
                                      <p:cBhvr>
                                        <p:cTn id="18" dur="2000"/>
                                        <p:tgtEl>
                                          <p:spTgt spid="8195">
                                            <p:txEl>
                                              <p:pRg st="0" end="0"/>
                                            </p:txEl>
                                          </p:spTgt>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8195">
                                            <p:txEl>
                                              <p:pRg st="1" end="1"/>
                                            </p:txEl>
                                          </p:spTgt>
                                        </p:tgtEl>
                                        <p:attrNameLst>
                                          <p:attrName>style.visibility</p:attrName>
                                        </p:attrNameLst>
                                      </p:cBhvr>
                                      <p:to>
                                        <p:strVal val="visible"/>
                                      </p:to>
                                    </p:set>
                                    <p:animEffect transition="in" filter="fade">
                                      <p:cBhvr>
                                        <p:cTn id="22" dur="2000"/>
                                        <p:tgtEl>
                                          <p:spTgt spid="8195">
                                            <p:txEl>
                                              <p:pRg st="1" end="1"/>
                                            </p:txEl>
                                          </p:spTgt>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8195">
                                            <p:txEl>
                                              <p:pRg st="2" end="2"/>
                                            </p:txEl>
                                          </p:spTgt>
                                        </p:tgtEl>
                                        <p:attrNameLst>
                                          <p:attrName>style.visibility</p:attrName>
                                        </p:attrNameLst>
                                      </p:cBhvr>
                                      <p:to>
                                        <p:strVal val="visible"/>
                                      </p:to>
                                    </p:set>
                                    <p:animEffect transition="in" filter="fade">
                                      <p:cBhvr>
                                        <p:cTn id="26" dur="2000"/>
                                        <p:tgtEl>
                                          <p:spTgt spid="8195">
                                            <p:txEl>
                                              <p:pRg st="2" end="2"/>
                                            </p:txEl>
                                          </p:spTgt>
                                        </p:tgtEl>
                                      </p:cBhvr>
                                    </p:animEffect>
                                  </p:childTnLst>
                                </p:cTn>
                              </p:par>
                            </p:childTnLst>
                          </p:cTn>
                        </p:par>
                        <p:par>
                          <p:cTn id="27" fill="hold" nodeType="afterGroup">
                            <p:stCondLst>
                              <p:cond delay="6000"/>
                            </p:stCondLst>
                            <p:childTnLst>
                              <p:par>
                                <p:cTn id="28" presetID="10" presetClass="entr" presetSubtype="0" fill="hold" grpId="0" nodeType="afterEffect">
                                  <p:stCondLst>
                                    <p:cond delay="0"/>
                                  </p:stCondLst>
                                  <p:childTnLst>
                                    <p:set>
                                      <p:cBhvr>
                                        <p:cTn id="29" dur="1" fill="hold">
                                          <p:stCondLst>
                                            <p:cond delay="0"/>
                                          </p:stCondLst>
                                        </p:cTn>
                                        <p:tgtEl>
                                          <p:spTgt spid="8195">
                                            <p:txEl>
                                              <p:pRg st="3" end="3"/>
                                            </p:txEl>
                                          </p:spTgt>
                                        </p:tgtEl>
                                        <p:attrNameLst>
                                          <p:attrName>style.visibility</p:attrName>
                                        </p:attrNameLst>
                                      </p:cBhvr>
                                      <p:to>
                                        <p:strVal val="visible"/>
                                      </p:to>
                                    </p:set>
                                    <p:animEffect transition="in" filter="fade">
                                      <p:cBhvr>
                                        <p:cTn id="30" dur="20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Título"/>
          <p:cNvSpPr>
            <a:spLocks noGrp="1"/>
          </p:cNvSpPr>
          <p:nvPr>
            <p:ph type="title"/>
          </p:nvPr>
        </p:nvSpPr>
        <p:spPr>
          <a:xfrm>
            <a:off x="457200" y="274638"/>
            <a:ext cx="8229600" cy="725487"/>
          </a:xfrm>
          <a:solidFill>
            <a:srgbClr val="00B0F0"/>
          </a:solidFill>
          <a:ln>
            <a:solidFill>
              <a:schemeClr val="accent1"/>
            </a:solidFill>
          </a:ln>
        </p:spPr>
        <p:txBody>
          <a:bodyPr/>
          <a:lstStyle/>
          <a:p>
            <a:r>
              <a:rPr lang="es-ES" altLang="es-AR" b="1" smtClean="0">
                <a:solidFill>
                  <a:schemeClr val="bg1"/>
                </a:solidFill>
              </a:rPr>
              <a:t/>
            </a:r>
            <a:br>
              <a:rPr lang="es-ES" altLang="es-AR" b="1" smtClean="0">
                <a:solidFill>
                  <a:schemeClr val="bg1"/>
                </a:solidFill>
              </a:rPr>
            </a:br>
            <a:r>
              <a:rPr lang="es-ES" altLang="es-AR" b="1" smtClean="0">
                <a:solidFill>
                  <a:schemeClr val="bg1"/>
                </a:solidFill>
              </a:rPr>
              <a:t>TEORIA PREBISH - SINGER</a:t>
            </a:r>
            <a:br>
              <a:rPr lang="es-ES" altLang="es-AR" b="1" smtClean="0">
                <a:solidFill>
                  <a:schemeClr val="bg1"/>
                </a:solidFill>
              </a:rPr>
            </a:br>
            <a:endParaRPr lang="es-AR" altLang="es-AR" smtClean="0">
              <a:solidFill>
                <a:schemeClr val="bg1"/>
              </a:solidFill>
            </a:endParaRPr>
          </a:p>
        </p:txBody>
      </p:sp>
      <p:sp>
        <p:nvSpPr>
          <p:cNvPr id="63491" name="1 Rectángulo"/>
          <p:cNvSpPr>
            <a:spLocks noGrp="1" noChangeArrowheads="1"/>
          </p:cNvSpPr>
          <p:nvPr>
            <p:ph idx="1"/>
          </p:nvPr>
        </p:nvSpPr>
        <p:spPr>
          <a:xfrm>
            <a:off x="428625" y="1285875"/>
            <a:ext cx="8229600" cy="5201424"/>
          </a:xfrm>
          <a:solidFill>
            <a:schemeClr val="bg1"/>
          </a:solidFill>
          <a:ln w="38100">
            <a:solidFill>
              <a:srgbClr val="00B0F0"/>
            </a:solidFill>
          </a:ln>
        </p:spPr>
        <p:txBody>
          <a:bodyPr>
            <a:spAutoFit/>
          </a:bodyPr>
          <a:lstStyle/>
          <a:p>
            <a:pPr algn="just">
              <a:buNone/>
            </a:pPr>
            <a:r>
              <a:rPr lang="es-ES" altLang="es-AR" dirty="0" smtClean="0"/>
              <a:t> </a:t>
            </a:r>
            <a:r>
              <a:rPr lang="es-ES" altLang="es-AR" sz="2000" dirty="0" smtClean="0"/>
              <a:t>Dos economistas latinoamericanos del Centro de Estudios para América </a:t>
            </a:r>
            <a:r>
              <a:rPr lang="es-MX" altLang="es-AR" sz="2000" dirty="0" smtClean="0"/>
              <a:t>Latina CEPAL, </a:t>
            </a:r>
            <a:r>
              <a:rPr lang="es-MX" altLang="es-AR" sz="2000" dirty="0" err="1" smtClean="0"/>
              <a:t>H.Singer</a:t>
            </a:r>
            <a:r>
              <a:rPr lang="es-MX" altLang="es-AR" sz="2000" dirty="0" smtClean="0"/>
              <a:t> y R. </a:t>
            </a:r>
            <a:r>
              <a:rPr lang="es-MX" altLang="es-AR" sz="2000" dirty="0" err="1" smtClean="0"/>
              <a:t>Prebish</a:t>
            </a:r>
            <a:r>
              <a:rPr lang="es-MX" altLang="es-AR" sz="2000" dirty="0" smtClean="0"/>
              <a:t>, en 1950 analizaron el comercio de </a:t>
            </a:r>
            <a:r>
              <a:rPr lang="es-ES" altLang="es-AR" sz="2000" dirty="0" smtClean="0"/>
              <a:t>mercancías entre países desarrollados </a:t>
            </a:r>
            <a:r>
              <a:rPr lang="es-MX" altLang="es-AR" sz="2000" dirty="0" smtClean="0"/>
              <a:t>y en desarrollo, observando que la relación real de intercambio era desfavorable para los países en </a:t>
            </a:r>
            <a:r>
              <a:rPr lang="es-ES" altLang="es-AR" sz="2000" dirty="0" smtClean="0"/>
              <a:t>desarrollo.</a:t>
            </a:r>
          </a:p>
          <a:p>
            <a:pPr algn="just">
              <a:buNone/>
            </a:pPr>
            <a:r>
              <a:rPr lang="es-ES" altLang="es-AR" sz="2000" dirty="0" smtClean="0"/>
              <a:t> Los productos primarios (materias primas, alimentos frescos, </a:t>
            </a:r>
            <a:r>
              <a:rPr lang="es-MX" altLang="es-AR" sz="2000" dirty="0" smtClean="0"/>
              <a:t>etc.), en los cuales se especializan, suelen ser sustituidos por materias </a:t>
            </a:r>
            <a:r>
              <a:rPr lang="es-ES" altLang="es-AR" sz="2000" dirty="0" smtClean="0"/>
              <a:t>primas artificiales y alimentos </a:t>
            </a:r>
            <a:r>
              <a:rPr lang="es-MX" altLang="es-AR" sz="2000" dirty="0" smtClean="0"/>
              <a:t>procesados y por ello su precio se </a:t>
            </a:r>
            <a:r>
              <a:rPr lang="es-ES" altLang="es-AR" sz="2000" dirty="0" smtClean="0"/>
              <a:t>comporta a la baja. Además la elasticidad ingreso de las materias primas es menor a la de los productos industriales.</a:t>
            </a:r>
          </a:p>
          <a:p>
            <a:pPr algn="just">
              <a:buNone/>
            </a:pPr>
            <a:r>
              <a:rPr lang="es-ES" altLang="es-AR" sz="2000" dirty="0" smtClean="0"/>
              <a:t>El intercambio comercial, </a:t>
            </a:r>
            <a:r>
              <a:rPr lang="es-MX" altLang="es-AR" sz="2000" dirty="0" smtClean="0"/>
              <a:t>por tanto, perjudica a los </a:t>
            </a:r>
            <a:r>
              <a:rPr lang="es-ES" altLang="es-AR" sz="2000" dirty="0" smtClean="0"/>
              <a:t>países no desarrollados. Singer y </a:t>
            </a:r>
            <a:r>
              <a:rPr lang="es-ES" altLang="es-AR" sz="2000" dirty="0" err="1" smtClean="0"/>
              <a:t>Prebish</a:t>
            </a:r>
            <a:r>
              <a:rPr lang="es-ES" altLang="es-AR" sz="2000" dirty="0" smtClean="0"/>
              <a:t> </a:t>
            </a:r>
            <a:r>
              <a:rPr lang="es-MX" altLang="es-AR" sz="2000" dirty="0" smtClean="0"/>
              <a:t>recomiendan a los países no </a:t>
            </a:r>
            <a:r>
              <a:rPr lang="es-ES" altLang="es-AR" sz="2000" dirty="0" smtClean="0"/>
              <a:t>desarrollados que sigan un política de industrialización mediante la sustitución de importaciones, para la cuál deberán instrumentar una política comercial de proteccionismo selectivo</a:t>
            </a:r>
            <a:r>
              <a:rPr lang="es-ES" altLang="es-AR" dirty="0" smtClean="0"/>
              <a:t>.</a:t>
            </a: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Título"/>
          <p:cNvSpPr>
            <a:spLocks noGrp="1"/>
          </p:cNvSpPr>
          <p:nvPr>
            <p:ph type="title"/>
          </p:nvPr>
        </p:nvSpPr>
        <p:spPr>
          <a:xfrm>
            <a:off x="457200" y="274638"/>
            <a:ext cx="8401050" cy="796925"/>
          </a:xfrm>
          <a:solidFill>
            <a:srgbClr val="00B0F0"/>
          </a:solidFill>
          <a:ln>
            <a:solidFill>
              <a:schemeClr val="accent1"/>
            </a:solidFill>
          </a:ln>
        </p:spPr>
        <p:txBody>
          <a:bodyPr/>
          <a:lstStyle/>
          <a:p>
            <a:pPr algn="l"/>
            <a:r>
              <a:rPr lang="es-ES" altLang="es-AR" sz="4000" b="1" smtClean="0">
                <a:solidFill>
                  <a:schemeClr val="bg1"/>
                </a:solidFill>
              </a:rPr>
              <a:t/>
            </a:r>
            <a:br>
              <a:rPr lang="es-ES" altLang="es-AR" sz="4000" b="1" smtClean="0">
                <a:solidFill>
                  <a:schemeClr val="bg1"/>
                </a:solidFill>
              </a:rPr>
            </a:br>
            <a:r>
              <a:rPr lang="es-ES" altLang="es-AR" sz="4000" b="1" smtClean="0">
                <a:solidFill>
                  <a:schemeClr val="bg1"/>
                </a:solidFill>
              </a:rPr>
              <a:t>TEORIAS DEL INTERCAMBIO DESIGUAL</a:t>
            </a:r>
            <a:br>
              <a:rPr lang="es-ES" altLang="es-AR" sz="4000" b="1" smtClean="0">
                <a:solidFill>
                  <a:schemeClr val="bg1"/>
                </a:solidFill>
              </a:rPr>
            </a:br>
            <a:endParaRPr lang="es-AR" altLang="es-AR" sz="4000" smtClean="0">
              <a:solidFill>
                <a:schemeClr val="bg1"/>
              </a:solidFill>
            </a:endParaRPr>
          </a:p>
        </p:txBody>
      </p:sp>
      <p:sp>
        <p:nvSpPr>
          <p:cNvPr id="64515" name="1 Rectángulo"/>
          <p:cNvSpPr>
            <a:spLocks noGrp="1" noChangeArrowheads="1"/>
          </p:cNvSpPr>
          <p:nvPr>
            <p:ph idx="1"/>
          </p:nvPr>
        </p:nvSpPr>
        <p:spPr>
          <a:xfrm>
            <a:off x="214313" y="1143000"/>
            <a:ext cx="8715375" cy="5466112"/>
          </a:xfrm>
          <a:solidFill>
            <a:schemeClr val="bg1"/>
          </a:solidFill>
          <a:ln w="57150">
            <a:solidFill>
              <a:srgbClr val="00B0F0"/>
            </a:solidFill>
          </a:ln>
        </p:spPr>
        <p:txBody>
          <a:bodyPr>
            <a:spAutoFit/>
          </a:bodyPr>
          <a:lstStyle/>
          <a:p>
            <a:endParaRPr lang="es-ES" altLang="es-AR" sz="1800" dirty="0" smtClean="0"/>
          </a:p>
          <a:p>
            <a:pPr algn="just">
              <a:buFont typeface="Arial" pitchFamily="34" charset="0"/>
              <a:buNone/>
            </a:pPr>
            <a:r>
              <a:rPr lang="es-MX" altLang="es-AR" sz="1800" dirty="0" smtClean="0"/>
              <a:t> “ </a:t>
            </a:r>
            <a:r>
              <a:rPr lang="es-MX" altLang="es-AR" sz="2400" dirty="0" smtClean="0"/>
              <a:t>Después de las tesis de </a:t>
            </a:r>
            <a:r>
              <a:rPr lang="es-ES" altLang="es-AR" sz="2400" dirty="0" err="1" smtClean="0"/>
              <a:t>Prebish</a:t>
            </a:r>
            <a:r>
              <a:rPr lang="es-ES" altLang="es-AR" sz="2400" dirty="0" smtClean="0"/>
              <a:t> – Singer , muchos </a:t>
            </a:r>
            <a:r>
              <a:rPr lang="es-MX" altLang="es-AR" sz="2400" dirty="0" smtClean="0"/>
              <a:t>economistas se dieron a la tarea de criticar las teorías </a:t>
            </a:r>
            <a:r>
              <a:rPr lang="es-ES" altLang="es-AR" sz="2400" dirty="0" smtClean="0"/>
              <a:t>neoclásicas del comercio internacional, por lo que </a:t>
            </a:r>
            <a:r>
              <a:rPr lang="es-MX" altLang="es-AR" sz="2400" dirty="0" smtClean="0"/>
              <a:t>merece citarse a tres de </a:t>
            </a:r>
            <a:r>
              <a:rPr lang="es-ES" altLang="es-AR" sz="2400" dirty="0" smtClean="0"/>
              <a:t>ellos:</a:t>
            </a:r>
          </a:p>
          <a:p>
            <a:pPr>
              <a:buFont typeface="Arial" pitchFamily="34" charset="0"/>
              <a:buNone/>
            </a:pPr>
            <a:r>
              <a:rPr lang="es-ES" altLang="es-AR" sz="2400" b="1" dirty="0" smtClean="0"/>
              <a:t>TEORIAS DEL INTERCAMBIO DESIGUAL de MYRDAL (1957)</a:t>
            </a:r>
          </a:p>
          <a:p>
            <a:pPr algn="just">
              <a:buFont typeface="Arial" pitchFamily="34" charset="0"/>
              <a:buNone/>
            </a:pPr>
            <a:r>
              <a:rPr lang="es-ES" altLang="es-AR" sz="2400" dirty="0" smtClean="0"/>
              <a:t>	• “ Aborda los efectos del liberalismo comercial y admite </a:t>
            </a:r>
            <a:r>
              <a:rPr lang="es-MX" altLang="es-AR" sz="2400" dirty="0" smtClean="0"/>
              <a:t>a corto plazo puede ser beneficioso, pero a largo plazo favorece con frecuencia a los </a:t>
            </a:r>
            <a:r>
              <a:rPr lang="es-ES" altLang="es-AR" sz="2400" dirty="0" smtClean="0"/>
              <a:t>países desarrollados. Las inversiones industriales se desplazarán hacia regiones donde ya existen industrias, conduciendo al empobrecimiento de otras </a:t>
            </a:r>
            <a:r>
              <a:rPr lang="es-MX" altLang="es-AR" sz="2400" dirty="0" smtClean="0"/>
              <a:t>regiones donde no existen. La </a:t>
            </a:r>
            <a:r>
              <a:rPr lang="es-ES" altLang="es-AR" sz="2400" dirty="0" smtClean="0"/>
              <a:t>población se desplazará hacia las regiones en expansión, buscando oportunidades de </a:t>
            </a:r>
            <a:r>
              <a:rPr lang="es-MX" altLang="es-AR" sz="2400" dirty="0" smtClean="0"/>
              <a:t>empleo y ampliando la brecha </a:t>
            </a:r>
            <a:r>
              <a:rPr lang="es-ES" altLang="es-AR" sz="2400" dirty="0" smtClean="0"/>
              <a:t>entre las regiones.</a:t>
            </a:r>
          </a:p>
          <a:p>
            <a:endParaRPr lang="es-ES" altLang="es-AR" sz="2400" dirty="0" smtClean="0"/>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179512" y="1196752"/>
            <a:ext cx="8612183" cy="5040560"/>
          </a:xfrm>
          <a:prstGeom prst="rect">
            <a:avLst/>
          </a:prstGeom>
          <a:ln w="38100">
            <a:solidFill>
              <a:schemeClr val="tx1"/>
            </a:solidFill>
          </a:ln>
        </p:spPr>
      </p:pic>
    </p:spTree>
    <p:extLst>
      <p:ext uri="{BB962C8B-B14F-4D97-AF65-F5344CB8AC3E}">
        <p14:creationId xmlns:p14="http://schemas.microsoft.com/office/powerpoint/2010/main" val="3845140770"/>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ítulo 1"/>
          <p:cNvSpPr>
            <a:spLocks noGrp="1"/>
          </p:cNvSpPr>
          <p:nvPr>
            <p:ph type="title"/>
          </p:nvPr>
        </p:nvSpPr>
        <p:spPr/>
        <p:txBody>
          <a:bodyPr/>
          <a:lstStyle/>
          <a:p>
            <a:r>
              <a:rPr lang="es-ES" b="1" smtClean="0"/>
              <a:t>Prebisch y los términos de intercambio</a:t>
            </a:r>
            <a:r>
              <a:rPr lang="es-ES" smtClean="0"/>
              <a:t> </a:t>
            </a:r>
            <a:endParaRPr lang="es-AR" smtClean="0"/>
          </a:p>
        </p:txBody>
      </p:sp>
      <p:sp>
        <p:nvSpPr>
          <p:cNvPr id="94211" name="Marcador de contenido 2"/>
          <p:cNvSpPr>
            <a:spLocks noGrp="1"/>
          </p:cNvSpPr>
          <p:nvPr>
            <p:ph idx="1"/>
          </p:nvPr>
        </p:nvSpPr>
        <p:spPr/>
        <p:txBody>
          <a:bodyPr/>
          <a:lstStyle/>
          <a:p>
            <a:r>
              <a:rPr lang="es-AR" dirty="0" smtClean="0">
                <a:hlinkClick r:id="rId2"/>
              </a:rPr>
              <a:t>https://www.youtube.com/watch?v=sqUQQX1dTx8#action=share</a:t>
            </a:r>
            <a:endParaRPr lang="es-AR" dirty="0" smtClean="0"/>
          </a:p>
          <a:p>
            <a:endParaRPr lang="es-ES" dirty="0" smtClean="0"/>
          </a:p>
          <a:p>
            <a:endParaRPr lang="es-ES" dirty="0" smtClean="0"/>
          </a:p>
          <a:p>
            <a:r>
              <a:rPr lang="es-ES" dirty="0" smtClean="0"/>
              <a:t>Fuente: CEPAL- 2012</a:t>
            </a:r>
            <a:endParaRPr lang="es-AR" dirty="0" smtClean="0"/>
          </a:p>
        </p:txBody>
      </p:sp>
    </p:spTree>
    <p:extLst>
      <p:ext uri="{BB962C8B-B14F-4D97-AF65-F5344CB8AC3E}">
        <p14:creationId xmlns:p14="http://schemas.microsoft.com/office/powerpoint/2010/main" val="2148800187"/>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15888"/>
            <a:ext cx="9144000" cy="1152525"/>
          </a:xfrm>
          <a:solidFill>
            <a:srgbClr val="00B0F0"/>
          </a:solidFill>
          <a:ln>
            <a:solidFill>
              <a:schemeClr val="accent1"/>
            </a:solidFill>
          </a:ln>
        </p:spPr>
        <p:txBody>
          <a:bodyPr rtlCol="0">
            <a:noAutofit/>
          </a:bodyPr>
          <a:lstStyle/>
          <a:p>
            <a:pPr algn="l" eaLnBrk="1" fontAlgn="auto" hangingPunct="1">
              <a:spcAft>
                <a:spcPts val="0"/>
              </a:spcAft>
              <a:defRPr/>
            </a:pPr>
            <a:r>
              <a:rPr lang="es-ES" sz="3600" b="1" dirty="0" smtClean="0">
                <a:solidFill>
                  <a:schemeClr val="bg1"/>
                </a:solidFill>
                <a:effectLst>
                  <a:outerShdw blurRad="38100" dist="38100" dir="2700000" algn="tl">
                    <a:srgbClr val="C0C0C0"/>
                  </a:outerShdw>
                </a:effectLst>
                <a:cs typeface="Calibri" pitchFamily="34" charset="0"/>
              </a:rPr>
              <a:t>La “Nueva Teoría del Comercio Internacional”</a:t>
            </a:r>
            <a:endParaRPr lang="es-ES" sz="3600" b="1" dirty="0" smtClean="0">
              <a:solidFill>
                <a:schemeClr val="bg1"/>
              </a:solidFill>
              <a:cs typeface="Calibri" pitchFamily="34" charset="0"/>
            </a:endParaRPr>
          </a:p>
        </p:txBody>
      </p:sp>
      <p:sp>
        <p:nvSpPr>
          <p:cNvPr id="10243" name="Rectangle 3"/>
          <p:cNvSpPr>
            <a:spLocks noGrp="1" noChangeArrowheads="1"/>
          </p:cNvSpPr>
          <p:nvPr>
            <p:ph idx="1"/>
          </p:nvPr>
        </p:nvSpPr>
        <p:spPr>
          <a:xfrm>
            <a:off x="468313" y="1125538"/>
            <a:ext cx="8229600" cy="1439862"/>
          </a:xfrm>
        </p:spPr>
        <p:txBody>
          <a:bodyPr rtlCol="0">
            <a:normAutofit/>
          </a:bodyPr>
          <a:lstStyle/>
          <a:p>
            <a:pPr marL="0" indent="0" eaLnBrk="1" fontAlgn="auto" hangingPunct="1">
              <a:spcAft>
                <a:spcPts val="0"/>
              </a:spcAft>
              <a:buFontTx/>
              <a:buNone/>
              <a:defRPr/>
            </a:pPr>
            <a:r>
              <a:rPr lang="es-ES" sz="3100" dirty="0" smtClean="0">
                <a:latin typeface="Bembo" pitchFamily="18" charset="0"/>
              </a:rPr>
              <a:t>	</a:t>
            </a:r>
            <a:r>
              <a:rPr lang="es-ES" sz="2200" dirty="0" smtClean="0">
                <a:latin typeface="+mj-lt"/>
              </a:rPr>
              <a:t>A comienzos de los ¨80 se producen cambios importantes en la modalidad del Comercio Internacional que plantean  la necesidad de la incorporación de nuevos elementos  tales como:</a:t>
            </a:r>
          </a:p>
        </p:txBody>
      </p:sp>
      <p:sp>
        <p:nvSpPr>
          <p:cNvPr id="10244" name="Rectangle 4"/>
          <p:cNvSpPr>
            <a:spLocks noChangeArrowheads="1"/>
          </p:cNvSpPr>
          <p:nvPr/>
        </p:nvSpPr>
        <p:spPr bwMode="auto">
          <a:xfrm>
            <a:off x="468313" y="2565400"/>
            <a:ext cx="8229600" cy="2592388"/>
          </a:xfrm>
          <a:prstGeom prst="rect">
            <a:avLst/>
          </a:prstGeom>
          <a:solidFill>
            <a:schemeClr val="bg1"/>
          </a:solidFill>
          <a:ln w="57150">
            <a:solidFill>
              <a:srgbClr val="00B0F0"/>
            </a:solidFill>
            <a:miter lim="800000"/>
            <a:headEnd/>
            <a:tailEnd/>
          </a:ln>
        </p:spPr>
        <p:txBody>
          <a:bodyPr/>
          <a:lstStyle/>
          <a:p>
            <a:pPr marL="533400" indent="365125" algn="just">
              <a:lnSpc>
                <a:spcPct val="80000"/>
              </a:lnSpc>
              <a:spcBef>
                <a:spcPct val="20000"/>
              </a:spcBef>
              <a:buFontTx/>
              <a:buAutoNum type="arabicPeriod"/>
              <a:defRPr/>
            </a:pPr>
            <a:r>
              <a:rPr lang="es-ES" sz="2800" dirty="0">
                <a:latin typeface="+mj-lt"/>
              </a:rPr>
              <a:t>la aparición de formas de competencia imperfecta,</a:t>
            </a:r>
          </a:p>
          <a:p>
            <a:pPr marL="533400" indent="365125" algn="just">
              <a:lnSpc>
                <a:spcPct val="80000"/>
              </a:lnSpc>
              <a:spcBef>
                <a:spcPct val="20000"/>
              </a:spcBef>
              <a:buFontTx/>
              <a:buAutoNum type="arabicPeriod"/>
              <a:defRPr/>
            </a:pPr>
            <a:r>
              <a:rPr lang="es-ES" sz="2800" dirty="0">
                <a:latin typeface="+mj-lt"/>
              </a:rPr>
              <a:t>economías de escala, </a:t>
            </a:r>
          </a:p>
          <a:p>
            <a:pPr marL="533400" indent="365125" algn="just">
              <a:spcBef>
                <a:spcPct val="20000"/>
              </a:spcBef>
              <a:buFontTx/>
              <a:buAutoNum type="arabicPeriod"/>
              <a:defRPr/>
            </a:pPr>
            <a:r>
              <a:rPr lang="es-ES" sz="2800" dirty="0">
                <a:latin typeface="+mj-lt"/>
              </a:rPr>
              <a:t>rendimientos crecientes y  economías externas, </a:t>
            </a:r>
          </a:p>
          <a:p>
            <a:pPr marL="533400" indent="365125" algn="just">
              <a:spcBef>
                <a:spcPct val="20000"/>
              </a:spcBef>
              <a:buFontTx/>
              <a:buAutoNum type="arabicPeriod"/>
              <a:defRPr/>
            </a:pPr>
            <a:r>
              <a:rPr lang="es-ES" sz="2800" dirty="0">
                <a:latin typeface="+mj-lt"/>
              </a:rPr>
              <a:t>problemas asociados con la espacialidad en la localización de las empresas. </a:t>
            </a:r>
          </a:p>
        </p:txBody>
      </p:sp>
      <p:sp>
        <p:nvSpPr>
          <p:cNvPr id="10248" name="Rectangle 8"/>
          <p:cNvSpPr>
            <a:spLocks noChangeArrowheads="1"/>
          </p:cNvSpPr>
          <p:nvPr/>
        </p:nvSpPr>
        <p:spPr bwMode="auto">
          <a:xfrm>
            <a:off x="468313" y="5157788"/>
            <a:ext cx="8229600" cy="1439862"/>
          </a:xfrm>
          <a:prstGeom prst="rect">
            <a:avLst/>
          </a:prstGeom>
          <a:solidFill>
            <a:schemeClr val="bg1"/>
          </a:solidFill>
          <a:ln w="9525">
            <a:noFill/>
            <a:miter lim="800000"/>
            <a:headEnd/>
            <a:tailEnd/>
          </a:ln>
        </p:spPr>
        <p:txBody>
          <a:bodyPr/>
          <a:lstStyle/>
          <a:p>
            <a:pPr indent="812800" algn="just">
              <a:spcBef>
                <a:spcPct val="20000"/>
              </a:spcBef>
              <a:defRPr/>
            </a:pPr>
            <a:r>
              <a:rPr lang="es-ES" sz="2200" dirty="0">
                <a:latin typeface="+mj-lt"/>
              </a:rPr>
              <a:t>Todos estos aspectos forman parte de la “Nueva Teoría del Comercio Internacional” a través de los aportes de:  </a:t>
            </a:r>
            <a:r>
              <a:rPr lang="es-ES" sz="2200" dirty="0" err="1">
                <a:latin typeface="+mj-lt"/>
              </a:rPr>
              <a:t>Krugman</a:t>
            </a:r>
            <a:r>
              <a:rPr lang="es-ES" sz="2200" dirty="0">
                <a:latin typeface="+mj-lt"/>
              </a:rPr>
              <a:t> (1980), </a:t>
            </a:r>
            <a:r>
              <a:rPr lang="es-ES" sz="2200" dirty="0" err="1">
                <a:latin typeface="+mj-lt"/>
              </a:rPr>
              <a:t>Helpman</a:t>
            </a:r>
            <a:r>
              <a:rPr lang="es-ES" sz="2200" dirty="0">
                <a:latin typeface="+mj-lt"/>
              </a:rPr>
              <a:t> (1984), </a:t>
            </a:r>
            <a:r>
              <a:rPr lang="es-ES" sz="2200" dirty="0" err="1">
                <a:latin typeface="+mj-lt"/>
              </a:rPr>
              <a:t>Greenaway</a:t>
            </a:r>
            <a:r>
              <a:rPr lang="es-ES" sz="2200" dirty="0">
                <a:latin typeface="+mj-lt"/>
              </a:rPr>
              <a:t> (1988) entre otros.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Effect transition="in" filter="fade">
                                      <p:cBhvr>
                                        <p:cTn id="13" dur="2000"/>
                                        <p:tgtEl>
                                          <p:spTgt spid="10243">
                                            <p:txEl>
                                              <p:pRg st="0" end="0"/>
                                            </p:txEl>
                                          </p:spTgt>
                                        </p:tgtEl>
                                      </p:cBhvr>
                                    </p:animEffect>
                                  </p:childTnLst>
                                </p:cTn>
                              </p:par>
                            </p:childTnLst>
                          </p:cTn>
                        </p:par>
                        <p:par>
                          <p:cTn id="14" fill="hold" nodeType="afterGroup">
                            <p:stCondLst>
                              <p:cond delay="3000"/>
                            </p:stCondLst>
                            <p:childTnLst>
                              <p:par>
                                <p:cTn id="15" presetID="2" presetClass="entr" presetSubtype="8" fill="hold" nodeType="afterEffect">
                                  <p:stCondLst>
                                    <p:cond delay="0"/>
                                  </p:stCondLst>
                                  <p:childTnLst>
                                    <p:set>
                                      <p:cBhvr>
                                        <p:cTn id="16" dur="1" fill="hold">
                                          <p:stCondLst>
                                            <p:cond delay="0"/>
                                          </p:stCondLst>
                                        </p:cTn>
                                        <p:tgtEl>
                                          <p:spTgt spid="10244">
                                            <p:txEl>
                                              <p:pRg st="0" end="0"/>
                                            </p:txEl>
                                          </p:spTgt>
                                        </p:tgtEl>
                                        <p:attrNameLst>
                                          <p:attrName>style.visibility</p:attrName>
                                        </p:attrNameLst>
                                      </p:cBhvr>
                                      <p:to>
                                        <p:strVal val="visible"/>
                                      </p:to>
                                    </p:set>
                                    <p:anim calcmode="lin" valueType="num">
                                      <p:cBhvr additive="base">
                                        <p:cTn id="17" dur="50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500"/>
                            </p:stCondLst>
                            <p:childTnLst>
                              <p:par>
                                <p:cTn id="20" presetID="2" presetClass="entr" presetSubtype="8" fill="hold" nodeType="afterEffect">
                                  <p:stCondLst>
                                    <p:cond delay="0"/>
                                  </p:stCondLst>
                                  <p:childTnLst>
                                    <p:set>
                                      <p:cBhvr>
                                        <p:cTn id="21" dur="1" fill="hold">
                                          <p:stCondLst>
                                            <p:cond delay="0"/>
                                          </p:stCondLst>
                                        </p:cTn>
                                        <p:tgtEl>
                                          <p:spTgt spid="10244">
                                            <p:txEl>
                                              <p:pRg st="1" end="1"/>
                                            </p:txEl>
                                          </p:spTgt>
                                        </p:tgtEl>
                                        <p:attrNameLst>
                                          <p:attrName>style.visibility</p:attrName>
                                        </p:attrNameLst>
                                      </p:cBhvr>
                                      <p:to>
                                        <p:strVal val="visible"/>
                                      </p:to>
                                    </p:set>
                                    <p:anim calcmode="lin" valueType="num">
                                      <p:cBhvr additive="base">
                                        <p:cTn id="22" dur="500" fill="hold"/>
                                        <p:tgtEl>
                                          <p:spTgt spid="10244">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244">
                                            <p:txEl>
                                              <p:pRg st="1" end="1"/>
                                            </p:txEl>
                                          </p:spTgt>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10244">
                                            <p:txEl>
                                              <p:pRg st="2" end="2"/>
                                            </p:txEl>
                                          </p:spTgt>
                                        </p:tgtEl>
                                        <p:attrNameLst>
                                          <p:attrName>style.visibility</p:attrName>
                                        </p:attrNameLst>
                                      </p:cBhvr>
                                      <p:to>
                                        <p:strVal val="visible"/>
                                      </p:to>
                                    </p:set>
                                    <p:anim calcmode="lin" valueType="num">
                                      <p:cBhvr additive="base">
                                        <p:cTn id="26" dur="500" fill="hold"/>
                                        <p:tgtEl>
                                          <p:spTgt spid="10244">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0244">
                                            <p:txEl>
                                              <p:pRg st="2" end="2"/>
                                            </p:txEl>
                                          </p:spTgt>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0244">
                                            <p:txEl>
                                              <p:pRg st="3" end="3"/>
                                            </p:txEl>
                                          </p:spTgt>
                                        </p:tgtEl>
                                        <p:attrNameLst>
                                          <p:attrName>style.visibility</p:attrName>
                                        </p:attrNameLst>
                                      </p:cBhvr>
                                      <p:to>
                                        <p:strVal val="visible"/>
                                      </p:to>
                                    </p:set>
                                    <p:anim calcmode="lin" valueType="num">
                                      <p:cBhvr additive="base">
                                        <p:cTn id="30" dur="500" fill="hold"/>
                                        <p:tgtEl>
                                          <p:spTgt spid="10244">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0244">
                                            <p:txEl>
                                              <p:pRg st="3" end="3"/>
                                            </p:txEl>
                                          </p:spTgt>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0248"/>
                                        </p:tgtEl>
                                        <p:attrNameLst>
                                          <p:attrName>style.visibility</p:attrName>
                                        </p:attrNameLst>
                                      </p:cBhvr>
                                      <p:to>
                                        <p:strVal val="visible"/>
                                      </p:to>
                                    </p:set>
                                    <p:animEffect transition="in" filter="fade">
                                      <p:cBhvr>
                                        <p:cTn id="35" dur="2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31800" y="214313"/>
            <a:ext cx="8532813" cy="1143000"/>
          </a:xfrm>
          <a:solidFill>
            <a:srgbClr val="00B0F0"/>
          </a:solidFill>
          <a:ln>
            <a:solidFill>
              <a:schemeClr val="accent1"/>
            </a:solidFill>
          </a:ln>
        </p:spPr>
        <p:txBody>
          <a:bodyPr rtlCol="0">
            <a:noAutofit/>
          </a:bodyPr>
          <a:lstStyle/>
          <a:p>
            <a:pPr eaLnBrk="1" fontAlgn="auto" hangingPunct="1">
              <a:spcAft>
                <a:spcPts val="0"/>
              </a:spcAft>
              <a:defRPr/>
            </a:pPr>
            <a:r>
              <a:rPr lang="es-AR" sz="3200" b="1" dirty="0" smtClean="0">
                <a:solidFill>
                  <a:schemeClr val="bg1"/>
                </a:solidFill>
                <a:effectLst>
                  <a:outerShdw blurRad="38100" dist="38100" dir="2700000" algn="tl">
                    <a:srgbClr val="C0C0C0"/>
                  </a:outerShdw>
                </a:effectLst>
              </a:rPr>
              <a:t>Nuevas modalidades del Comercio Internacional Comercio </a:t>
            </a:r>
            <a:r>
              <a:rPr lang="es-AR" sz="3200" b="1" dirty="0" err="1" smtClean="0">
                <a:solidFill>
                  <a:schemeClr val="bg1"/>
                </a:solidFill>
                <a:effectLst>
                  <a:outerShdw blurRad="38100" dist="38100" dir="2700000" algn="tl">
                    <a:srgbClr val="C0C0C0"/>
                  </a:outerShdw>
                </a:effectLst>
              </a:rPr>
              <a:t>intraindustrial</a:t>
            </a:r>
            <a:r>
              <a:rPr lang="es-AR" sz="3200" b="1" dirty="0" smtClean="0">
                <a:solidFill>
                  <a:schemeClr val="bg1"/>
                </a:solidFill>
                <a:effectLst>
                  <a:outerShdw blurRad="38100" dist="38100" dir="2700000" algn="tl">
                    <a:srgbClr val="C0C0C0"/>
                  </a:outerShdw>
                </a:effectLst>
              </a:rPr>
              <a:t> e </a:t>
            </a:r>
            <a:r>
              <a:rPr lang="es-AR" sz="3200" b="1" dirty="0" err="1" smtClean="0">
                <a:solidFill>
                  <a:schemeClr val="bg1"/>
                </a:solidFill>
                <a:effectLst>
                  <a:outerShdw blurRad="38100" dist="38100" dir="2700000" algn="tl">
                    <a:srgbClr val="C0C0C0"/>
                  </a:outerShdw>
                </a:effectLst>
              </a:rPr>
              <a:t>Interindustrial</a:t>
            </a:r>
            <a:endParaRPr lang="es-ES" sz="3200" b="1" dirty="0" smtClean="0">
              <a:solidFill>
                <a:schemeClr val="bg1"/>
              </a:solidFill>
              <a:effectLst>
                <a:outerShdw blurRad="38100" dist="38100" dir="2700000" algn="tl">
                  <a:srgbClr val="C0C0C0"/>
                </a:outerShdw>
              </a:effectLst>
            </a:endParaRPr>
          </a:p>
        </p:txBody>
      </p:sp>
      <p:sp>
        <p:nvSpPr>
          <p:cNvPr id="11267" name="Rectangle 3"/>
          <p:cNvSpPr>
            <a:spLocks noGrp="1" noChangeArrowheads="1"/>
          </p:cNvSpPr>
          <p:nvPr>
            <p:ph idx="1"/>
          </p:nvPr>
        </p:nvSpPr>
        <p:spPr>
          <a:xfrm>
            <a:off x="500063" y="1571625"/>
            <a:ext cx="8229600" cy="5000625"/>
          </a:xfrm>
          <a:solidFill>
            <a:schemeClr val="bg1"/>
          </a:solidFill>
          <a:ln w="38100">
            <a:solidFill>
              <a:srgbClr val="00B0F0"/>
            </a:solidFill>
          </a:ln>
        </p:spPr>
        <p:txBody>
          <a:bodyPr rtlCol="0">
            <a:normAutofit/>
          </a:bodyPr>
          <a:lstStyle/>
          <a:p>
            <a:pPr marL="0" indent="0" algn="just" eaLnBrk="1" fontAlgn="auto" hangingPunct="1">
              <a:lnSpc>
                <a:spcPct val="120000"/>
              </a:lnSpc>
              <a:spcBef>
                <a:spcPct val="50000"/>
              </a:spcBef>
              <a:spcAft>
                <a:spcPts val="0"/>
              </a:spcAft>
              <a:buFontTx/>
              <a:buNone/>
              <a:defRPr/>
            </a:pPr>
            <a:r>
              <a:rPr lang="es-ES" sz="2400" dirty="0" smtClean="0"/>
              <a:t>	</a:t>
            </a:r>
            <a:r>
              <a:rPr lang="es-ES" sz="2400" dirty="0" smtClean="0">
                <a:latin typeface="+mj-lt"/>
              </a:rPr>
              <a:t>Gran parte del comercio internacional, sobre todo entre los países industrializados,  se basa en una mayor variedad de  productos (inputs y outputs) de naturaleza similar o de fácil sustitución entre ellos. Esta naturaleza del </a:t>
            </a:r>
            <a:r>
              <a:rPr lang="es-ES" sz="2400" b="1" i="1" dirty="0" smtClean="0">
                <a:latin typeface="+mj-lt"/>
              </a:rPr>
              <a:t>comercio entre países con estructuras productivas parecidas y productos similares es el llamado “COMERCIO INTRA INDUSTRIAL”. </a:t>
            </a:r>
          </a:p>
          <a:p>
            <a:pPr marL="0" indent="0" algn="just" eaLnBrk="1" fontAlgn="auto" hangingPunct="1">
              <a:lnSpc>
                <a:spcPct val="120000"/>
              </a:lnSpc>
              <a:spcBef>
                <a:spcPct val="50000"/>
              </a:spcBef>
              <a:spcAft>
                <a:spcPts val="0"/>
              </a:spcAft>
              <a:buFontTx/>
              <a:buNone/>
              <a:defRPr/>
            </a:pPr>
            <a:r>
              <a:rPr lang="es-ES" sz="2400" dirty="0" smtClean="0">
                <a:latin typeface="+mj-lt"/>
              </a:rPr>
              <a:t>	En contraposición la Teoría Tradicional, sólo admitía el comercio entre países con diferentes estructuras productivas que intercambian productos distintos, el clásico “comercio inter industrial” basado en las ventajas comparativas.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267">
                                            <p:bg/>
                                          </p:spTgt>
                                        </p:tgtEl>
                                        <p:attrNameLst>
                                          <p:attrName>style.visibility</p:attrName>
                                        </p:attrNameLst>
                                      </p:cBhvr>
                                      <p:to>
                                        <p:strVal val="visible"/>
                                      </p:to>
                                    </p:set>
                                    <p:animEffect transition="in" filter="fade">
                                      <p:cBhvr>
                                        <p:cTn id="13" dur="2000"/>
                                        <p:tgtEl>
                                          <p:spTgt spid="11267">
                                            <p:bg/>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267">
                                            <p:txEl>
                                              <p:pRg st="0" end="0"/>
                                            </p:txEl>
                                          </p:spTgt>
                                        </p:tgtEl>
                                        <p:attrNameLst>
                                          <p:attrName>style.visibility</p:attrName>
                                        </p:attrNameLst>
                                      </p:cBhvr>
                                      <p:to>
                                        <p:strVal val="visible"/>
                                      </p:to>
                                    </p:set>
                                    <p:animEffect transition="in" filter="fade">
                                      <p:cBhvr>
                                        <p:cTn id="18" dur="2000"/>
                                        <p:tgtEl>
                                          <p:spTgt spid="11267">
                                            <p:txEl>
                                              <p:pRg st="0" end="0"/>
                                            </p:txEl>
                                          </p:spTgt>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267">
                                            <p:txEl>
                                              <p:pRg st="1" end="1"/>
                                            </p:txEl>
                                          </p:spTgt>
                                        </p:tgtEl>
                                        <p:attrNameLst>
                                          <p:attrName>style.visibility</p:attrName>
                                        </p:attrNameLst>
                                      </p:cBhvr>
                                      <p:to>
                                        <p:strVal val="visible"/>
                                      </p:to>
                                    </p:set>
                                    <p:animEffect transition="in" filter="fade">
                                      <p:cBhvr>
                                        <p:cTn id="22" dur="20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750" y="188913"/>
            <a:ext cx="8229600" cy="6335712"/>
          </a:xfrm>
          <a:solidFill>
            <a:schemeClr val="bg1"/>
          </a:solidFill>
          <a:ln w="57150">
            <a:solidFill>
              <a:srgbClr val="00B0F0"/>
            </a:solidFill>
          </a:ln>
        </p:spPr>
        <p:txBody>
          <a:bodyPr/>
          <a:lstStyle/>
          <a:p>
            <a:pPr algn="just" eaLnBrk="1" hangingPunct="1">
              <a:defRPr/>
            </a:pPr>
            <a:r>
              <a:rPr lang="es-ES" sz="2400" dirty="0" smtClean="0">
                <a:ea typeface="+mn-ea"/>
                <a:cs typeface="+mn-cs"/>
              </a:rPr>
              <a:t/>
            </a:r>
            <a:br>
              <a:rPr lang="es-ES" sz="2400" dirty="0" smtClean="0">
                <a:ea typeface="+mn-ea"/>
                <a:cs typeface="+mn-cs"/>
              </a:rPr>
            </a:br>
            <a:r>
              <a:rPr lang="es-ES" sz="2400" dirty="0" smtClean="0">
                <a:ea typeface="+mn-ea"/>
                <a:cs typeface="+mn-cs"/>
              </a:rPr>
              <a:t/>
            </a:r>
            <a:br>
              <a:rPr lang="es-ES" sz="2400" dirty="0" smtClean="0">
                <a:ea typeface="+mn-ea"/>
                <a:cs typeface="+mn-cs"/>
              </a:rPr>
            </a:br>
            <a:r>
              <a:rPr lang="es-ES" sz="2400" dirty="0" smtClean="0">
                <a:ea typeface="+mn-ea"/>
                <a:cs typeface="+mn-cs"/>
              </a:rPr>
              <a:t/>
            </a:r>
            <a:br>
              <a:rPr lang="es-ES" sz="2400" dirty="0" smtClean="0">
                <a:ea typeface="+mn-ea"/>
                <a:cs typeface="+mn-cs"/>
              </a:rPr>
            </a:br>
            <a:r>
              <a:rPr lang="es-ES" sz="2400" dirty="0" smtClean="0">
                <a:ea typeface="+mn-ea"/>
                <a:cs typeface="+mn-cs"/>
              </a:rPr>
              <a:t>	En economías donde existen rendimientos crecientes a escala (los costes medios disminuyen con el aumento de la producción) y donde el mercado de manufacturas, en vez de funcionar en forma de competencia perfecta, lo hace en forma de competencia monopolística, se producirá una especialización </a:t>
            </a:r>
            <a:r>
              <a:rPr lang="es-ES" sz="2400" dirty="0" err="1" smtClean="0">
                <a:ea typeface="+mn-ea"/>
                <a:cs typeface="+mn-cs"/>
              </a:rPr>
              <a:t>intra</a:t>
            </a:r>
            <a:r>
              <a:rPr lang="es-ES" sz="2400" dirty="0" smtClean="0">
                <a:ea typeface="+mn-ea"/>
                <a:cs typeface="+mn-cs"/>
              </a:rPr>
              <a:t> industrial. Esto sucede porque a ninguno de los países le conviene satisfacer completamente la diversificada demanda de manufacturas que hacen sus ciudadanos porque si lo hacen no aprovechan las ventajas de las economías de escala. Como existen rendimientos crecientes a escala, a las empresas les conviene especializarse en determinados bienes y satisfacer tanto la demanda nacional como la extranjera de esas manufacturas. Del mismo modo, empresas del otro país se especializarán en otro tipo de manufacturas y aprovecharán las economías de escala para aumentar su producción y servir a ambos mercados.</a:t>
            </a:r>
            <a:br>
              <a:rPr lang="es-ES" sz="2400" dirty="0" smtClean="0">
                <a:ea typeface="+mn-ea"/>
                <a:cs typeface="+mn-cs"/>
              </a:rPr>
            </a:br>
            <a:r>
              <a:rPr lang="es-ES" sz="2400" dirty="0" smtClean="0">
                <a:ea typeface="+mn-ea"/>
                <a:cs typeface="+mn-cs"/>
              </a:rPr>
              <a:t> </a:t>
            </a:r>
            <a:r>
              <a:rPr lang="es-ES" dirty="0" smtClean="0">
                <a:latin typeface="Arial" pitchFamily="34" charset="0"/>
                <a:cs typeface="Arial" pitchFamily="34" charset="0"/>
              </a:rPr>
              <a:t/>
            </a:r>
            <a:br>
              <a:rPr lang="es-ES" dirty="0" smtClean="0">
                <a:latin typeface="Arial" pitchFamily="34" charset="0"/>
                <a:cs typeface="Arial" pitchFamily="34" charset="0"/>
              </a:rPr>
            </a:br>
            <a:endParaRPr lang="es-ES" dirty="0">
              <a:latin typeface="Arial" pitchFamily="34" charset="0"/>
              <a:cs typeface="Arial" pitchFamily="34" charset="0"/>
            </a:endParaRP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549275"/>
            <a:ext cx="8229600" cy="5808663"/>
          </a:xfrm>
          <a:solidFill>
            <a:schemeClr val="bg1"/>
          </a:solidFill>
          <a:ln w="38100">
            <a:solidFill>
              <a:srgbClr val="00B0F0"/>
            </a:solidFill>
          </a:ln>
        </p:spPr>
        <p:txBody>
          <a:bodyPr/>
          <a:lstStyle/>
          <a:p>
            <a:pPr algn="just" eaLnBrk="1" hangingPunct="1">
              <a:defRPr/>
            </a:pPr>
            <a:r>
              <a:rPr lang="es-ES" sz="2400" dirty="0" smtClean="0">
                <a:latin typeface="+mj-lt"/>
              </a:rPr>
              <a:t>Por lo tanto lo que sucede es que, dada la diversidad de la demanda de manufacturas en ambos países, el país 1, a pesar de ser un exportador neto de manufacturas, también demandará manufacturas producidas en el país 2, dando lugar al comercio </a:t>
            </a:r>
            <a:r>
              <a:rPr lang="es-ES" sz="2400" dirty="0" err="1" smtClean="0">
                <a:latin typeface="+mj-lt"/>
              </a:rPr>
              <a:t>intra</a:t>
            </a:r>
            <a:r>
              <a:rPr lang="es-ES" sz="2400" dirty="0" smtClean="0">
                <a:latin typeface="+mj-lt"/>
              </a:rPr>
              <a:t> industrial.</a:t>
            </a:r>
          </a:p>
          <a:p>
            <a:pPr algn="just" eaLnBrk="1" hangingPunct="1">
              <a:defRPr/>
            </a:pPr>
            <a:r>
              <a:rPr lang="es-ES" sz="2400" dirty="0" smtClean="0">
                <a:latin typeface="+mj-lt"/>
              </a:rPr>
              <a:t>A su vez los consumidores de ambos países se ven beneficiados porque 1) disfrutan de una mayor variedad de productos (sustitutivos cercanos) y 2) pagan un precio menor por ellos derivado de la reducción de costos para las empresas que se aprovechan de los rendimientos crecientes a escala.</a:t>
            </a:r>
          </a:p>
          <a:p>
            <a:pPr algn="just" eaLnBrk="1" hangingPunct="1">
              <a:defRPr/>
            </a:pPr>
            <a:r>
              <a:rPr lang="es-ES" sz="2400" dirty="0" smtClean="0">
                <a:latin typeface="+mj-lt"/>
              </a:rPr>
              <a:t>En síntesis, la introducción de las economías de escala en el modelo amplía las explicación de por qué se comercia: el comercio </a:t>
            </a:r>
            <a:r>
              <a:rPr lang="es-ES" sz="2400" dirty="0" err="1" smtClean="0">
                <a:latin typeface="+mj-lt"/>
              </a:rPr>
              <a:t>intra</a:t>
            </a:r>
            <a:r>
              <a:rPr lang="es-ES" sz="2400" dirty="0" smtClean="0">
                <a:latin typeface="+mj-lt"/>
              </a:rPr>
              <a:t> industrial bidireccional se añade al tradicional comercio inter industrial que se deriva de la ventaja comparativa.</a:t>
            </a:r>
          </a:p>
          <a:p>
            <a:pPr eaLnBrk="1" hangingPunct="1">
              <a:defRPr/>
            </a:pPr>
            <a:endParaRPr lang="es-ES" dirty="0"/>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9388" y="274638"/>
            <a:ext cx="8750300" cy="1143000"/>
          </a:xfrm>
          <a:solidFill>
            <a:srgbClr val="00B0F0"/>
          </a:solidFill>
          <a:ln>
            <a:solidFill>
              <a:schemeClr val="accent1"/>
            </a:solidFill>
          </a:ln>
        </p:spPr>
        <p:txBody>
          <a:bodyPr rtlCol="0">
            <a:noAutofit/>
          </a:bodyPr>
          <a:lstStyle/>
          <a:p>
            <a:pPr eaLnBrk="1" fontAlgn="auto" hangingPunct="1">
              <a:spcAft>
                <a:spcPts val="0"/>
              </a:spcAft>
              <a:defRPr/>
            </a:pPr>
            <a:r>
              <a:rPr lang="es-ES" sz="3600" b="1" dirty="0" smtClean="0">
                <a:solidFill>
                  <a:schemeClr val="bg1"/>
                </a:solidFill>
                <a:effectLst>
                  <a:outerShdw blurRad="38100" dist="38100" dir="2700000" algn="tl">
                    <a:srgbClr val="C0C0C0"/>
                  </a:outerShdw>
                </a:effectLst>
              </a:rPr>
              <a:t>La Teoría de la Integración y los Efectos sobre el Comercio </a:t>
            </a:r>
            <a:r>
              <a:rPr lang="es-ES" sz="3600" b="1" dirty="0" err="1" smtClean="0">
                <a:solidFill>
                  <a:schemeClr val="bg1"/>
                </a:solidFill>
                <a:effectLst>
                  <a:outerShdw blurRad="38100" dist="38100" dir="2700000" algn="tl">
                    <a:srgbClr val="C0C0C0"/>
                  </a:outerShdw>
                </a:effectLst>
              </a:rPr>
              <a:t>Intra</a:t>
            </a:r>
            <a:r>
              <a:rPr lang="es-ES" sz="3600" b="1" dirty="0" smtClean="0">
                <a:solidFill>
                  <a:schemeClr val="bg1"/>
                </a:solidFill>
                <a:effectLst>
                  <a:outerShdw blurRad="38100" dist="38100" dir="2700000" algn="tl">
                    <a:srgbClr val="C0C0C0"/>
                  </a:outerShdw>
                </a:effectLst>
              </a:rPr>
              <a:t> industrial</a:t>
            </a:r>
          </a:p>
        </p:txBody>
      </p:sp>
      <p:sp>
        <p:nvSpPr>
          <p:cNvPr id="14339" name="Rectangle 3"/>
          <p:cNvSpPr>
            <a:spLocks noGrp="1" noChangeArrowheads="1"/>
          </p:cNvSpPr>
          <p:nvPr>
            <p:ph idx="1"/>
          </p:nvPr>
        </p:nvSpPr>
        <p:spPr>
          <a:xfrm>
            <a:off x="285750" y="1484313"/>
            <a:ext cx="8572500" cy="5016500"/>
          </a:xfrm>
          <a:solidFill>
            <a:schemeClr val="bg1"/>
          </a:solidFill>
          <a:ln w="38100">
            <a:solidFill>
              <a:srgbClr val="00B0F0"/>
            </a:solidFill>
          </a:ln>
        </p:spPr>
        <p:txBody>
          <a:bodyPr rtlCol="0">
            <a:normAutofit/>
          </a:bodyPr>
          <a:lstStyle/>
          <a:p>
            <a:pPr marL="0" indent="0" algn="just" eaLnBrk="1" fontAlgn="auto" hangingPunct="1">
              <a:spcAft>
                <a:spcPts val="0"/>
              </a:spcAft>
              <a:buFontTx/>
              <a:buNone/>
              <a:defRPr/>
            </a:pPr>
            <a:r>
              <a:rPr lang="es-ES" sz="2400" dirty="0" smtClean="0">
                <a:latin typeface="Bembo" pitchFamily="18" charset="0"/>
              </a:rPr>
              <a:t>	</a:t>
            </a:r>
          </a:p>
          <a:p>
            <a:pPr marL="0" indent="0" algn="just" eaLnBrk="1" fontAlgn="auto" hangingPunct="1">
              <a:spcAft>
                <a:spcPts val="0"/>
              </a:spcAft>
              <a:buFontTx/>
              <a:buNone/>
              <a:defRPr/>
            </a:pPr>
            <a:r>
              <a:rPr lang="es-ES" sz="2400" dirty="0" err="1" smtClean="0">
                <a:latin typeface="+mj-lt"/>
              </a:rPr>
              <a:t>Falvey</a:t>
            </a:r>
            <a:r>
              <a:rPr lang="es-ES" sz="2400" dirty="0" smtClean="0">
                <a:latin typeface="+mj-lt"/>
              </a:rPr>
              <a:t> (1981), </a:t>
            </a:r>
            <a:r>
              <a:rPr lang="es-ES" sz="2400" dirty="0" err="1" smtClean="0">
                <a:latin typeface="+mj-lt"/>
              </a:rPr>
              <a:t>Wilmore</a:t>
            </a:r>
            <a:r>
              <a:rPr lang="es-ES" sz="2400" dirty="0" smtClean="0">
                <a:latin typeface="+mj-lt"/>
              </a:rPr>
              <a:t> (1974)  y </a:t>
            </a:r>
            <a:r>
              <a:rPr lang="es-ES" sz="2400" dirty="0" err="1" smtClean="0">
                <a:latin typeface="+mj-lt"/>
              </a:rPr>
              <a:t>Balassa</a:t>
            </a:r>
            <a:r>
              <a:rPr lang="es-ES" sz="2400" dirty="0" smtClean="0">
                <a:latin typeface="+mj-lt"/>
              </a:rPr>
              <a:t> (1979) afirman que los acuerdos preferenciales que eliminan barreras al libre comercio y más entre países que se encuentran próximos geográficamente, permiten aumentar los flujos de comercio (efecto creación y expansión del comercio) y además potenciar los efectos dinámicos señalados por La Nueva Teoría del Comercio Internacional.</a:t>
            </a:r>
          </a:p>
          <a:p>
            <a:pPr marL="0" indent="0" algn="just" eaLnBrk="1" fontAlgn="auto" hangingPunct="1">
              <a:spcAft>
                <a:spcPts val="0"/>
              </a:spcAft>
              <a:buFontTx/>
              <a:buNone/>
              <a:defRPr/>
            </a:pPr>
            <a:r>
              <a:rPr lang="es-ES" sz="2400" dirty="0" smtClean="0">
                <a:latin typeface="+mj-lt"/>
              </a:rPr>
              <a:t>	De esta forma los procesos de integración han permitido el acceso al comercio </a:t>
            </a:r>
            <a:r>
              <a:rPr lang="es-ES" sz="2400" dirty="0" err="1" smtClean="0">
                <a:latin typeface="+mj-lt"/>
              </a:rPr>
              <a:t>intra</a:t>
            </a:r>
            <a:r>
              <a:rPr lang="es-ES" sz="2400" dirty="0" smtClean="0">
                <a:latin typeface="+mj-lt"/>
              </a:rPr>
              <a:t> industrial a los países en desarrollo, que por lo reducido de sus mercados internos, no les era posible producir un número aceptable de variedades  de manera rentable.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Effect transition="in" filter="fade">
                                      <p:cBhvr>
                                        <p:cTn id="13" dur="2000"/>
                                        <p:tgtEl>
                                          <p:spTgt spid="14339">
                                            <p:txEl>
                                              <p:pRg st="0" end="0"/>
                                            </p:txEl>
                                          </p:spTgt>
                                        </p:tgtEl>
                                      </p:cBhvr>
                                    </p:animEffect>
                                  </p:childTnLst>
                                </p:cTn>
                              </p:par>
                            </p:childTnLst>
                          </p:cTn>
                        </p:par>
                        <p:par>
                          <p:cTn id="14" fill="hold" nodeType="afterGroup">
                            <p:stCondLst>
                              <p:cond delay="3000"/>
                            </p:stCondLst>
                            <p:childTnLst>
                              <p:par>
                                <p:cTn id="15" presetID="10" presetClass="entr" presetSubtype="0" fill="hold" nodeType="after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fade">
                                      <p:cBhvr>
                                        <p:cTn id="17" dur="2000"/>
                                        <p:tgtEl>
                                          <p:spTgt spid="14339">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4339">
                                            <p:txEl>
                                              <p:pRg st="2" end="2"/>
                                            </p:txEl>
                                          </p:spTgt>
                                        </p:tgtEl>
                                        <p:attrNameLst>
                                          <p:attrName>style.visibility</p:attrName>
                                        </p:attrNameLst>
                                      </p:cBhvr>
                                      <p:to>
                                        <p:strVal val="visible"/>
                                      </p:to>
                                    </p:set>
                                    <p:animEffect transition="in" filter="fade">
                                      <p:cBhvr>
                                        <p:cTn id="20" dur="20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a:endParaRPr lang="es-AR" altLang="es-AR"/>
          </a:p>
        </p:txBody>
      </p:sp>
      <p:sp>
        <p:nvSpPr>
          <p:cNvPr id="1081349" name="Rectangle 5"/>
          <p:cNvSpPr>
            <a:spLocks noGrp="1" noChangeArrowheads="1"/>
          </p:cNvSpPr>
          <p:nvPr>
            <p:ph type="subTitle" idx="1"/>
          </p:nvPr>
        </p:nvSpPr>
        <p:spPr>
          <a:xfrm>
            <a:off x="1692275" y="2781300"/>
            <a:ext cx="6705600" cy="2819400"/>
          </a:xfrm>
          <a:solidFill>
            <a:schemeClr val="bg1"/>
          </a:solidFill>
          <a:ln w="50800">
            <a:solidFill>
              <a:srgbClr val="474A81"/>
            </a:solidFill>
          </a:ln>
        </p:spPr>
        <p:txBody>
          <a:bodyPr rtlCol="0">
            <a:normAutofit fontScale="92500"/>
          </a:bodyPr>
          <a:lstStyle/>
          <a:p>
            <a:pPr eaLnBrk="1" fontAlgn="auto" hangingPunct="1">
              <a:spcAft>
                <a:spcPts val="0"/>
              </a:spcAft>
              <a:defRPr/>
            </a:pPr>
            <a:r>
              <a:rPr lang="en-US" sz="3600" b="1" dirty="0" err="1" smtClean="0">
                <a:solidFill>
                  <a:srgbClr val="474A81"/>
                </a:solidFill>
              </a:rPr>
              <a:t>Recordá</a:t>
            </a:r>
            <a:r>
              <a:rPr lang="en-US" sz="3600" b="1" dirty="0" smtClean="0">
                <a:solidFill>
                  <a:srgbClr val="474A81"/>
                </a:solidFill>
              </a:rPr>
              <a:t>, </a:t>
            </a:r>
          </a:p>
          <a:p>
            <a:pPr eaLnBrk="1" fontAlgn="auto" hangingPunct="1">
              <a:spcAft>
                <a:spcPts val="0"/>
              </a:spcAft>
              <a:defRPr/>
            </a:pPr>
            <a:r>
              <a:rPr lang="en-US" sz="3600" b="1" dirty="0" smtClean="0">
                <a:solidFill>
                  <a:srgbClr val="474A81"/>
                </a:solidFill>
              </a:rPr>
              <a:t>la </a:t>
            </a:r>
            <a:r>
              <a:rPr lang="en-US" sz="3600" b="1" dirty="0" err="1" smtClean="0">
                <a:solidFill>
                  <a:srgbClr val="474A81"/>
                </a:solidFill>
              </a:rPr>
              <a:t>economía</a:t>
            </a:r>
            <a:r>
              <a:rPr lang="en-US" sz="3600" b="1" dirty="0" smtClean="0">
                <a:solidFill>
                  <a:srgbClr val="474A81"/>
                </a:solidFill>
              </a:rPr>
              <a:t> </a:t>
            </a:r>
            <a:r>
              <a:rPr lang="en-US" sz="3600" b="1" dirty="0" err="1" smtClean="0">
                <a:solidFill>
                  <a:srgbClr val="474A81"/>
                </a:solidFill>
              </a:rPr>
              <a:t>es</a:t>
            </a:r>
            <a:r>
              <a:rPr lang="en-US" sz="3600" b="1" dirty="0" smtClean="0">
                <a:solidFill>
                  <a:srgbClr val="474A81"/>
                </a:solidFill>
              </a:rPr>
              <a:t> el </a:t>
            </a:r>
            <a:r>
              <a:rPr lang="en-US" sz="3600" b="1" dirty="0" err="1" smtClean="0">
                <a:solidFill>
                  <a:srgbClr val="474A81"/>
                </a:solidFill>
              </a:rPr>
              <a:t>estudio</a:t>
            </a:r>
            <a:r>
              <a:rPr lang="en-US" sz="3600" b="1" dirty="0" smtClean="0">
                <a:solidFill>
                  <a:srgbClr val="474A81"/>
                </a:solidFill>
              </a:rPr>
              <a:t> de </a:t>
            </a:r>
            <a:r>
              <a:rPr lang="en-US" sz="3600" b="1" dirty="0" err="1" smtClean="0">
                <a:solidFill>
                  <a:srgbClr val="474A81"/>
                </a:solidFill>
              </a:rPr>
              <a:t>cómo</a:t>
            </a:r>
            <a:r>
              <a:rPr lang="en-US" sz="3600" b="1" dirty="0" smtClean="0">
                <a:solidFill>
                  <a:srgbClr val="474A81"/>
                </a:solidFill>
              </a:rPr>
              <a:t> la </a:t>
            </a:r>
            <a:r>
              <a:rPr lang="en-US" sz="3600" b="1" dirty="0" err="1" smtClean="0">
                <a:solidFill>
                  <a:srgbClr val="474A81"/>
                </a:solidFill>
              </a:rPr>
              <a:t>sociedad</a:t>
            </a:r>
            <a:r>
              <a:rPr lang="en-US" sz="3600" b="1" dirty="0" smtClean="0">
                <a:solidFill>
                  <a:srgbClr val="474A81"/>
                </a:solidFill>
              </a:rPr>
              <a:t> produce y </a:t>
            </a:r>
            <a:r>
              <a:rPr lang="en-US" sz="3600" b="1" dirty="0" err="1" smtClean="0">
                <a:solidFill>
                  <a:srgbClr val="474A81"/>
                </a:solidFill>
              </a:rPr>
              <a:t>distribuye</a:t>
            </a:r>
            <a:r>
              <a:rPr lang="en-US" sz="3600" b="1" dirty="0" smtClean="0">
                <a:solidFill>
                  <a:srgbClr val="474A81"/>
                </a:solidFill>
              </a:rPr>
              <a:t> </a:t>
            </a:r>
            <a:r>
              <a:rPr lang="en-US" sz="3600" b="1" dirty="0" err="1" smtClean="0">
                <a:solidFill>
                  <a:srgbClr val="474A81"/>
                </a:solidFill>
              </a:rPr>
              <a:t>bienes</a:t>
            </a:r>
            <a:r>
              <a:rPr lang="en-US" sz="3600" b="1" dirty="0" smtClean="0">
                <a:solidFill>
                  <a:srgbClr val="474A81"/>
                </a:solidFill>
              </a:rPr>
              <a:t> </a:t>
            </a:r>
            <a:r>
              <a:rPr lang="en-US" sz="3600" b="1" dirty="0" err="1" smtClean="0">
                <a:solidFill>
                  <a:srgbClr val="474A81"/>
                </a:solidFill>
              </a:rPr>
              <a:t>para</a:t>
            </a:r>
            <a:r>
              <a:rPr lang="en-US" sz="3600" b="1" dirty="0" smtClean="0">
                <a:solidFill>
                  <a:srgbClr val="474A81"/>
                </a:solidFill>
              </a:rPr>
              <a:t> </a:t>
            </a:r>
            <a:r>
              <a:rPr lang="en-US" sz="3600" b="1" dirty="0" err="1" smtClean="0">
                <a:solidFill>
                  <a:srgbClr val="474A81"/>
                </a:solidFill>
              </a:rPr>
              <a:t>satisfacer</a:t>
            </a:r>
            <a:r>
              <a:rPr lang="en-US" sz="3600" b="1" dirty="0" smtClean="0">
                <a:solidFill>
                  <a:srgbClr val="474A81"/>
                </a:solidFill>
              </a:rPr>
              <a:t> los </a:t>
            </a:r>
            <a:r>
              <a:rPr lang="en-US" sz="3600" b="1" dirty="0" err="1" smtClean="0">
                <a:solidFill>
                  <a:srgbClr val="474A81"/>
                </a:solidFill>
              </a:rPr>
              <a:t>deseos</a:t>
            </a:r>
            <a:r>
              <a:rPr lang="en-US" sz="3600" b="1" dirty="0" smtClean="0">
                <a:solidFill>
                  <a:srgbClr val="474A81"/>
                </a:solidFill>
              </a:rPr>
              <a:t> y </a:t>
            </a:r>
            <a:r>
              <a:rPr lang="en-US" sz="3600" b="1" dirty="0" err="1" smtClean="0">
                <a:solidFill>
                  <a:srgbClr val="474A81"/>
                </a:solidFill>
              </a:rPr>
              <a:t>necesidades</a:t>
            </a:r>
            <a:r>
              <a:rPr lang="en-US" sz="3600" b="1" dirty="0" smtClean="0">
                <a:solidFill>
                  <a:srgbClr val="474A81"/>
                </a:solidFill>
              </a:rPr>
              <a:t> de la </a:t>
            </a:r>
            <a:r>
              <a:rPr lang="en-US" sz="3600" b="1" dirty="0" err="1" smtClean="0">
                <a:solidFill>
                  <a:srgbClr val="474A81"/>
                </a:solidFill>
              </a:rPr>
              <a:t>gente</a:t>
            </a:r>
            <a:r>
              <a:rPr lang="en-US" sz="3600" b="1" dirty="0" smtClean="0">
                <a:solidFill>
                  <a:srgbClr val="474A81"/>
                </a:solidFill>
              </a:rPr>
              <a:t>.</a:t>
            </a:r>
            <a:endParaRPr lang="en-US" sz="3600" b="1" dirty="0" smtClean="0">
              <a:solidFill>
                <a:srgbClr val="000099"/>
              </a:solidFill>
            </a:endParaRPr>
          </a:p>
        </p:txBody>
      </p:sp>
      <p:pic>
        <p:nvPicPr>
          <p:cNvPr id="23556" name="Picture 5" descr="https://encrypted-tbn3.gstatic.com/images?q=tbn:ANd9GcSN1WI66QmMVeB_dRnCoMep3rEZr9vgB2HuX1CzTtWjpdIlWNoyEty30xA"/>
          <p:cNvPicPr>
            <a:picLocks noChangeAspect="1" noChangeArrowheads="1"/>
          </p:cNvPicPr>
          <p:nvPr/>
        </p:nvPicPr>
        <p:blipFill>
          <a:blip r:embed="rId3"/>
          <a:srcRect/>
          <a:stretch>
            <a:fillRect/>
          </a:stretch>
        </p:blipFill>
        <p:spPr bwMode="auto">
          <a:xfrm rot="-860743">
            <a:off x="927100" y="776288"/>
            <a:ext cx="4325938" cy="134461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1349">
                                            <p:txEl>
                                              <p:pRg st="0" end="0"/>
                                            </p:txEl>
                                          </p:spTgt>
                                        </p:tgtEl>
                                        <p:attrNameLst>
                                          <p:attrName>style.visibility</p:attrName>
                                        </p:attrNameLst>
                                      </p:cBhvr>
                                      <p:to>
                                        <p:strVal val="visible"/>
                                      </p:to>
                                    </p:set>
                                    <p:animEffect transition="in" filter="wipe(left)">
                                      <p:cBhvr>
                                        <p:cTn id="7" dur="500"/>
                                        <p:tgtEl>
                                          <p:spTgt spid="10813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1349">
                                            <p:txEl>
                                              <p:pRg st="1" end="1"/>
                                            </p:txEl>
                                          </p:spTgt>
                                        </p:tgtEl>
                                        <p:attrNameLst>
                                          <p:attrName>style.visibility</p:attrName>
                                        </p:attrNameLst>
                                      </p:cBhvr>
                                      <p:to>
                                        <p:strVal val="visible"/>
                                      </p:to>
                                    </p:set>
                                    <p:animEffect transition="in" filter="wipe(left)">
                                      <p:cBhvr>
                                        <p:cTn id="12" dur="500"/>
                                        <p:tgtEl>
                                          <p:spTgt spid="10813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34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79388" y="0"/>
            <a:ext cx="8589962" cy="1371600"/>
          </a:xfrm>
        </p:spPr>
        <p:txBody>
          <a:bodyPr/>
          <a:lstStyle/>
          <a:p>
            <a:pPr eaLnBrk="1" hangingPunct="1"/>
            <a:r>
              <a:rPr lang="es-AR" sz="3200" b="1" u="sng" smtClean="0">
                <a:solidFill>
                  <a:schemeClr val="folHlink"/>
                </a:solidFill>
              </a:rPr>
              <a:t>Clasificación de la integración según sus grados:</a:t>
            </a:r>
          </a:p>
        </p:txBody>
      </p:sp>
      <p:sp>
        <p:nvSpPr>
          <p:cNvPr id="3076" name="Rectangle 3"/>
          <p:cNvSpPr>
            <a:spLocks noGrp="1" noChangeArrowheads="1"/>
          </p:cNvSpPr>
          <p:nvPr>
            <p:ph type="body" sz="half" idx="1"/>
          </p:nvPr>
        </p:nvSpPr>
        <p:spPr>
          <a:xfrm>
            <a:off x="0" y="1125538"/>
            <a:ext cx="4932363" cy="5732462"/>
          </a:xfrm>
          <a:solidFill>
            <a:schemeClr val="bg1"/>
          </a:solidFill>
        </p:spPr>
        <p:txBody>
          <a:bodyPr/>
          <a:lstStyle/>
          <a:p>
            <a:pPr algn="just" eaLnBrk="1" hangingPunct="1">
              <a:lnSpc>
                <a:spcPct val="80000"/>
              </a:lnSpc>
              <a:buFont typeface="Wingdings" pitchFamily="2" charset="2"/>
              <a:buNone/>
            </a:pPr>
            <a:r>
              <a:rPr lang="es-AR" sz="1800" dirty="0" smtClean="0"/>
              <a:t>     </a:t>
            </a:r>
            <a:r>
              <a:rPr lang="es-AR" sz="2000" dirty="0" smtClean="0"/>
              <a:t>Tomando en cuenta que la integración </a:t>
            </a:r>
            <a:r>
              <a:rPr lang="es-AR" sz="2000" u="sng" dirty="0" smtClean="0"/>
              <a:t>es un proceso, el cual pasa por diversas etapas en forma progresiva</a:t>
            </a:r>
            <a:r>
              <a:rPr lang="es-AR" sz="2000" dirty="0" smtClean="0"/>
              <a:t>, </a:t>
            </a:r>
            <a:r>
              <a:rPr lang="es-AR" sz="2000" u="sng" dirty="0" smtClean="0">
                <a:solidFill>
                  <a:schemeClr val="folHlink"/>
                </a:solidFill>
              </a:rPr>
              <a:t>es posible establecer una clasificación según el grado de integración</a:t>
            </a:r>
            <a:r>
              <a:rPr lang="es-AR" sz="2000" dirty="0" smtClean="0"/>
              <a:t>, donde cada una de las etapas tiene rasgos esenciales que la distinguen tanto de la etapa anterior como posterior.</a:t>
            </a:r>
          </a:p>
          <a:p>
            <a:pPr algn="just" eaLnBrk="1" hangingPunct="1">
              <a:lnSpc>
                <a:spcPct val="80000"/>
              </a:lnSpc>
              <a:buFont typeface="Wingdings" pitchFamily="2" charset="2"/>
              <a:buNone/>
            </a:pPr>
            <a:r>
              <a:rPr lang="es-AR" sz="2000" dirty="0" smtClean="0"/>
              <a:t> </a:t>
            </a:r>
          </a:p>
          <a:p>
            <a:pPr algn="just" eaLnBrk="1" hangingPunct="1">
              <a:lnSpc>
                <a:spcPct val="80000"/>
              </a:lnSpc>
              <a:buFont typeface="Wingdings" pitchFamily="2" charset="2"/>
              <a:buNone/>
            </a:pPr>
            <a:r>
              <a:rPr lang="es-AR" sz="2000" dirty="0" smtClean="0"/>
              <a:t>     Existe un consenso en la literatura  respecto de cuáles son </a:t>
            </a:r>
            <a:r>
              <a:rPr lang="es-AR" sz="2000" dirty="0" smtClean="0">
                <a:solidFill>
                  <a:schemeClr val="folHlink"/>
                </a:solidFill>
              </a:rPr>
              <a:t>las etapas por las que pasan los procesos de integración</a:t>
            </a:r>
            <a:r>
              <a:rPr lang="es-AR" sz="2000" dirty="0" smtClean="0"/>
              <a:t>. Para efectos de este estudio, se hará referencia a la clasificación que hace el economista </a:t>
            </a:r>
            <a:r>
              <a:rPr lang="es-AR" sz="2000" dirty="0" err="1" smtClean="0"/>
              <a:t>Bela</a:t>
            </a:r>
            <a:r>
              <a:rPr lang="es-AR" sz="2000" dirty="0" smtClean="0"/>
              <a:t> </a:t>
            </a:r>
            <a:r>
              <a:rPr lang="es-AR" sz="2000" dirty="0" err="1" smtClean="0"/>
              <a:t>Balassa</a:t>
            </a:r>
            <a:r>
              <a:rPr lang="es-AR" sz="2000" dirty="0" smtClean="0"/>
              <a:t> quien establece </a:t>
            </a:r>
            <a:r>
              <a:rPr lang="es-AR" sz="2000" dirty="0" smtClean="0">
                <a:solidFill>
                  <a:schemeClr val="folHlink"/>
                </a:solidFill>
              </a:rPr>
              <a:t>5 grados de integración</a:t>
            </a:r>
            <a:r>
              <a:rPr lang="es-AR" sz="2000" dirty="0" smtClean="0"/>
              <a:t>, además se agrega una etapa preliminar llamada </a:t>
            </a:r>
            <a:r>
              <a:rPr lang="es-AR" sz="2000" i="1" dirty="0" smtClean="0"/>
              <a:t> Zona de preferencias arancelarias</a:t>
            </a:r>
            <a:r>
              <a:rPr lang="es-AR" sz="2000" dirty="0" smtClean="0"/>
              <a:t> a la cuál haremos referencia según la definición de Ricardo </a:t>
            </a:r>
            <a:r>
              <a:rPr lang="es-AR" sz="2000" dirty="0" err="1" smtClean="0"/>
              <a:t>Basaldúa</a:t>
            </a:r>
            <a:r>
              <a:rPr lang="es-AR" sz="2000" dirty="0" smtClean="0"/>
              <a:t>.</a:t>
            </a:r>
          </a:p>
        </p:txBody>
      </p:sp>
      <p:graphicFrame>
        <p:nvGraphicFramePr>
          <p:cNvPr id="3074" name="Object 5"/>
          <p:cNvGraphicFramePr>
            <a:graphicFrameLocks noGrp="1" noChangeAspect="1"/>
          </p:cNvGraphicFramePr>
          <p:nvPr>
            <p:ph sz="half" idx="2"/>
          </p:nvPr>
        </p:nvGraphicFramePr>
        <p:xfrm>
          <a:off x="5003800" y="1135063"/>
          <a:ext cx="3889375" cy="5308600"/>
        </p:xfrm>
        <a:graphic>
          <a:graphicData uri="http://schemas.openxmlformats.org/presentationml/2006/ole">
            <mc:AlternateContent xmlns:mc="http://schemas.openxmlformats.org/markup-compatibility/2006">
              <mc:Choice xmlns:v="urn:schemas-microsoft-com:vml" Requires="v">
                <p:oleObj spid="_x0000_s51218" name="Imagen de mapa de bits" r:id="rId3" imgW="1305107" imgH="1781424" progId="PBrush">
                  <p:embed/>
                </p:oleObj>
              </mc:Choice>
              <mc:Fallback>
                <p:oleObj name="Imagen de mapa de bits" r:id="rId3" imgW="1305107" imgH="1781424" progId="PBrush">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135063"/>
                        <a:ext cx="3889375" cy="530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Grp="1" noChangeAspect="1"/>
          </p:cNvGraphicFramePr>
          <p:nvPr>
            <p:ph type="title"/>
          </p:nvPr>
        </p:nvGraphicFramePr>
        <p:xfrm>
          <a:off x="0" y="488950"/>
          <a:ext cx="9144000" cy="5880100"/>
        </p:xfrm>
        <a:graphic>
          <a:graphicData uri="http://schemas.openxmlformats.org/presentationml/2006/ole">
            <mc:AlternateContent xmlns:mc="http://schemas.openxmlformats.org/markup-compatibility/2006">
              <mc:Choice xmlns:v="urn:schemas-microsoft-com:vml" Requires="v">
                <p:oleObj spid="_x0000_s52242" name="Imagen de mapa de bits" r:id="rId3" imgW="6469941" imgH="4160881" progId="PBrush">
                  <p:embed/>
                </p:oleObj>
              </mc:Choice>
              <mc:Fallback>
                <p:oleObj name="Imagen de mapa de bits" r:id="rId3" imgW="6469941" imgH="4160881"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8950"/>
                        <a:ext cx="9144000" cy="588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9" name="Text Box 4"/>
          <p:cNvSpPr txBox="1">
            <a:spLocks noChangeArrowheads="1"/>
          </p:cNvSpPr>
          <p:nvPr/>
        </p:nvSpPr>
        <p:spPr bwMode="auto">
          <a:xfrm>
            <a:off x="2987675" y="1628775"/>
            <a:ext cx="1512888" cy="366713"/>
          </a:xfrm>
          <a:prstGeom prst="rect">
            <a:avLst/>
          </a:prstGeom>
          <a:noFill/>
          <a:ln w="9525">
            <a:noFill/>
            <a:miter lim="800000"/>
            <a:headEnd/>
            <a:tailEnd/>
          </a:ln>
        </p:spPr>
        <p:txBody>
          <a:bodyPr>
            <a:spAutoFit/>
          </a:bodyPr>
          <a:lstStyle/>
          <a:p>
            <a:pPr>
              <a:spcBef>
                <a:spcPct val="50000"/>
              </a:spcBef>
            </a:pPr>
            <a:r>
              <a:rPr lang="es-AR"/>
              <a:t>      PAIS</a:t>
            </a: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642910" y="785794"/>
            <a:ext cx="8147050" cy="744538"/>
          </a:xfrm>
        </p:spPr>
        <p:txBody>
          <a:bodyPr rtlCol="0">
            <a:normAutofit fontScale="90000"/>
          </a:bodyPr>
          <a:lstStyle/>
          <a:p>
            <a:pPr eaLnBrk="1" fontAlgn="auto" hangingPunct="1">
              <a:spcAft>
                <a:spcPts val="0"/>
              </a:spcAft>
              <a:defRPr/>
            </a:pPr>
            <a:r>
              <a:rPr lang="es-AR" b="1" u="sng" dirty="0" smtClean="0"/>
              <a:t>1-Zona de preferencias arancelarias </a:t>
            </a:r>
            <a:r>
              <a:rPr lang="es-AR" dirty="0" smtClean="0"/>
              <a:t/>
            </a:r>
            <a:br>
              <a:rPr lang="es-AR" dirty="0" smtClean="0"/>
            </a:br>
            <a:endParaRPr lang="es-AR" sz="2400" dirty="0" smtClean="0">
              <a:solidFill>
                <a:srgbClr val="33CC33"/>
              </a:solidFill>
            </a:endParaRPr>
          </a:p>
        </p:txBody>
      </p:sp>
      <p:sp>
        <p:nvSpPr>
          <p:cNvPr id="26627" name="Rectangle 3"/>
          <p:cNvSpPr>
            <a:spLocks noGrp="1" noChangeArrowheads="1"/>
          </p:cNvSpPr>
          <p:nvPr>
            <p:ph idx="1"/>
          </p:nvPr>
        </p:nvSpPr>
        <p:spPr>
          <a:xfrm>
            <a:off x="0" y="1772816"/>
            <a:ext cx="9144000" cy="4536505"/>
          </a:xfrm>
        </p:spPr>
        <p:txBody>
          <a:bodyPr/>
          <a:lstStyle/>
          <a:p>
            <a:pPr marL="609600" indent="-609600" algn="just" eaLnBrk="1" hangingPunct="1">
              <a:lnSpc>
                <a:spcPct val="80000"/>
              </a:lnSpc>
              <a:buFont typeface="Wingdings" pitchFamily="2" charset="2"/>
              <a:buNone/>
            </a:pPr>
            <a:r>
              <a:rPr lang="es-AR" sz="2000" dirty="0" smtClean="0"/>
              <a:t>           </a:t>
            </a:r>
            <a:r>
              <a:rPr lang="es-AR" sz="2400" dirty="0" smtClean="0"/>
              <a:t>Es un acuerdo entre varios Estados, mediante el cual se comprometen a brindar a sus respectivas producciones </a:t>
            </a:r>
            <a:r>
              <a:rPr lang="es-AR" sz="2400" u="sng" dirty="0" smtClean="0"/>
              <a:t>un trato preferencial</a:t>
            </a:r>
            <a:r>
              <a:rPr lang="es-AR" sz="2400" dirty="0" smtClean="0"/>
              <a:t> en comparación al que se otorga a terceros países, es decir, se conceden diversos grados de </a:t>
            </a:r>
            <a:r>
              <a:rPr lang="es-AR" sz="2400" u="sng" dirty="0" smtClean="0"/>
              <a:t>rebajas arancelarias</a:t>
            </a:r>
            <a:r>
              <a:rPr lang="es-AR" sz="2400" dirty="0" smtClean="0"/>
              <a:t> en el comercio recíproco (imp./</a:t>
            </a:r>
            <a:r>
              <a:rPr lang="es-AR" sz="2400" dirty="0" err="1" smtClean="0"/>
              <a:t>exp</a:t>
            </a:r>
            <a:r>
              <a:rPr lang="es-AR" sz="2400" dirty="0" smtClean="0"/>
              <a:t>.) y mantienen sus aranceles originales con el resto del mundo.</a:t>
            </a:r>
            <a:r>
              <a:rPr lang="es-AR" sz="2000" dirty="0" smtClean="0"/>
              <a:t> </a:t>
            </a:r>
          </a:p>
          <a:p>
            <a:pPr marL="609600" indent="-609600" eaLnBrk="1" hangingPunct="1">
              <a:lnSpc>
                <a:spcPct val="80000"/>
              </a:lnSpc>
              <a:buFont typeface="Wingdings" pitchFamily="2" charset="2"/>
              <a:buNone/>
            </a:pPr>
            <a:endParaRPr lang="es-AR" sz="2000" dirty="0" smtClean="0"/>
          </a:p>
          <a:p>
            <a:pPr marL="609600" indent="-609600" eaLnBrk="1" hangingPunct="1">
              <a:lnSpc>
                <a:spcPct val="80000"/>
              </a:lnSpc>
              <a:buFont typeface="Wingdings" pitchFamily="2" charset="2"/>
              <a:buNone/>
            </a:pPr>
            <a:r>
              <a:rPr lang="es-AR" sz="2000" dirty="0" smtClean="0"/>
              <a:t>         </a:t>
            </a:r>
            <a:endParaRPr lang="es-ES_tradnl" sz="2000" b="1" dirty="0" smtClean="0"/>
          </a:p>
          <a:p>
            <a:pPr marL="609600" indent="-609600" eaLnBrk="1" hangingPunct="1">
              <a:lnSpc>
                <a:spcPct val="80000"/>
              </a:lnSpc>
              <a:buFont typeface="Wingdings" pitchFamily="2" charset="2"/>
              <a:buNone/>
            </a:pPr>
            <a:r>
              <a:rPr lang="es-ES_tradnl" sz="2000" b="1" dirty="0" smtClean="0"/>
              <a:t> * ALADI Asociación Latinoamericana de Integración</a:t>
            </a:r>
            <a:endParaRPr lang="es-AR" sz="2000" dirty="0" smtClean="0"/>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p:txBody>
          <a:bodyPr/>
          <a:lstStyle/>
          <a:p>
            <a:pPr eaLnBrk="1" hangingPunct="1"/>
            <a:endParaRPr lang="es-AR" smtClean="0"/>
          </a:p>
        </p:txBody>
      </p:sp>
      <p:graphicFrame>
        <p:nvGraphicFramePr>
          <p:cNvPr id="5122" name="Object 3"/>
          <p:cNvGraphicFramePr>
            <a:graphicFrameLocks noGrp="1" noChangeAspect="1"/>
          </p:cNvGraphicFramePr>
          <p:nvPr>
            <p:ph idx="1"/>
          </p:nvPr>
        </p:nvGraphicFramePr>
        <p:xfrm>
          <a:off x="0" y="496888"/>
          <a:ext cx="9144000" cy="5864225"/>
        </p:xfrm>
        <a:graphic>
          <a:graphicData uri="http://schemas.openxmlformats.org/presentationml/2006/ole">
            <mc:AlternateContent xmlns:mc="http://schemas.openxmlformats.org/markup-compatibility/2006">
              <mc:Choice xmlns:v="urn:schemas-microsoft-com:vml" Requires="v">
                <p:oleObj spid="_x0000_s53266" name="Imagen de mapa de bits" r:id="rId3" imgW="6523285" imgH="4183743" progId="Paint.Picture">
                  <p:embed/>
                </p:oleObj>
              </mc:Choice>
              <mc:Fallback>
                <p:oleObj name="Imagen de mapa de bits" r:id="rId3" imgW="6523285" imgH="4183743"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6888"/>
                        <a:ext cx="9144000" cy="586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Text Box 6"/>
          <p:cNvSpPr txBox="1">
            <a:spLocks noChangeArrowheads="1"/>
          </p:cNvSpPr>
          <p:nvPr/>
        </p:nvSpPr>
        <p:spPr bwMode="auto">
          <a:xfrm>
            <a:off x="6500826" y="2643182"/>
            <a:ext cx="935037" cy="584775"/>
          </a:xfrm>
          <a:prstGeom prst="rect">
            <a:avLst/>
          </a:prstGeom>
          <a:solidFill>
            <a:schemeClr val="bg1"/>
          </a:solidFill>
          <a:ln w="9525">
            <a:noFill/>
            <a:miter lim="800000"/>
            <a:headEnd/>
            <a:tailEnd/>
          </a:ln>
        </p:spPr>
        <p:txBody>
          <a:bodyPr wrap="square">
            <a:spAutoFit/>
          </a:bodyPr>
          <a:lstStyle/>
          <a:p>
            <a:pPr>
              <a:spcBef>
                <a:spcPct val="50000"/>
              </a:spcBef>
            </a:pPr>
            <a:r>
              <a:rPr lang="es-AR" dirty="0"/>
              <a:t>20%</a:t>
            </a:r>
          </a:p>
        </p:txBody>
      </p:sp>
      <p:sp>
        <p:nvSpPr>
          <p:cNvPr id="5125" name="Text Box 7"/>
          <p:cNvSpPr txBox="1">
            <a:spLocks noChangeArrowheads="1"/>
          </p:cNvSpPr>
          <p:nvPr/>
        </p:nvSpPr>
        <p:spPr bwMode="auto">
          <a:xfrm>
            <a:off x="6516688" y="4005263"/>
            <a:ext cx="1055708" cy="584775"/>
          </a:xfrm>
          <a:prstGeom prst="rect">
            <a:avLst/>
          </a:prstGeom>
          <a:solidFill>
            <a:schemeClr val="bg1"/>
          </a:solidFill>
          <a:ln w="9525">
            <a:noFill/>
            <a:miter lim="800000"/>
            <a:headEnd/>
            <a:tailEnd/>
          </a:ln>
        </p:spPr>
        <p:txBody>
          <a:bodyPr wrap="square">
            <a:spAutoFit/>
          </a:bodyPr>
          <a:lstStyle/>
          <a:p>
            <a:pPr>
              <a:spcBef>
                <a:spcPct val="50000"/>
              </a:spcBef>
            </a:pPr>
            <a:r>
              <a:rPr lang="es-AR" dirty="0"/>
              <a:t>35%</a:t>
            </a:r>
          </a:p>
        </p:txBody>
      </p:sp>
      <p:sp>
        <p:nvSpPr>
          <p:cNvPr id="5126" name="Text Box 8"/>
          <p:cNvSpPr txBox="1">
            <a:spLocks noChangeArrowheads="1"/>
          </p:cNvSpPr>
          <p:nvPr/>
        </p:nvSpPr>
        <p:spPr bwMode="auto">
          <a:xfrm>
            <a:off x="2124075" y="2276475"/>
            <a:ext cx="647700" cy="366713"/>
          </a:xfrm>
          <a:prstGeom prst="rect">
            <a:avLst/>
          </a:prstGeom>
          <a:noFill/>
          <a:ln w="9525">
            <a:noFill/>
            <a:miter lim="800000"/>
            <a:headEnd/>
            <a:tailEnd/>
          </a:ln>
        </p:spPr>
        <p:txBody>
          <a:bodyPr>
            <a:spAutoFit/>
          </a:bodyPr>
          <a:lstStyle/>
          <a:p>
            <a:pPr>
              <a:spcBef>
                <a:spcPct val="50000"/>
              </a:spcBef>
            </a:pPr>
            <a:endParaRPr lang="es-AR"/>
          </a:p>
        </p:txBody>
      </p:sp>
      <p:sp>
        <p:nvSpPr>
          <p:cNvPr id="5127" name="Text Box 9"/>
          <p:cNvSpPr txBox="1">
            <a:spLocks noChangeArrowheads="1"/>
          </p:cNvSpPr>
          <p:nvPr/>
        </p:nvSpPr>
        <p:spPr bwMode="auto">
          <a:xfrm>
            <a:off x="1571605" y="2276475"/>
            <a:ext cx="1128734" cy="584775"/>
          </a:xfrm>
          <a:prstGeom prst="rect">
            <a:avLst/>
          </a:prstGeom>
          <a:solidFill>
            <a:schemeClr val="bg1"/>
          </a:solidFill>
          <a:ln w="9525">
            <a:noFill/>
            <a:miter lim="800000"/>
            <a:headEnd/>
            <a:tailEnd/>
          </a:ln>
        </p:spPr>
        <p:txBody>
          <a:bodyPr wrap="square">
            <a:spAutoFit/>
          </a:bodyPr>
          <a:lstStyle/>
          <a:p>
            <a:pPr>
              <a:spcBef>
                <a:spcPct val="50000"/>
              </a:spcBef>
            </a:pPr>
            <a:r>
              <a:rPr lang="es-AR" dirty="0"/>
              <a:t>30%</a:t>
            </a:r>
          </a:p>
        </p:txBody>
      </p:sp>
      <p:sp>
        <p:nvSpPr>
          <p:cNvPr id="5128" name="Text Box 10"/>
          <p:cNvSpPr txBox="1">
            <a:spLocks noChangeArrowheads="1"/>
          </p:cNvSpPr>
          <p:nvPr/>
        </p:nvSpPr>
        <p:spPr bwMode="auto">
          <a:xfrm>
            <a:off x="1428728" y="4076700"/>
            <a:ext cx="1343047" cy="584775"/>
          </a:xfrm>
          <a:prstGeom prst="rect">
            <a:avLst/>
          </a:prstGeom>
          <a:solidFill>
            <a:schemeClr val="bg1"/>
          </a:solidFill>
          <a:ln w="9525">
            <a:noFill/>
            <a:miter lim="800000"/>
            <a:headEnd/>
            <a:tailEnd/>
          </a:ln>
        </p:spPr>
        <p:txBody>
          <a:bodyPr wrap="square">
            <a:spAutoFit/>
          </a:bodyPr>
          <a:lstStyle/>
          <a:p>
            <a:pPr>
              <a:spcBef>
                <a:spcPct val="50000"/>
              </a:spcBef>
            </a:pPr>
            <a:r>
              <a:rPr lang="es-AR" dirty="0"/>
              <a:t>10%</a:t>
            </a:r>
          </a:p>
        </p:txBody>
      </p:sp>
      <p:sp>
        <p:nvSpPr>
          <p:cNvPr id="5129" name="Line 11"/>
          <p:cNvSpPr>
            <a:spLocks noChangeShapeType="1"/>
          </p:cNvSpPr>
          <p:nvPr/>
        </p:nvSpPr>
        <p:spPr bwMode="auto">
          <a:xfrm flipV="1">
            <a:off x="4932363" y="1196975"/>
            <a:ext cx="1439862" cy="1655763"/>
          </a:xfrm>
          <a:prstGeom prst="line">
            <a:avLst/>
          </a:prstGeom>
          <a:noFill/>
          <a:ln w="9525">
            <a:solidFill>
              <a:schemeClr val="tx1"/>
            </a:solidFill>
            <a:round/>
            <a:headEnd/>
            <a:tailEnd type="triangle" w="med" len="med"/>
          </a:ln>
        </p:spPr>
        <p:txBody>
          <a:bodyPr/>
          <a:lstStyle/>
          <a:p>
            <a:endParaRPr lang="es-AR"/>
          </a:p>
        </p:txBody>
      </p:sp>
      <p:sp>
        <p:nvSpPr>
          <p:cNvPr id="5130" name="Text Box 12"/>
          <p:cNvSpPr txBox="1">
            <a:spLocks noChangeArrowheads="1"/>
          </p:cNvSpPr>
          <p:nvPr/>
        </p:nvSpPr>
        <p:spPr bwMode="auto">
          <a:xfrm>
            <a:off x="6443663" y="476250"/>
            <a:ext cx="2520950" cy="1938992"/>
          </a:xfrm>
          <a:prstGeom prst="rect">
            <a:avLst/>
          </a:prstGeom>
          <a:solidFill>
            <a:schemeClr val="bg1"/>
          </a:solidFill>
          <a:ln w="28575">
            <a:solidFill>
              <a:schemeClr val="bg1"/>
            </a:solidFill>
            <a:miter lim="800000"/>
            <a:headEnd/>
            <a:tailEnd/>
          </a:ln>
        </p:spPr>
        <p:txBody>
          <a:bodyPr>
            <a:spAutoFit/>
          </a:bodyPr>
          <a:lstStyle/>
          <a:p>
            <a:pPr algn="ctr">
              <a:spcBef>
                <a:spcPct val="50000"/>
              </a:spcBef>
            </a:pPr>
            <a:r>
              <a:rPr lang="es-AR" sz="2400" dirty="0"/>
              <a:t>Dos o mas países acuerdan rebajas arancelarias para las </a:t>
            </a:r>
            <a:r>
              <a:rPr lang="es-AR" sz="2400" dirty="0" smtClean="0"/>
              <a:t>M </a:t>
            </a:r>
            <a:r>
              <a:rPr lang="es-AR" sz="2400" dirty="0"/>
              <a:t>o </a:t>
            </a:r>
            <a:r>
              <a:rPr lang="es-AR" sz="2400" dirty="0" smtClean="0"/>
              <a:t>X </a:t>
            </a:r>
            <a:r>
              <a:rPr lang="es-AR" sz="2400" dirty="0"/>
              <a:t>entre ellos</a:t>
            </a: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9750" y="0"/>
            <a:ext cx="8229600" cy="863600"/>
          </a:xfrm>
        </p:spPr>
        <p:txBody>
          <a:bodyPr/>
          <a:lstStyle/>
          <a:p>
            <a:pPr eaLnBrk="1" hangingPunct="1"/>
            <a:r>
              <a:rPr lang="es-AR" sz="3600" b="1" u="sng" dirty="0" smtClean="0"/>
              <a:t>2-Zona de Libre </a:t>
            </a:r>
            <a:r>
              <a:rPr lang="es-AR" sz="3600" b="1" u="sng" dirty="0"/>
              <a:t>C</a:t>
            </a:r>
            <a:r>
              <a:rPr lang="es-AR" sz="3600" b="1" u="sng" dirty="0" smtClean="0"/>
              <a:t>omercio</a:t>
            </a:r>
          </a:p>
        </p:txBody>
      </p:sp>
      <p:sp>
        <p:nvSpPr>
          <p:cNvPr id="27651" name="Rectangle 3"/>
          <p:cNvSpPr>
            <a:spLocks noGrp="1" noChangeArrowheads="1"/>
          </p:cNvSpPr>
          <p:nvPr>
            <p:ph idx="1"/>
          </p:nvPr>
        </p:nvSpPr>
        <p:spPr>
          <a:xfrm>
            <a:off x="0" y="836613"/>
            <a:ext cx="9144000" cy="6021387"/>
          </a:xfrm>
        </p:spPr>
        <p:txBody>
          <a:bodyPr/>
          <a:lstStyle/>
          <a:p>
            <a:pPr marL="609600" indent="-609600" algn="just" eaLnBrk="1" hangingPunct="1">
              <a:lnSpc>
                <a:spcPct val="80000"/>
              </a:lnSpc>
              <a:buFont typeface="Wingdings" pitchFamily="2" charset="2"/>
              <a:buNone/>
            </a:pPr>
            <a:r>
              <a:rPr lang="es-AR" sz="2000" dirty="0" smtClean="0"/>
              <a:t>        Consiste en que los Estados partes acuerdan </a:t>
            </a:r>
            <a:r>
              <a:rPr lang="es-AR" sz="2000" b="1" u="sng" dirty="0" smtClean="0"/>
              <a:t>suprimir</a:t>
            </a:r>
            <a:r>
              <a:rPr lang="es-AR" sz="2000" u="sng" dirty="0" smtClean="0"/>
              <a:t> las tarifas arancelarias (arancel 0) y otras barreras o restricciones cuantitativas al comercio</a:t>
            </a:r>
            <a:r>
              <a:rPr lang="es-AR" sz="2000" dirty="0" smtClean="0"/>
              <a:t> recíproco de bienes</a:t>
            </a:r>
            <a:r>
              <a:rPr lang="es-ES" sz="2000" dirty="0" smtClean="0"/>
              <a:t> </a:t>
            </a:r>
            <a:r>
              <a:rPr lang="es-ES" sz="2000" u="sng" dirty="0" smtClean="0"/>
              <a:t>para promover</a:t>
            </a:r>
            <a:r>
              <a:rPr lang="es-ES" sz="2000" dirty="0" smtClean="0"/>
              <a:t> </a:t>
            </a:r>
            <a:r>
              <a:rPr lang="es-ES" sz="2000" u="sng" dirty="0" smtClean="0"/>
              <a:t>libre circulación de bienes y servicios</a:t>
            </a:r>
            <a:r>
              <a:rPr lang="es-AR" sz="2000" dirty="0" smtClean="0"/>
              <a:t>, pero conservando cada uno de ellos autonomía e independencia respecto de su comercio con terceros países. </a:t>
            </a:r>
            <a:endParaRPr lang="es-ES_tradnl" sz="2000" dirty="0" smtClean="0"/>
          </a:p>
          <a:p>
            <a:pPr marL="609600" indent="-609600" algn="just" eaLnBrk="1" hangingPunct="1">
              <a:lnSpc>
                <a:spcPct val="80000"/>
              </a:lnSpc>
              <a:buFont typeface="Wingdings" pitchFamily="2" charset="2"/>
              <a:buNone/>
            </a:pPr>
            <a:r>
              <a:rPr lang="es-ES_tradnl" sz="2000" dirty="0" smtClean="0"/>
              <a:t> </a:t>
            </a:r>
            <a:endParaRPr lang="es-AR" sz="2000" dirty="0" smtClean="0"/>
          </a:p>
          <a:p>
            <a:pPr marL="609600" indent="-609600" algn="just" eaLnBrk="1" hangingPunct="1">
              <a:lnSpc>
                <a:spcPct val="80000"/>
              </a:lnSpc>
              <a:buFont typeface="Wingdings" pitchFamily="2" charset="2"/>
              <a:buNone/>
            </a:pPr>
            <a:r>
              <a:rPr lang="es-AR" sz="2000" dirty="0" smtClean="0"/>
              <a:t>        Para llegar a una Zona de Libre Comercio se fijan plazos, condiciones y mecanismos de desgravación arancelarios.</a:t>
            </a:r>
          </a:p>
          <a:p>
            <a:pPr marL="609600" indent="-609600" algn="just" eaLnBrk="1" hangingPunct="1">
              <a:lnSpc>
                <a:spcPct val="80000"/>
              </a:lnSpc>
              <a:buFont typeface="Wingdings" pitchFamily="2" charset="2"/>
              <a:buNone/>
            </a:pPr>
            <a:r>
              <a:rPr lang="es-AR" sz="2000" dirty="0" smtClean="0"/>
              <a:t>       La mira está puesta en las </a:t>
            </a:r>
            <a:r>
              <a:rPr lang="es-AR" sz="2000" u="sng" dirty="0" smtClean="0"/>
              <a:t>"medidas de fronteras" entre las partes</a:t>
            </a:r>
            <a:r>
              <a:rPr lang="es-AR" sz="2000" dirty="0" smtClean="0"/>
              <a:t>, con el propósito de incrementar los intercambios comerciales recíprocos. </a:t>
            </a:r>
          </a:p>
          <a:p>
            <a:pPr marL="609600" indent="-609600" algn="just" eaLnBrk="1" hangingPunct="1">
              <a:lnSpc>
                <a:spcPct val="80000"/>
              </a:lnSpc>
              <a:buFont typeface="Wingdings" pitchFamily="2" charset="2"/>
              <a:buNone/>
            </a:pPr>
            <a:r>
              <a:rPr lang="es-AR" sz="2000" dirty="0" smtClean="0"/>
              <a:t>       </a:t>
            </a:r>
          </a:p>
          <a:p>
            <a:pPr marL="609600" indent="-609600" algn="just" eaLnBrk="1" hangingPunct="1">
              <a:lnSpc>
                <a:spcPct val="80000"/>
              </a:lnSpc>
              <a:buFont typeface="Wingdings" pitchFamily="2" charset="2"/>
              <a:buNone/>
            </a:pPr>
            <a:r>
              <a:rPr lang="es-AR" sz="2000" dirty="0" smtClean="0"/>
              <a:t>       En el acuerdo de libre comercio </a:t>
            </a:r>
            <a:r>
              <a:rPr lang="es-AR" sz="2000" b="1" dirty="0" smtClean="0"/>
              <a:t>surge el problema del control de las importaciones de extra zona,</a:t>
            </a:r>
            <a:r>
              <a:rPr lang="es-AR" sz="2000" dirty="0" smtClean="0"/>
              <a:t> los Estados partes deben implementar instrumentos que tiendan a establecer el origen de los productos, y de esa forma diferenciar entre los bienes que se producen en la zona y los que provienen de otros países, ya que los productos que se deben beneficiar con el acuerdo son los originarios de la zona de libre comercio, evitando la triangulación que significaría el ingreso de productos del exterior a la Zona a través del país que cobra los aranceles más bajos; esto se obtiene por medio de lo que se denomina "cláusulas de origen", las cuales deben ser muy precisas y severas.</a:t>
            </a:r>
          </a:p>
          <a:p>
            <a:pPr marL="609600" indent="-609600" eaLnBrk="1" hangingPunct="1">
              <a:lnSpc>
                <a:spcPct val="80000"/>
              </a:lnSpc>
              <a:buFont typeface="Wingdings" pitchFamily="2" charset="2"/>
              <a:buNone/>
            </a:pPr>
            <a:endParaRPr lang="es-AR" sz="1800" dirty="0" smtClean="0"/>
          </a:p>
          <a:p>
            <a:pPr marL="609600" indent="-609600" eaLnBrk="1" hangingPunct="1">
              <a:lnSpc>
                <a:spcPct val="80000"/>
              </a:lnSpc>
              <a:buFont typeface="Wingdings" pitchFamily="2" charset="2"/>
              <a:buNone/>
            </a:pPr>
            <a:r>
              <a:rPr lang="es-AR" sz="1800" dirty="0" smtClean="0"/>
              <a:t>* NAFTA (TLCAN)</a:t>
            </a: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p:txBody>
          <a:bodyPr/>
          <a:lstStyle/>
          <a:p>
            <a:pPr eaLnBrk="1" hangingPunct="1"/>
            <a:endParaRPr lang="es-AR" smtClean="0"/>
          </a:p>
        </p:txBody>
      </p:sp>
      <p:graphicFrame>
        <p:nvGraphicFramePr>
          <p:cNvPr id="6146" name="Object 3"/>
          <p:cNvGraphicFramePr>
            <a:graphicFrameLocks noGrp="1" noChangeAspect="1"/>
          </p:cNvGraphicFramePr>
          <p:nvPr>
            <p:ph idx="1"/>
          </p:nvPr>
        </p:nvGraphicFramePr>
        <p:xfrm>
          <a:off x="0" y="458788"/>
          <a:ext cx="9144000" cy="5938837"/>
        </p:xfrm>
        <a:graphic>
          <a:graphicData uri="http://schemas.openxmlformats.org/presentationml/2006/ole">
            <mc:AlternateContent xmlns:mc="http://schemas.openxmlformats.org/markup-compatibility/2006">
              <mc:Choice xmlns:v="urn:schemas-microsoft-com:vml" Requires="v">
                <p:oleObj spid="_x0000_s54290" name="Imagen de mapa de bits" r:id="rId3" imgW="6477561" imgH="4206605" progId="Paint.Picture">
                  <p:embed/>
                </p:oleObj>
              </mc:Choice>
              <mc:Fallback>
                <p:oleObj name="Imagen de mapa de bits" r:id="rId3" imgW="6477561" imgH="4206605"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8788"/>
                        <a:ext cx="9144000" cy="593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8" name="Text Box 7"/>
          <p:cNvSpPr txBox="1">
            <a:spLocks noChangeArrowheads="1"/>
          </p:cNvSpPr>
          <p:nvPr/>
        </p:nvSpPr>
        <p:spPr bwMode="auto">
          <a:xfrm>
            <a:off x="4929190" y="428604"/>
            <a:ext cx="3929058" cy="1077218"/>
          </a:xfrm>
          <a:prstGeom prst="rect">
            <a:avLst/>
          </a:prstGeom>
          <a:noFill/>
          <a:ln w="9525">
            <a:solidFill>
              <a:schemeClr val="bg1"/>
            </a:solidFill>
            <a:miter lim="800000"/>
            <a:headEnd/>
            <a:tailEnd/>
          </a:ln>
        </p:spPr>
        <p:txBody>
          <a:bodyPr wrap="square">
            <a:spAutoFit/>
          </a:bodyPr>
          <a:lstStyle/>
          <a:p>
            <a:pPr>
              <a:spcBef>
                <a:spcPct val="50000"/>
              </a:spcBef>
            </a:pPr>
            <a:r>
              <a:rPr lang="es-AR" dirty="0">
                <a:solidFill>
                  <a:schemeClr val="bg1"/>
                </a:solidFill>
              </a:rPr>
              <a:t>Libre circulación de bienes y servicios</a:t>
            </a:r>
          </a:p>
        </p:txBody>
      </p:sp>
      <p:sp>
        <p:nvSpPr>
          <p:cNvPr id="6149" name="Text Box 8"/>
          <p:cNvSpPr txBox="1">
            <a:spLocks noChangeArrowheads="1"/>
          </p:cNvSpPr>
          <p:nvPr/>
        </p:nvSpPr>
        <p:spPr bwMode="auto">
          <a:xfrm>
            <a:off x="4000496" y="2857496"/>
            <a:ext cx="1223962" cy="830997"/>
          </a:xfrm>
          <a:prstGeom prst="rect">
            <a:avLst/>
          </a:prstGeom>
          <a:solidFill>
            <a:schemeClr val="folHlink"/>
          </a:solidFill>
          <a:ln w="9525">
            <a:noFill/>
            <a:miter lim="800000"/>
            <a:headEnd/>
            <a:tailEnd/>
          </a:ln>
        </p:spPr>
        <p:txBody>
          <a:bodyPr wrap="square">
            <a:spAutoFit/>
          </a:bodyPr>
          <a:lstStyle/>
          <a:p>
            <a:pPr algn="ctr">
              <a:spcBef>
                <a:spcPct val="50000"/>
              </a:spcBef>
            </a:pPr>
            <a:r>
              <a:rPr lang="es-AR" sz="2400" dirty="0">
                <a:solidFill>
                  <a:schemeClr val="bg1"/>
                </a:solidFill>
              </a:rPr>
              <a:t>Arancel 0</a:t>
            </a:r>
          </a:p>
        </p:txBody>
      </p:sp>
      <p:sp>
        <p:nvSpPr>
          <p:cNvPr id="6150" name="Text Box 9"/>
          <p:cNvSpPr txBox="1">
            <a:spLocks noChangeArrowheads="1"/>
          </p:cNvSpPr>
          <p:nvPr/>
        </p:nvSpPr>
        <p:spPr bwMode="auto">
          <a:xfrm>
            <a:off x="1908175" y="2133600"/>
            <a:ext cx="935038" cy="581020"/>
          </a:xfrm>
          <a:prstGeom prst="rect">
            <a:avLst/>
          </a:prstGeom>
          <a:solidFill>
            <a:schemeClr val="bg1"/>
          </a:solidFill>
          <a:ln w="9525">
            <a:noFill/>
            <a:miter lim="800000"/>
            <a:headEnd/>
            <a:tailEnd/>
          </a:ln>
        </p:spPr>
        <p:txBody>
          <a:bodyPr wrap="square">
            <a:spAutoFit/>
          </a:bodyPr>
          <a:lstStyle/>
          <a:p>
            <a:pPr>
              <a:spcBef>
                <a:spcPct val="50000"/>
              </a:spcBef>
            </a:pPr>
            <a:r>
              <a:rPr lang="es-AR" dirty="0"/>
              <a:t>30%</a:t>
            </a:r>
          </a:p>
        </p:txBody>
      </p:sp>
      <p:sp>
        <p:nvSpPr>
          <p:cNvPr id="6151" name="Text Box 10"/>
          <p:cNvSpPr txBox="1">
            <a:spLocks noChangeArrowheads="1"/>
          </p:cNvSpPr>
          <p:nvPr/>
        </p:nvSpPr>
        <p:spPr bwMode="auto">
          <a:xfrm>
            <a:off x="1908175" y="3933825"/>
            <a:ext cx="1008063" cy="584775"/>
          </a:xfrm>
          <a:prstGeom prst="rect">
            <a:avLst/>
          </a:prstGeom>
          <a:solidFill>
            <a:schemeClr val="bg1"/>
          </a:solidFill>
          <a:ln w="9525">
            <a:noFill/>
            <a:miter lim="800000"/>
            <a:headEnd/>
            <a:tailEnd/>
          </a:ln>
        </p:spPr>
        <p:txBody>
          <a:bodyPr wrap="square">
            <a:spAutoFit/>
          </a:bodyPr>
          <a:lstStyle/>
          <a:p>
            <a:pPr>
              <a:spcBef>
                <a:spcPct val="50000"/>
              </a:spcBef>
            </a:pPr>
            <a:r>
              <a:rPr lang="es-AR" dirty="0"/>
              <a:t>10%</a:t>
            </a:r>
          </a:p>
        </p:txBody>
      </p:sp>
      <p:sp>
        <p:nvSpPr>
          <p:cNvPr id="6152" name="Text Box 11"/>
          <p:cNvSpPr txBox="1">
            <a:spLocks noChangeArrowheads="1"/>
          </p:cNvSpPr>
          <p:nvPr/>
        </p:nvSpPr>
        <p:spPr bwMode="auto">
          <a:xfrm>
            <a:off x="6588125" y="2060575"/>
            <a:ext cx="1055709" cy="584775"/>
          </a:xfrm>
          <a:prstGeom prst="rect">
            <a:avLst/>
          </a:prstGeom>
          <a:solidFill>
            <a:schemeClr val="bg1"/>
          </a:solidFill>
          <a:ln w="9525">
            <a:noFill/>
            <a:miter lim="800000"/>
            <a:headEnd/>
            <a:tailEnd/>
          </a:ln>
        </p:spPr>
        <p:txBody>
          <a:bodyPr wrap="square">
            <a:spAutoFit/>
          </a:bodyPr>
          <a:lstStyle/>
          <a:p>
            <a:pPr>
              <a:spcBef>
                <a:spcPct val="50000"/>
              </a:spcBef>
            </a:pPr>
            <a:r>
              <a:rPr lang="es-AR" dirty="0"/>
              <a:t>25%</a:t>
            </a:r>
          </a:p>
        </p:txBody>
      </p:sp>
      <p:sp>
        <p:nvSpPr>
          <p:cNvPr id="6153" name="Text Box 12"/>
          <p:cNvSpPr txBox="1">
            <a:spLocks noChangeArrowheads="1"/>
          </p:cNvSpPr>
          <p:nvPr/>
        </p:nvSpPr>
        <p:spPr bwMode="auto">
          <a:xfrm>
            <a:off x="6588125" y="3716338"/>
            <a:ext cx="1127147" cy="584775"/>
          </a:xfrm>
          <a:prstGeom prst="rect">
            <a:avLst/>
          </a:prstGeom>
          <a:solidFill>
            <a:schemeClr val="bg1"/>
          </a:solidFill>
          <a:ln w="9525">
            <a:noFill/>
            <a:miter lim="800000"/>
            <a:headEnd/>
            <a:tailEnd/>
          </a:ln>
        </p:spPr>
        <p:txBody>
          <a:bodyPr wrap="square">
            <a:spAutoFit/>
          </a:bodyPr>
          <a:lstStyle/>
          <a:p>
            <a:pPr>
              <a:spcBef>
                <a:spcPct val="50000"/>
              </a:spcBef>
            </a:pPr>
            <a:r>
              <a:rPr lang="es-AR" dirty="0"/>
              <a:t>25%</a:t>
            </a:r>
          </a:p>
        </p:txBody>
      </p:sp>
      <p:sp>
        <p:nvSpPr>
          <p:cNvPr id="6154" name="AutoShape 13"/>
          <p:cNvSpPr>
            <a:spLocks noChangeArrowheads="1"/>
          </p:cNvSpPr>
          <p:nvPr/>
        </p:nvSpPr>
        <p:spPr bwMode="auto">
          <a:xfrm rot="-1330498">
            <a:off x="2051050" y="2997200"/>
            <a:ext cx="1873250" cy="719138"/>
          </a:xfrm>
          <a:prstGeom prst="curvedUpArrow">
            <a:avLst>
              <a:gd name="adj1" fmla="val 52097"/>
              <a:gd name="adj2" fmla="val 104194"/>
              <a:gd name="adj3" fmla="val 33333"/>
            </a:avLst>
          </a:prstGeom>
          <a:solidFill>
            <a:schemeClr val="accent1"/>
          </a:solidFill>
          <a:ln w="9525">
            <a:solidFill>
              <a:schemeClr val="tx1"/>
            </a:solidFill>
            <a:miter lim="800000"/>
            <a:headEnd/>
            <a:tailEnd/>
          </a:ln>
        </p:spPr>
        <p:txBody>
          <a:bodyPr wrap="none" anchor="ctr"/>
          <a:lstStyle/>
          <a:p>
            <a:endParaRPr lang="es-A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57200" y="0"/>
            <a:ext cx="8147050" cy="692150"/>
          </a:xfrm>
        </p:spPr>
        <p:txBody>
          <a:bodyPr rtlCol="0">
            <a:normAutofit fontScale="90000"/>
          </a:bodyPr>
          <a:lstStyle/>
          <a:p>
            <a:pPr eaLnBrk="1" fontAlgn="auto" hangingPunct="1">
              <a:spcAft>
                <a:spcPts val="0"/>
              </a:spcAft>
              <a:defRPr/>
            </a:pPr>
            <a:r>
              <a:rPr lang="es-AR" sz="3200" b="1" u="sng" dirty="0" smtClean="0"/>
              <a:t/>
            </a:r>
            <a:br>
              <a:rPr lang="es-AR" sz="3200" b="1" u="sng" dirty="0" smtClean="0"/>
            </a:br>
            <a:r>
              <a:rPr lang="es-AR" sz="3200" b="1" u="sng" dirty="0" smtClean="0"/>
              <a:t>3-Unión Aduanera</a:t>
            </a:r>
            <a:r>
              <a:rPr lang="es-AR" sz="4000" b="1" u="sng" dirty="0" smtClean="0"/>
              <a:t> </a:t>
            </a:r>
            <a:r>
              <a:rPr lang="es-AR" sz="4000" dirty="0" smtClean="0"/>
              <a:t/>
            </a:r>
            <a:br>
              <a:rPr lang="es-AR" sz="4000" dirty="0" smtClean="0"/>
            </a:br>
            <a:endParaRPr lang="es-AR" sz="4000" dirty="0" smtClean="0"/>
          </a:p>
        </p:txBody>
      </p:sp>
      <p:sp>
        <p:nvSpPr>
          <p:cNvPr id="28675" name="Rectangle 3"/>
          <p:cNvSpPr>
            <a:spLocks noGrp="1" noChangeArrowheads="1"/>
          </p:cNvSpPr>
          <p:nvPr>
            <p:ph idx="1"/>
          </p:nvPr>
        </p:nvSpPr>
        <p:spPr>
          <a:xfrm>
            <a:off x="357158" y="620713"/>
            <a:ext cx="8501122" cy="5876925"/>
          </a:xfrm>
        </p:spPr>
        <p:txBody>
          <a:bodyPr/>
          <a:lstStyle/>
          <a:p>
            <a:pPr marL="609600" indent="-609600" algn="just" eaLnBrk="1" hangingPunct="1">
              <a:lnSpc>
                <a:spcPct val="80000"/>
              </a:lnSpc>
              <a:buFont typeface="Arial" pitchFamily="34" charset="0"/>
              <a:buNone/>
            </a:pPr>
            <a:r>
              <a:rPr lang="es-AR" sz="2400" dirty="0" smtClean="0"/>
              <a:t> </a:t>
            </a:r>
            <a:r>
              <a:rPr lang="es-AR" sz="2000" dirty="0" smtClean="0"/>
              <a:t>Implica un proceso en el que los estados participantes, además de liberar las</a:t>
            </a:r>
          </a:p>
          <a:p>
            <a:pPr marL="609600" indent="-609600" algn="just" eaLnBrk="1" hangingPunct="1">
              <a:lnSpc>
                <a:spcPct val="80000"/>
              </a:lnSpc>
              <a:buFont typeface="Arial" pitchFamily="34" charset="0"/>
              <a:buNone/>
            </a:pPr>
            <a:r>
              <a:rPr lang="es-AR" sz="2000" dirty="0" smtClean="0"/>
              <a:t>corrientes comerciales por medio de la desgravación arancelaria entre ellos</a:t>
            </a:r>
            <a:r>
              <a:rPr lang="es-AR" sz="2000" b="1" dirty="0" smtClean="0"/>
              <a:t>,</a:t>
            </a:r>
          </a:p>
          <a:p>
            <a:pPr marL="609600" indent="-609600" algn="just" eaLnBrk="1" hangingPunct="1">
              <a:lnSpc>
                <a:spcPct val="80000"/>
              </a:lnSpc>
              <a:buFont typeface="Arial" pitchFamily="34" charset="0"/>
              <a:buNone/>
            </a:pPr>
            <a:r>
              <a:rPr lang="es-AR" sz="2000" b="1" u="sng" dirty="0" smtClean="0"/>
              <a:t>adoptan frente a terceros países una política arancelaria común o tarifa</a:t>
            </a:r>
          </a:p>
          <a:p>
            <a:pPr marL="609600" indent="-609600" algn="just" eaLnBrk="1" hangingPunct="1">
              <a:lnSpc>
                <a:spcPct val="80000"/>
              </a:lnSpc>
              <a:buFont typeface="Arial" pitchFamily="34" charset="0"/>
              <a:buNone/>
            </a:pPr>
            <a:r>
              <a:rPr lang="es-AR" sz="2000" b="1" u="sng" dirty="0" smtClean="0"/>
              <a:t>externa común (T.E.C.)</a:t>
            </a:r>
          </a:p>
          <a:p>
            <a:pPr marL="609600" indent="-609600" algn="just" eaLnBrk="1" hangingPunct="1">
              <a:lnSpc>
                <a:spcPct val="80000"/>
              </a:lnSpc>
              <a:buNone/>
            </a:pPr>
            <a:endParaRPr lang="es-AR" sz="2000" dirty="0" smtClean="0"/>
          </a:p>
          <a:p>
            <a:pPr marL="609600" indent="-609600" algn="just" eaLnBrk="1" hangingPunct="1">
              <a:lnSpc>
                <a:spcPct val="80000"/>
              </a:lnSpc>
              <a:buNone/>
            </a:pPr>
            <a:r>
              <a:rPr lang="es-AR" sz="2000" dirty="0" smtClean="0"/>
              <a:t>La unión aduanera perfecta debe reunir las siguientes condiciones:</a:t>
            </a:r>
          </a:p>
          <a:p>
            <a:pPr marL="609600" indent="-609600" algn="just" eaLnBrk="1" hangingPunct="1">
              <a:lnSpc>
                <a:spcPct val="80000"/>
              </a:lnSpc>
              <a:buFont typeface="Wingdings" pitchFamily="2" charset="2"/>
              <a:buNone/>
            </a:pPr>
            <a:r>
              <a:rPr lang="es-AR" sz="2000" b="1" dirty="0" smtClean="0"/>
              <a:t>1)</a:t>
            </a:r>
            <a:r>
              <a:rPr lang="es-AR" sz="2000" dirty="0" smtClean="0"/>
              <a:t> la completa eliminación de tarifas entre sus Estados miembros, </a:t>
            </a:r>
          </a:p>
          <a:p>
            <a:pPr marL="609600" indent="-609600" algn="just" eaLnBrk="1" hangingPunct="1">
              <a:lnSpc>
                <a:spcPct val="80000"/>
              </a:lnSpc>
              <a:buFont typeface="Wingdings" pitchFamily="2" charset="2"/>
              <a:buNone/>
            </a:pPr>
            <a:r>
              <a:rPr lang="es-AR" sz="2000" b="1" dirty="0" smtClean="0"/>
              <a:t>2)</a:t>
            </a:r>
            <a:r>
              <a:rPr lang="es-AR" sz="2000" dirty="0" smtClean="0"/>
              <a:t> el establecimiento de una tarifa externa común sobre las importaciones del exterior de la Unión,</a:t>
            </a:r>
          </a:p>
          <a:p>
            <a:pPr marL="609600" indent="-609600" algn="just" eaLnBrk="1" hangingPunct="1">
              <a:lnSpc>
                <a:spcPct val="80000"/>
              </a:lnSpc>
              <a:buFont typeface="Wingdings" pitchFamily="2" charset="2"/>
              <a:buNone/>
            </a:pPr>
            <a:r>
              <a:rPr lang="es-AR" sz="2000" b="1" dirty="0" smtClean="0"/>
              <a:t>3)</a:t>
            </a:r>
            <a:r>
              <a:rPr lang="es-AR" sz="2000" dirty="0" smtClean="0"/>
              <a:t> la distribución de los ingresos aduaneros entre sus miembros conforme a una fórmula acordada.</a:t>
            </a:r>
          </a:p>
          <a:p>
            <a:pPr marL="609600" indent="-609600" algn="just" eaLnBrk="1" hangingPunct="1">
              <a:lnSpc>
                <a:spcPct val="80000"/>
              </a:lnSpc>
              <a:buFont typeface="Wingdings" pitchFamily="2" charset="2"/>
              <a:buNone/>
            </a:pPr>
            <a:r>
              <a:rPr lang="es-AR" sz="2000" dirty="0" smtClean="0"/>
              <a:t>     Los derechos de importación obtenidos por el arancel externo común, deben ser distribuidos entre los Estados miembros, para lo cual deben definir el mecanismo para ello y se establecen </a:t>
            </a:r>
            <a:r>
              <a:rPr lang="es-AR" sz="2000" u="sng" dirty="0" smtClean="0"/>
              <a:t>listas temporarias de excepciones</a:t>
            </a:r>
            <a:r>
              <a:rPr lang="es-AR" sz="2000" dirty="0" smtClean="0"/>
              <a:t> diferentes según el grado de desarrollo económico de los Estados partes, en relación a los productos que importan de países de fuera de la zona.</a:t>
            </a:r>
          </a:p>
          <a:p>
            <a:pPr marL="609600" indent="-609600" algn="just" eaLnBrk="1" hangingPunct="1">
              <a:lnSpc>
                <a:spcPct val="80000"/>
              </a:lnSpc>
            </a:pPr>
            <a:endParaRPr lang="es-AR" sz="2000" dirty="0" smtClean="0"/>
          </a:p>
          <a:p>
            <a:pPr marL="609600" indent="-609600" algn="just" eaLnBrk="1" hangingPunct="1">
              <a:lnSpc>
                <a:spcPct val="80000"/>
              </a:lnSpc>
            </a:pPr>
            <a:r>
              <a:rPr lang="es-AR" sz="2000" dirty="0" smtClean="0"/>
              <a:t>Se eliminan las Cláusulas de Origen porque el Arancel externo es Único.-</a:t>
            </a:r>
          </a:p>
          <a:p>
            <a:pPr marL="609600" indent="-609600" algn="just" eaLnBrk="1" hangingPunct="1">
              <a:lnSpc>
                <a:spcPct val="80000"/>
              </a:lnSpc>
              <a:buFont typeface="Wingdings" pitchFamily="2" charset="2"/>
              <a:buNone/>
            </a:pPr>
            <a:endParaRPr lang="es-AR" sz="2000" dirty="0" smtClean="0"/>
          </a:p>
          <a:p>
            <a:pPr marL="609600" indent="-609600" algn="just" eaLnBrk="1" hangingPunct="1">
              <a:lnSpc>
                <a:spcPct val="80000"/>
              </a:lnSpc>
              <a:buFont typeface="Wingdings" pitchFamily="2" charset="2"/>
              <a:buNone/>
            </a:pPr>
            <a:r>
              <a:rPr lang="es-ES_tradnl" sz="2000" dirty="0" smtClean="0"/>
              <a:t> ( actualmente el MERCOSUR es una UA imperfecta)</a:t>
            </a:r>
            <a:endParaRPr lang="es-AR" sz="2000" dirty="0" smtClean="0"/>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noChangeArrowheads="1"/>
          </p:cNvSpPr>
          <p:nvPr>
            <p:ph type="title"/>
          </p:nvPr>
        </p:nvSpPr>
        <p:spPr/>
        <p:txBody>
          <a:bodyPr/>
          <a:lstStyle/>
          <a:p>
            <a:pPr eaLnBrk="1" hangingPunct="1"/>
            <a:endParaRPr lang="es-AR" smtClean="0"/>
          </a:p>
        </p:txBody>
      </p:sp>
      <p:graphicFrame>
        <p:nvGraphicFramePr>
          <p:cNvPr id="7170" name="Object 6"/>
          <p:cNvGraphicFramePr>
            <a:graphicFrameLocks noGrp="1" noChangeAspect="1"/>
          </p:cNvGraphicFramePr>
          <p:nvPr>
            <p:ph idx="1"/>
          </p:nvPr>
        </p:nvGraphicFramePr>
        <p:xfrm>
          <a:off x="0" y="455613"/>
          <a:ext cx="9144000" cy="5946775"/>
        </p:xfrm>
        <a:graphic>
          <a:graphicData uri="http://schemas.openxmlformats.org/presentationml/2006/ole">
            <mc:AlternateContent xmlns:mc="http://schemas.openxmlformats.org/markup-compatibility/2006">
              <mc:Choice xmlns:v="urn:schemas-microsoft-com:vml" Requires="v">
                <p:oleObj spid="_x0000_s55314" name="Imagen de mapa de bits" r:id="rId3" imgW="6515665" imgH="4237087" progId="Paint.Picture">
                  <p:embed/>
                </p:oleObj>
              </mc:Choice>
              <mc:Fallback>
                <p:oleObj name="Imagen de mapa de bits" r:id="rId3" imgW="6515665" imgH="4237087"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5613"/>
                        <a:ext cx="9144000" cy="594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2" name="Text Box 7"/>
          <p:cNvSpPr txBox="1">
            <a:spLocks noChangeArrowheads="1"/>
          </p:cNvSpPr>
          <p:nvPr/>
        </p:nvSpPr>
        <p:spPr bwMode="auto">
          <a:xfrm>
            <a:off x="7164388" y="2276475"/>
            <a:ext cx="935037" cy="581021"/>
          </a:xfrm>
          <a:prstGeom prst="rect">
            <a:avLst/>
          </a:prstGeom>
          <a:solidFill>
            <a:schemeClr val="bg1"/>
          </a:solidFill>
          <a:ln w="9525">
            <a:noFill/>
            <a:miter lim="800000"/>
            <a:headEnd/>
            <a:tailEnd/>
          </a:ln>
        </p:spPr>
        <p:txBody>
          <a:bodyPr wrap="square">
            <a:spAutoFit/>
          </a:bodyPr>
          <a:lstStyle/>
          <a:p>
            <a:pPr>
              <a:spcBef>
                <a:spcPct val="50000"/>
              </a:spcBef>
            </a:pPr>
            <a:r>
              <a:rPr lang="es-AR" dirty="0"/>
              <a:t>32%</a:t>
            </a:r>
          </a:p>
        </p:txBody>
      </p:sp>
      <p:sp>
        <p:nvSpPr>
          <p:cNvPr id="7173" name="Text Box 8"/>
          <p:cNvSpPr txBox="1">
            <a:spLocks noChangeArrowheads="1"/>
          </p:cNvSpPr>
          <p:nvPr/>
        </p:nvSpPr>
        <p:spPr bwMode="auto">
          <a:xfrm>
            <a:off x="1500166" y="1773238"/>
            <a:ext cx="1055709" cy="584775"/>
          </a:xfrm>
          <a:prstGeom prst="rect">
            <a:avLst/>
          </a:prstGeom>
          <a:solidFill>
            <a:schemeClr val="bg1"/>
          </a:solidFill>
          <a:ln w="9525">
            <a:noFill/>
            <a:miter lim="800000"/>
            <a:headEnd/>
            <a:tailEnd/>
          </a:ln>
        </p:spPr>
        <p:txBody>
          <a:bodyPr wrap="square">
            <a:spAutoFit/>
          </a:bodyPr>
          <a:lstStyle/>
          <a:p>
            <a:pPr>
              <a:spcBef>
                <a:spcPct val="50000"/>
              </a:spcBef>
            </a:pPr>
            <a:r>
              <a:rPr lang="es-AR" dirty="0"/>
              <a:t>32%</a:t>
            </a:r>
          </a:p>
        </p:txBody>
      </p:sp>
      <p:sp>
        <p:nvSpPr>
          <p:cNvPr id="7174" name="Text Box 9"/>
          <p:cNvSpPr txBox="1">
            <a:spLocks noChangeArrowheads="1"/>
          </p:cNvSpPr>
          <p:nvPr/>
        </p:nvSpPr>
        <p:spPr bwMode="auto">
          <a:xfrm>
            <a:off x="4932363" y="5300662"/>
            <a:ext cx="1008062" cy="584775"/>
          </a:xfrm>
          <a:prstGeom prst="rect">
            <a:avLst/>
          </a:prstGeom>
          <a:solidFill>
            <a:schemeClr val="bg1"/>
          </a:solidFill>
          <a:ln w="9525">
            <a:noFill/>
            <a:miter lim="800000"/>
            <a:headEnd/>
            <a:tailEnd/>
          </a:ln>
        </p:spPr>
        <p:txBody>
          <a:bodyPr wrap="square">
            <a:spAutoFit/>
          </a:bodyPr>
          <a:lstStyle/>
          <a:p>
            <a:pPr>
              <a:spcBef>
                <a:spcPct val="50000"/>
              </a:spcBef>
            </a:pPr>
            <a:r>
              <a:rPr lang="es-AR" dirty="0"/>
              <a:t>32%</a:t>
            </a:r>
          </a:p>
        </p:txBody>
      </p:sp>
      <p:sp>
        <p:nvSpPr>
          <p:cNvPr id="7175" name="Text Box 10"/>
          <p:cNvSpPr txBox="1">
            <a:spLocks noChangeArrowheads="1"/>
          </p:cNvSpPr>
          <p:nvPr/>
        </p:nvSpPr>
        <p:spPr bwMode="auto">
          <a:xfrm>
            <a:off x="4067175" y="2924175"/>
            <a:ext cx="1219205" cy="830997"/>
          </a:xfrm>
          <a:prstGeom prst="rect">
            <a:avLst/>
          </a:prstGeom>
          <a:solidFill>
            <a:srgbClr val="FFFF00"/>
          </a:solidFill>
          <a:ln w="9525">
            <a:noFill/>
            <a:miter lim="800000"/>
            <a:headEnd/>
            <a:tailEnd/>
          </a:ln>
        </p:spPr>
        <p:txBody>
          <a:bodyPr wrap="square">
            <a:spAutoFit/>
          </a:bodyPr>
          <a:lstStyle/>
          <a:p>
            <a:pPr algn="ctr">
              <a:spcBef>
                <a:spcPct val="50000"/>
              </a:spcBef>
            </a:pPr>
            <a:r>
              <a:rPr lang="es-AR" sz="2400" b="1" dirty="0"/>
              <a:t>Arancel 0</a:t>
            </a: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4213" y="0"/>
            <a:ext cx="8002587" cy="788988"/>
          </a:xfrm>
        </p:spPr>
        <p:txBody>
          <a:bodyPr/>
          <a:lstStyle/>
          <a:p>
            <a:pPr eaLnBrk="1" hangingPunct="1"/>
            <a:r>
              <a:rPr lang="es-AR" b="1" u="sng" dirty="0" smtClean="0"/>
              <a:t>4-Mercado Común</a:t>
            </a:r>
          </a:p>
        </p:txBody>
      </p:sp>
      <p:sp>
        <p:nvSpPr>
          <p:cNvPr id="29699" name="Rectangle 3"/>
          <p:cNvSpPr>
            <a:spLocks noGrp="1" noChangeArrowheads="1"/>
          </p:cNvSpPr>
          <p:nvPr>
            <p:ph type="body" sz="half" idx="1"/>
          </p:nvPr>
        </p:nvSpPr>
        <p:spPr>
          <a:xfrm>
            <a:off x="0" y="692150"/>
            <a:ext cx="9144000" cy="6165850"/>
          </a:xfrm>
        </p:spPr>
        <p:txBody>
          <a:bodyPr/>
          <a:lstStyle/>
          <a:p>
            <a:pPr marL="609600" indent="-609600" algn="just" eaLnBrk="1" hangingPunct="1">
              <a:buFont typeface="Wingdings" pitchFamily="2" charset="2"/>
              <a:buNone/>
            </a:pPr>
            <a:endParaRPr lang="es-AR" sz="2400" dirty="0" smtClean="0"/>
          </a:p>
          <a:p>
            <a:pPr marL="609600" indent="-609600" algn="just" eaLnBrk="1" hangingPunct="1">
              <a:buNone/>
            </a:pPr>
            <a:r>
              <a:rPr lang="es-AR" sz="2400" dirty="0" smtClean="0"/>
              <a:t>En la etapa del mercado común, los países miembros que componen ya</a:t>
            </a:r>
          </a:p>
          <a:p>
            <a:pPr marL="609600" indent="-609600" algn="just" eaLnBrk="1" hangingPunct="1">
              <a:buNone/>
            </a:pPr>
            <a:r>
              <a:rPr lang="es-AR" sz="2400" dirty="0" smtClean="0"/>
              <a:t>la unión aduanera </a:t>
            </a:r>
            <a:r>
              <a:rPr lang="es-AR" sz="2400" u="sng" dirty="0" smtClean="0"/>
              <a:t>le agregan </a:t>
            </a:r>
            <a:r>
              <a:rPr lang="es-AR" sz="2400" dirty="0" smtClean="0"/>
              <a:t>la posibilidad de </a:t>
            </a:r>
            <a:r>
              <a:rPr lang="es-AR" sz="2400" b="1" dirty="0" smtClean="0"/>
              <a:t>la libre circulación de</a:t>
            </a:r>
          </a:p>
          <a:p>
            <a:pPr marL="609600" indent="-609600" algn="just" eaLnBrk="1" hangingPunct="1">
              <a:buNone/>
            </a:pPr>
            <a:r>
              <a:rPr lang="es-AR" sz="2400" b="1" dirty="0" smtClean="0"/>
              <a:t>personas, servicios y capitales </a:t>
            </a:r>
            <a:r>
              <a:rPr lang="es-AR" sz="2400" dirty="0" smtClean="0"/>
              <a:t>sin discriminación, por tanto, se establece la </a:t>
            </a:r>
            <a:r>
              <a:rPr lang="es-AR" sz="2400" u="sng" dirty="0" smtClean="0"/>
              <a:t>libre circulación de los factores productivos.</a:t>
            </a:r>
          </a:p>
          <a:p>
            <a:pPr marL="609600" indent="-609600" algn="just" eaLnBrk="1" hangingPunct="1">
              <a:buFont typeface="Wingdings" pitchFamily="2" charset="2"/>
              <a:buNone/>
            </a:pPr>
            <a:endParaRPr lang="es-AR" sz="2400" u="sng" dirty="0" smtClean="0"/>
          </a:p>
          <a:p>
            <a:pPr marL="609600" indent="-609600" algn="just" eaLnBrk="1" hangingPunct="1">
              <a:buNone/>
            </a:pPr>
            <a:r>
              <a:rPr lang="es-AR" sz="2400" dirty="0" smtClean="0"/>
              <a:t>Entonces en el mercado común, no hay aduanas internas ni barreras</a:t>
            </a:r>
          </a:p>
          <a:p>
            <a:pPr marL="609600" indent="-609600" algn="just" eaLnBrk="1" hangingPunct="1">
              <a:buNone/>
            </a:pPr>
            <a:r>
              <a:rPr lang="es-AR" sz="2400" dirty="0" smtClean="0"/>
              <a:t>tarifarias (0%) entre los Estados partes; </a:t>
            </a:r>
            <a:r>
              <a:rPr lang="es-AR" sz="2400" u="sng" dirty="0" smtClean="0"/>
              <a:t>se adopta un arancel aduanero</a:t>
            </a:r>
          </a:p>
          <a:p>
            <a:pPr marL="609600" indent="-609600" algn="just" eaLnBrk="1" hangingPunct="1">
              <a:buNone/>
            </a:pPr>
            <a:r>
              <a:rPr lang="es-AR" sz="2400" u="sng" dirty="0" smtClean="0"/>
              <a:t>exterior unificado, </a:t>
            </a:r>
            <a:r>
              <a:rPr lang="es-AR" sz="2400" dirty="0" smtClean="0"/>
              <a:t>se lleva a cabo una política comercial común  y </a:t>
            </a:r>
            <a:r>
              <a:rPr lang="es-AR" sz="2400" u="sng" dirty="0" smtClean="0"/>
              <a:t>se</a:t>
            </a:r>
          </a:p>
          <a:p>
            <a:pPr marL="609600" indent="-609600" algn="just" eaLnBrk="1" hangingPunct="1">
              <a:buNone/>
            </a:pPr>
            <a:r>
              <a:rPr lang="es-AR" sz="2400" u="sng" dirty="0" smtClean="0"/>
              <a:t>permite el libre desplazamiento de los factores de la producción (capital,</a:t>
            </a:r>
          </a:p>
          <a:p>
            <a:pPr marL="609600" indent="-609600" algn="just" eaLnBrk="1" hangingPunct="1">
              <a:buNone/>
            </a:pPr>
            <a:r>
              <a:rPr lang="es-AR" sz="2400" u="sng" dirty="0" smtClean="0"/>
              <a:t>trabajo), </a:t>
            </a:r>
            <a:r>
              <a:rPr lang="es-AR" sz="2400" dirty="0" smtClean="0"/>
              <a:t>Para lograr esto </a:t>
            </a:r>
            <a:r>
              <a:rPr lang="es-AR" sz="2400" u="sng" dirty="0" smtClean="0"/>
              <a:t>s</a:t>
            </a:r>
            <a:r>
              <a:rPr lang="es-AR" sz="2400" dirty="0" smtClean="0"/>
              <a:t>e inicia también una necesaria </a:t>
            </a:r>
            <a:r>
              <a:rPr lang="es-AR" sz="2400" u="sng" dirty="0" smtClean="0"/>
              <a:t>armonización</a:t>
            </a:r>
          </a:p>
          <a:p>
            <a:pPr marL="609600" indent="-609600" algn="just" eaLnBrk="1" hangingPunct="1">
              <a:buNone/>
            </a:pPr>
            <a:r>
              <a:rPr lang="es-AR" sz="2400" u="sng" dirty="0" smtClean="0"/>
              <a:t>de legislación de políticas económicas</a:t>
            </a:r>
            <a:r>
              <a:rPr lang="es-AR" sz="2400" dirty="0" smtClean="0"/>
              <a:t> (cambiarias, financieras, fiscales,</a:t>
            </a:r>
          </a:p>
          <a:p>
            <a:pPr marL="609600" indent="-609600" algn="just" eaLnBrk="1" hangingPunct="1">
              <a:buNone/>
            </a:pPr>
            <a:r>
              <a:rPr lang="es-AR" sz="2400" dirty="0" smtClean="0"/>
              <a:t>monetarias), así como se establecen reglas uniformes de competencia</a:t>
            </a:r>
          </a:p>
          <a:p>
            <a:pPr marL="609600" indent="-609600" algn="just" eaLnBrk="1" hangingPunct="1">
              <a:buNone/>
            </a:pPr>
            <a:r>
              <a:rPr lang="es-AR" sz="2400" dirty="0" smtClean="0"/>
              <a:t>para el mercado único y aparecen órganos comunitarios. PARLASUR</a:t>
            </a:r>
          </a:p>
          <a:p>
            <a:pPr marL="609600" indent="-609600" eaLnBrk="1" hangingPunct="1">
              <a:buFont typeface="Wingdings" pitchFamily="2" charset="2"/>
              <a:buNone/>
            </a:pPr>
            <a:endParaRPr lang="es-AR" sz="20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0"/>
          <p:cNvSpPr>
            <a:spLocks noGrp="1" noChangeArrowheads="1"/>
          </p:cNvSpPr>
          <p:nvPr>
            <p:ph type="title"/>
          </p:nvPr>
        </p:nvSpPr>
        <p:spPr/>
        <p:txBody>
          <a:bodyPr/>
          <a:lstStyle/>
          <a:p>
            <a:pPr eaLnBrk="1" hangingPunct="1"/>
            <a:endParaRPr lang="es-AR" smtClean="0"/>
          </a:p>
        </p:txBody>
      </p:sp>
      <p:graphicFrame>
        <p:nvGraphicFramePr>
          <p:cNvPr id="8194" name="Object 3"/>
          <p:cNvGraphicFramePr>
            <a:graphicFrameLocks noGrp="1" noChangeAspect="1"/>
          </p:cNvGraphicFramePr>
          <p:nvPr>
            <p:ph sz="half"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56354" name="Imagen de mapa de bits" r:id="rId3" imgW="8142857" imgH="5285714" progId="PBrush">
                  <p:embed/>
                </p:oleObj>
              </mc:Choice>
              <mc:Fallback>
                <p:oleObj name="Imagen de mapa de bits" r:id="rId3" imgW="8142857" imgH="5285714" progId="PBrus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9"/>
          <p:cNvGraphicFramePr>
            <a:graphicFrameLocks noGrp="1" noChangeAspect="1"/>
          </p:cNvGraphicFramePr>
          <p:nvPr>
            <p:ph sz="half" idx="2"/>
          </p:nvPr>
        </p:nvGraphicFramePr>
        <p:xfrm>
          <a:off x="539750" y="5792788"/>
          <a:ext cx="1744663" cy="1065212"/>
        </p:xfrm>
        <a:graphic>
          <a:graphicData uri="http://schemas.openxmlformats.org/presentationml/2006/ole">
            <mc:AlternateContent xmlns:mc="http://schemas.openxmlformats.org/markup-compatibility/2006">
              <mc:Choice xmlns:v="urn:schemas-microsoft-com:vml" Requires="v">
                <p:oleObj spid="_x0000_s56355" name="Imagen de mapa de bits" r:id="rId5" imgW="1600000" imgH="790476" progId="PBrush">
                  <p:embed/>
                </p:oleObj>
              </mc:Choice>
              <mc:Fallback>
                <p:oleObj name="Imagen de mapa de bits" r:id="rId5" imgW="1600000" imgH="790476" progId="PBrush">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5792788"/>
                        <a:ext cx="1744663" cy="106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Text Box 12"/>
          <p:cNvSpPr txBox="1">
            <a:spLocks noChangeArrowheads="1"/>
          </p:cNvSpPr>
          <p:nvPr/>
        </p:nvSpPr>
        <p:spPr bwMode="auto">
          <a:xfrm>
            <a:off x="4067175" y="3068638"/>
            <a:ext cx="1441450" cy="366712"/>
          </a:xfrm>
          <a:prstGeom prst="rect">
            <a:avLst/>
          </a:prstGeom>
          <a:noFill/>
          <a:ln w="9525">
            <a:noFill/>
            <a:miter lim="800000"/>
            <a:headEnd/>
            <a:tailEnd/>
          </a:ln>
        </p:spPr>
        <p:txBody>
          <a:bodyPr>
            <a:spAutoFit/>
          </a:bodyPr>
          <a:lstStyle/>
          <a:p>
            <a:pPr>
              <a:spcBef>
                <a:spcPct val="50000"/>
              </a:spcBef>
            </a:pPr>
            <a:r>
              <a:rPr lang="es-AR"/>
              <a:t>Arancel 0</a:t>
            </a:r>
          </a:p>
        </p:txBody>
      </p:sp>
      <p:sp>
        <p:nvSpPr>
          <p:cNvPr id="8198" name="Text Box 13"/>
          <p:cNvSpPr txBox="1">
            <a:spLocks noChangeArrowheads="1"/>
          </p:cNvSpPr>
          <p:nvPr/>
        </p:nvSpPr>
        <p:spPr bwMode="auto">
          <a:xfrm>
            <a:off x="7164388" y="2420938"/>
            <a:ext cx="1122388" cy="584775"/>
          </a:xfrm>
          <a:prstGeom prst="rect">
            <a:avLst/>
          </a:prstGeom>
          <a:solidFill>
            <a:schemeClr val="bg1"/>
          </a:solidFill>
          <a:ln w="9525">
            <a:noFill/>
            <a:miter lim="800000"/>
            <a:headEnd/>
            <a:tailEnd/>
          </a:ln>
        </p:spPr>
        <p:txBody>
          <a:bodyPr wrap="square">
            <a:spAutoFit/>
          </a:bodyPr>
          <a:lstStyle/>
          <a:p>
            <a:pPr>
              <a:spcBef>
                <a:spcPct val="50000"/>
              </a:spcBef>
            </a:pPr>
            <a:r>
              <a:rPr lang="es-AR" dirty="0"/>
              <a:t>32%</a:t>
            </a:r>
          </a:p>
        </p:txBody>
      </p:sp>
      <p:sp>
        <p:nvSpPr>
          <p:cNvPr id="8199" name="Text Box 14"/>
          <p:cNvSpPr txBox="1">
            <a:spLocks noChangeArrowheads="1"/>
          </p:cNvSpPr>
          <p:nvPr/>
        </p:nvSpPr>
        <p:spPr bwMode="auto">
          <a:xfrm>
            <a:off x="1357290" y="3141663"/>
            <a:ext cx="1343048" cy="584775"/>
          </a:xfrm>
          <a:prstGeom prst="rect">
            <a:avLst/>
          </a:prstGeom>
          <a:solidFill>
            <a:schemeClr val="bg1"/>
          </a:solidFill>
          <a:ln w="9525">
            <a:noFill/>
            <a:miter lim="800000"/>
            <a:headEnd/>
            <a:tailEnd/>
          </a:ln>
        </p:spPr>
        <p:txBody>
          <a:bodyPr wrap="square">
            <a:spAutoFit/>
          </a:bodyPr>
          <a:lstStyle/>
          <a:p>
            <a:pPr>
              <a:spcBef>
                <a:spcPct val="50000"/>
              </a:spcBef>
            </a:pPr>
            <a:r>
              <a:rPr lang="es-AR" dirty="0"/>
              <a:t>32%</a:t>
            </a:r>
          </a:p>
        </p:txBody>
      </p:sp>
      <p:sp>
        <p:nvSpPr>
          <p:cNvPr id="8200" name="Text Box 15"/>
          <p:cNvSpPr txBox="1">
            <a:spLocks noChangeArrowheads="1"/>
          </p:cNvSpPr>
          <p:nvPr/>
        </p:nvSpPr>
        <p:spPr bwMode="auto">
          <a:xfrm>
            <a:off x="3214678" y="5357826"/>
            <a:ext cx="5643602" cy="1077218"/>
          </a:xfrm>
          <a:prstGeom prst="rect">
            <a:avLst/>
          </a:prstGeom>
          <a:noFill/>
          <a:ln w="9525">
            <a:solidFill>
              <a:schemeClr val="bg1"/>
            </a:solidFill>
            <a:miter lim="800000"/>
            <a:headEnd/>
            <a:tailEnd/>
          </a:ln>
        </p:spPr>
        <p:txBody>
          <a:bodyPr wrap="square">
            <a:spAutoFit/>
          </a:bodyPr>
          <a:lstStyle/>
          <a:p>
            <a:pPr>
              <a:spcBef>
                <a:spcPct val="50000"/>
              </a:spcBef>
            </a:pPr>
            <a:r>
              <a:rPr lang="es-AR" b="1" dirty="0">
                <a:solidFill>
                  <a:schemeClr val="bg1"/>
                </a:solidFill>
              </a:rPr>
              <a:t>Libre circulación de bienes y servicios, personas y </a:t>
            </a:r>
            <a:r>
              <a:rPr lang="es-AR" b="1" dirty="0" smtClean="0">
                <a:solidFill>
                  <a:schemeClr val="bg1"/>
                </a:solidFill>
              </a:rPr>
              <a:t>capitales.</a:t>
            </a:r>
            <a:endParaRPr lang="es-AR" b="1" dirty="0">
              <a:solidFill>
                <a:schemeClr val="bg1"/>
              </a:solidFill>
            </a:endParaRPr>
          </a:p>
        </p:txBody>
      </p:sp>
      <p:sp>
        <p:nvSpPr>
          <p:cNvPr id="8201" name="AutoShape 17"/>
          <p:cNvSpPr>
            <a:spLocks/>
          </p:cNvSpPr>
          <p:nvPr/>
        </p:nvSpPr>
        <p:spPr bwMode="auto">
          <a:xfrm rot="-5400000">
            <a:off x="4283869" y="-1107281"/>
            <a:ext cx="504825" cy="3960813"/>
          </a:xfrm>
          <a:prstGeom prst="rightBrace">
            <a:avLst>
              <a:gd name="adj1" fmla="val 65383"/>
              <a:gd name="adj2" fmla="val 50000"/>
            </a:avLst>
          </a:prstGeom>
          <a:noFill/>
          <a:ln w="9525">
            <a:solidFill>
              <a:schemeClr val="tx1"/>
            </a:solidFill>
            <a:round/>
            <a:headEnd/>
            <a:tailEnd/>
          </a:ln>
        </p:spPr>
        <p:txBody>
          <a:bodyPr wrap="none" anchor="ctr"/>
          <a:lstStyle/>
          <a:p>
            <a:endParaRPr lang="es-AR"/>
          </a:p>
        </p:txBody>
      </p:sp>
      <p:sp>
        <p:nvSpPr>
          <p:cNvPr id="8202" name="Text Box 18"/>
          <p:cNvSpPr txBox="1">
            <a:spLocks noChangeArrowheads="1"/>
          </p:cNvSpPr>
          <p:nvPr/>
        </p:nvSpPr>
        <p:spPr bwMode="auto">
          <a:xfrm>
            <a:off x="2916238" y="3429000"/>
            <a:ext cx="3240087" cy="366713"/>
          </a:xfrm>
          <a:prstGeom prst="rect">
            <a:avLst/>
          </a:prstGeom>
          <a:noFill/>
          <a:ln w="9525">
            <a:noFill/>
            <a:miter lim="800000"/>
            <a:headEnd/>
            <a:tailEnd/>
          </a:ln>
        </p:spPr>
        <p:txBody>
          <a:bodyPr>
            <a:spAutoFit/>
          </a:bodyPr>
          <a:lstStyle/>
          <a:p>
            <a:pPr>
              <a:spcBef>
                <a:spcPct val="50000"/>
              </a:spcBef>
            </a:pPr>
            <a:r>
              <a:rPr lang="es-AR"/>
              <a:t>  Armonización de legislación</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a:endParaRPr lang="es-AR" altLang="es-AR"/>
          </a:p>
        </p:txBody>
      </p:sp>
      <p:sp>
        <p:nvSpPr>
          <p:cNvPr id="1028"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a:endParaRPr lang="es-AR" altLang="es-AR"/>
          </a:p>
        </p:txBody>
      </p:sp>
      <p:sp>
        <p:nvSpPr>
          <p:cNvPr id="1083396" name="Rectangle 4"/>
          <p:cNvSpPr>
            <a:spLocks noGrp="1" noChangeArrowheads="1"/>
          </p:cNvSpPr>
          <p:nvPr>
            <p:ph type="title"/>
          </p:nvPr>
        </p:nvSpPr>
        <p:spPr>
          <a:xfrm>
            <a:off x="381000" y="685800"/>
            <a:ext cx="8077200" cy="1143000"/>
          </a:xfrm>
        </p:spPr>
        <p:txBody>
          <a:bodyPr rtlCol="0">
            <a:normAutofit/>
          </a:bodyPr>
          <a:lstStyle/>
          <a:p>
            <a:pPr eaLnBrk="1" fontAlgn="auto" hangingPunct="1">
              <a:spcAft>
                <a:spcPts val="0"/>
              </a:spcAft>
              <a:defRPr/>
            </a:pPr>
            <a:r>
              <a:rPr lang="en-US" sz="3400" b="1" dirty="0" smtClean="0"/>
              <a:t>¿</a:t>
            </a:r>
            <a:r>
              <a:rPr lang="en-US" sz="3400" b="1" dirty="0" err="1" smtClean="0"/>
              <a:t>Cómo</a:t>
            </a:r>
            <a:r>
              <a:rPr lang="en-US" sz="3400" b="1" dirty="0" smtClean="0"/>
              <a:t> </a:t>
            </a:r>
            <a:r>
              <a:rPr lang="en-US" sz="3400" b="1" dirty="0" err="1" smtClean="0"/>
              <a:t>satisfacemos</a:t>
            </a:r>
            <a:r>
              <a:rPr lang="en-US" sz="3400" b="1" dirty="0" smtClean="0"/>
              <a:t> </a:t>
            </a:r>
            <a:r>
              <a:rPr lang="en-US" sz="3400" b="1" dirty="0" err="1" smtClean="0"/>
              <a:t>nuestros</a:t>
            </a:r>
            <a:r>
              <a:rPr lang="en-US" sz="3400" b="1" dirty="0" smtClean="0"/>
              <a:t> </a:t>
            </a:r>
            <a:r>
              <a:rPr lang="en-US" sz="3400" b="1" dirty="0" err="1" smtClean="0"/>
              <a:t>deseos</a:t>
            </a:r>
            <a:r>
              <a:rPr lang="en-US" sz="3400" b="1" dirty="0" smtClean="0"/>
              <a:t> y </a:t>
            </a:r>
            <a:r>
              <a:rPr lang="en-US" sz="3400" b="1" dirty="0" err="1" smtClean="0"/>
              <a:t>necesidades</a:t>
            </a:r>
            <a:r>
              <a:rPr lang="en-US" sz="3400" b="1" dirty="0" smtClean="0"/>
              <a:t> en </a:t>
            </a:r>
            <a:r>
              <a:rPr lang="en-US" sz="3400" b="1" dirty="0" err="1" smtClean="0"/>
              <a:t>una</a:t>
            </a:r>
            <a:r>
              <a:rPr lang="en-US" sz="3400" b="1" dirty="0" smtClean="0"/>
              <a:t> </a:t>
            </a:r>
            <a:r>
              <a:rPr lang="en-US" sz="3400" b="1" dirty="0" err="1" smtClean="0"/>
              <a:t>economía</a:t>
            </a:r>
            <a:r>
              <a:rPr lang="en-US" sz="3400" b="1" dirty="0" smtClean="0"/>
              <a:t> global?</a:t>
            </a:r>
            <a:endParaRPr lang="en-US" sz="3400" b="1" dirty="0" smtClean="0">
              <a:effectLst>
                <a:outerShdw blurRad="38100" dist="38100" dir="2700000" algn="tl">
                  <a:srgbClr val="000000"/>
                </a:outerShdw>
              </a:effectLst>
              <a:latin typeface="Tahoma" charset="0"/>
            </a:endParaRPr>
          </a:p>
        </p:txBody>
      </p:sp>
      <p:sp>
        <p:nvSpPr>
          <p:cNvPr id="1083397" name="Rectangle 5"/>
          <p:cNvSpPr>
            <a:spLocks noGrp="1" noChangeArrowheads="1"/>
          </p:cNvSpPr>
          <p:nvPr>
            <p:ph idx="1"/>
          </p:nvPr>
        </p:nvSpPr>
        <p:spPr>
          <a:xfrm>
            <a:off x="285750" y="2349500"/>
            <a:ext cx="6715125" cy="4103688"/>
          </a:xfrm>
          <a:solidFill>
            <a:schemeClr val="bg1"/>
          </a:solidFill>
        </p:spPr>
        <p:txBody>
          <a:bodyPr/>
          <a:lstStyle/>
          <a:p>
            <a:pPr eaLnBrk="1" hangingPunct="1">
              <a:buClr>
                <a:schemeClr val="bg2"/>
              </a:buClr>
              <a:buFont typeface="Wingdings" pitchFamily="2" charset="2"/>
              <a:buChar char="Ø"/>
            </a:pPr>
            <a:r>
              <a:rPr lang="en-US" altLang="es-AR" sz="3600" smtClean="0">
                <a:solidFill>
                  <a:srgbClr val="474A81"/>
                </a:solidFill>
              </a:rPr>
              <a:t>A- Podemos ser autosuficientes.</a:t>
            </a:r>
          </a:p>
          <a:p>
            <a:pPr eaLnBrk="1" hangingPunct="1">
              <a:buClr>
                <a:schemeClr val="bg2"/>
              </a:buClr>
              <a:buFont typeface="Monotype Sorts"/>
              <a:buNone/>
            </a:pPr>
            <a:endParaRPr lang="en-US" altLang="es-AR" sz="3600" smtClean="0">
              <a:solidFill>
                <a:srgbClr val="474A81"/>
              </a:solidFill>
            </a:endParaRPr>
          </a:p>
          <a:p>
            <a:pPr eaLnBrk="1" hangingPunct="1">
              <a:buClr>
                <a:schemeClr val="bg2"/>
              </a:buClr>
              <a:buFont typeface="Wingdings" pitchFamily="2" charset="2"/>
              <a:buChar char="Ø"/>
            </a:pPr>
            <a:r>
              <a:rPr lang="en-US" altLang="es-AR" sz="3600" smtClean="0">
                <a:solidFill>
                  <a:srgbClr val="474A81"/>
                </a:solidFill>
              </a:rPr>
              <a:t>B- Podemos especializarnos y comerciar con otros, llegando a </a:t>
            </a:r>
          </a:p>
          <a:p>
            <a:pPr eaLnBrk="1" hangingPunct="1">
              <a:buClr>
                <a:schemeClr val="bg2"/>
              </a:buClr>
              <a:buFont typeface="Wingdings" pitchFamily="2" charset="2"/>
              <a:buChar char="Ø"/>
            </a:pPr>
            <a:r>
              <a:rPr lang="en-US" altLang="es-AR" sz="3600" smtClean="0">
                <a:solidFill>
                  <a:srgbClr val="474A81"/>
                </a:solidFill>
              </a:rPr>
              <a:t>la interdependencia </a:t>
            </a:r>
          </a:p>
          <a:p>
            <a:pPr eaLnBrk="1" hangingPunct="1">
              <a:buClr>
                <a:schemeClr val="bg2"/>
              </a:buClr>
              <a:buFont typeface="Wingdings" pitchFamily="2" charset="2"/>
              <a:buChar char="Ø"/>
            </a:pPr>
            <a:r>
              <a:rPr lang="en-US" altLang="es-AR" sz="3600" smtClean="0">
                <a:solidFill>
                  <a:srgbClr val="474A81"/>
                </a:solidFill>
              </a:rPr>
              <a:t>económica.</a:t>
            </a:r>
          </a:p>
        </p:txBody>
      </p:sp>
      <p:graphicFrame>
        <p:nvGraphicFramePr>
          <p:cNvPr id="1026" name="Object 6"/>
          <p:cNvGraphicFramePr>
            <a:graphicFrameLocks/>
          </p:cNvGraphicFramePr>
          <p:nvPr/>
        </p:nvGraphicFramePr>
        <p:xfrm>
          <a:off x="6283325" y="3068638"/>
          <a:ext cx="2860675" cy="3022600"/>
        </p:xfrm>
        <a:graphic>
          <a:graphicData uri="http://schemas.openxmlformats.org/presentationml/2006/ole">
            <mc:AlternateContent xmlns:mc="http://schemas.openxmlformats.org/markup-compatibility/2006">
              <mc:Choice xmlns:v="urn:schemas-microsoft-com:vml" Requires="v">
                <p:oleObj spid="_x0000_s1042" name="Clip" r:id="rId4" imgW="3252788" imgH="3433763" progId="">
                  <p:embed/>
                </p:oleObj>
              </mc:Choice>
              <mc:Fallback>
                <p:oleObj name="Clip" r:id="rId4" imgW="3252788" imgH="3433763" progId="">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3325" y="3068638"/>
                        <a:ext cx="2860675" cy="302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1083397">
                                            <p:txEl>
                                              <p:pRg st="0" end="0"/>
                                            </p:txEl>
                                          </p:spTgt>
                                        </p:tgtEl>
                                        <p:attrNameLst>
                                          <p:attrName>style.visibility</p:attrName>
                                        </p:attrNameLst>
                                      </p:cBhvr>
                                      <p:to>
                                        <p:strVal val="visible"/>
                                      </p:to>
                                    </p:set>
                                    <p:anim calcmode="lin" valueType="num">
                                      <p:cBhvr>
                                        <p:cTn id="7" dur="500" fill="hold"/>
                                        <p:tgtEl>
                                          <p:spTgt spid="1083397">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08339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83397">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083397">
                                            <p:txEl>
                                              <p:pRg st="0" end="0"/>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083397">
                                            <p:txEl>
                                              <p:pRg st="0" end="0"/>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1083397">
                                            <p:txEl>
                                              <p:pRg st="2" end="2"/>
                                            </p:txEl>
                                          </p:spTgt>
                                        </p:tgtEl>
                                        <p:attrNameLst>
                                          <p:attrName>style.visibility</p:attrName>
                                        </p:attrNameLst>
                                      </p:cBhvr>
                                      <p:to>
                                        <p:strVal val="visible"/>
                                      </p:to>
                                    </p:set>
                                    <p:anim calcmode="lin" valueType="num">
                                      <p:cBhvr>
                                        <p:cTn id="15" dur="500" fill="hold"/>
                                        <p:tgtEl>
                                          <p:spTgt spid="1083397">
                                            <p:txEl>
                                              <p:pRg st="2" end="2"/>
                                            </p:txEl>
                                          </p:spTgt>
                                        </p:tgtEl>
                                        <p:attrNameLst>
                                          <p:attrName>ppt_x</p:attrName>
                                        </p:attrNameLst>
                                      </p:cBhvr>
                                      <p:tavLst>
                                        <p:tav tm="0">
                                          <p:val>
                                            <p:strVal val="#ppt_x+#ppt_w/2"/>
                                          </p:val>
                                        </p:tav>
                                        <p:tav tm="100000">
                                          <p:val>
                                            <p:strVal val="#ppt_x"/>
                                          </p:val>
                                        </p:tav>
                                      </p:tavLst>
                                    </p:anim>
                                    <p:anim calcmode="lin" valueType="num">
                                      <p:cBhvr>
                                        <p:cTn id="16" dur="500" fill="hold"/>
                                        <p:tgtEl>
                                          <p:spTgt spid="1083397">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108339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083397">
                                            <p:txEl>
                                              <p:pRg st="2" end="2"/>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083397">
                                            <p:txEl>
                                              <p:pRg st="2" end="2"/>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1083397">
                                            <p:txEl>
                                              <p:pRg st="3" end="3"/>
                                            </p:txEl>
                                          </p:spTgt>
                                        </p:tgtEl>
                                        <p:attrNameLst>
                                          <p:attrName>style.visibility</p:attrName>
                                        </p:attrNameLst>
                                      </p:cBhvr>
                                      <p:to>
                                        <p:strVal val="visible"/>
                                      </p:to>
                                    </p:set>
                                    <p:anim calcmode="lin" valueType="num">
                                      <p:cBhvr>
                                        <p:cTn id="23" dur="500" fill="hold"/>
                                        <p:tgtEl>
                                          <p:spTgt spid="1083397">
                                            <p:txEl>
                                              <p:pRg st="3" end="3"/>
                                            </p:txEl>
                                          </p:spTgt>
                                        </p:tgtEl>
                                        <p:attrNameLst>
                                          <p:attrName>ppt_x</p:attrName>
                                        </p:attrNameLst>
                                      </p:cBhvr>
                                      <p:tavLst>
                                        <p:tav tm="0">
                                          <p:val>
                                            <p:strVal val="#ppt_x+#ppt_w/2"/>
                                          </p:val>
                                        </p:tav>
                                        <p:tav tm="100000">
                                          <p:val>
                                            <p:strVal val="#ppt_x"/>
                                          </p:val>
                                        </p:tav>
                                      </p:tavLst>
                                    </p:anim>
                                    <p:anim calcmode="lin" valueType="num">
                                      <p:cBhvr>
                                        <p:cTn id="24" dur="500" fill="hold"/>
                                        <p:tgtEl>
                                          <p:spTgt spid="1083397">
                                            <p:txEl>
                                              <p:pRg st="3" end="3"/>
                                            </p:txEl>
                                          </p:spTgt>
                                        </p:tgtEl>
                                        <p:attrNameLst>
                                          <p:attrName>ppt_y</p:attrName>
                                        </p:attrNameLst>
                                      </p:cBhvr>
                                      <p:tavLst>
                                        <p:tav tm="0">
                                          <p:val>
                                            <p:strVal val="#ppt_y"/>
                                          </p:val>
                                        </p:tav>
                                        <p:tav tm="100000">
                                          <p:val>
                                            <p:strVal val="#ppt_y"/>
                                          </p:val>
                                        </p:tav>
                                      </p:tavLst>
                                    </p:anim>
                                    <p:anim calcmode="lin" valueType="num">
                                      <p:cBhvr>
                                        <p:cTn id="25" dur="500" fill="hold"/>
                                        <p:tgtEl>
                                          <p:spTgt spid="108339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83397">
                                            <p:txEl>
                                              <p:pRg st="3" end="3"/>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083397">
                                            <p:txEl>
                                              <p:pRg st="3" end="3"/>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2" fill="hold" grpId="0" nodeType="clickEffect">
                                  <p:stCondLst>
                                    <p:cond delay="0"/>
                                  </p:stCondLst>
                                  <p:childTnLst>
                                    <p:set>
                                      <p:cBhvr>
                                        <p:cTn id="30" dur="1" fill="hold">
                                          <p:stCondLst>
                                            <p:cond delay="0"/>
                                          </p:stCondLst>
                                        </p:cTn>
                                        <p:tgtEl>
                                          <p:spTgt spid="1083397">
                                            <p:txEl>
                                              <p:pRg st="4" end="4"/>
                                            </p:txEl>
                                          </p:spTgt>
                                        </p:tgtEl>
                                        <p:attrNameLst>
                                          <p:attrName>style.visibility</p:attrName>
                                        </p:attrNameLst>
                                      </p:cBhvr>
                                      <p:to>
                                        <p:strVal val="visible"/>
                                      </p:to>
                                    </p:set>
                                    <p:anim calcmode="lin" valueType="num">
                                      <p:cBhvr>
                                        <p:cTn id="31" dur="500" fill="hold"/>
                                        <p:tgtEl>
                                          <p:spTgt spid="1083397">
                                            <p:txEl>
                                              <p:pRg st="4" end="4"/>
                                            </p:txEl>
                                          </p:spTgt>
                                        </p:tgtEl>
                                        <p:attrNameLst>
                                          <p:attrName>ppt_x</p:attrName>
                                        </p:attrNameLst>
                                      </p:cBhvr>
                                      <p:tavLst>
                                        <p:tav tm="0">
                                          <p:val>
                                            <p:strVal val="#ppt_x+#ppt_w/2"/>
                                          </p:val>
                                        </p:tav>
                                        <p:tav tm="100000">
                                          <p:val>
                                            <p:strVal val="#ppt_x"/>
                                          </p:val>
                                        </p:tav>
                                      </p:tavLst>
                                    </p:anim>
                                    <p:anim calcmode="lin" valueType="num">
                                      <p:cBhvr>
                                        <p:cTn id="32" dur="500" fill="hold"/>
                                        <p:tgtEl>
                                          <p:spTgt spid="1083397">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1083397">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1083397">
                                            <p:txEl>
                                              <p:pRg st="4" end="4"/>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083397">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339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11188" y="0"/>
            <a:ext cx="8229600" cy="1371600"/>
          </a:xfrm>
        </p:spPr>
        <p:txBody>
          <a:bodyPr/>
          <a:lstStyle/>
          <a:p>
            <a:pPr eaLnBrk="1" hangingPunct="1"/>
            <a:r>
              <a:rPr lang="es-AR" sz="4000" b="1" u="sng" smtClean="0"/>
              <a:t>5-Unión Económica</a:t>
            </a:r>
            <a:r>
              <a:rPr lang="es-AR" sz="4000" smtClean="0"/>
              <a:t/>
            </a:r>
            <a:br>
              <a:rPr lang="es-AR" sz="4000" smtClean="0"/>
            </a:br>
            <a:endParaRPr lang="es-AR" sz="4000" smtClean="0"/>
          </a:p>
        </p:txBody>
      </p:sp>
      <p:sp>
        <p:nvSpPr>
          <p:cNvPr id="9220" name="Rectangle 3"/>
          <p:cNvSpPr>
            <a:spLocks noGrp="1" noChangeArrowheads="1"/>
          </p:cNvSpPr>
          <p:nvPr>
            <p:ph type="body" sz="half" idx="1"/>
          </p:nvPr>
        </p:nvSpPr>
        <p:spPr>
          <a:xfrm>
            <a:off x="0" y="981075"/>
            <a:ext cx="9144000" cy="5876925"/>
          </a:xfrm>
        </p:spPr>
        <p:txBody>
          <a:bodyPr/>
          <a:lstStyle/>
          <a:p>
            <a:pPr marL="609600" indent="-609600" eaLnBrk="1" hangingPunct="1">
              <a:lnSpc>
                <a:spcPct val="80000"/>
              </a:lnSpc>
            </a:pPr>
            <a:r>
              <a:rPr lang="es-AR" sz="2400" dirty="0" smtClean="0"/>
              <a:t>La unión económica se da cuando los Estados que han conformado ya un mercado común, le incorporan </a:t>
            </a:r>
            <a:r>
              <a:rPr lang="es-AR" sz="2400" u="sng" dirty="0" smtClean="0"/>
              <a:t>la “</a:t>
            </a:r>
            <a:r>
              <a:rPr lang="es-AR" sz="2400" b="1" u="sng" dirty="0" smtClean="0"/>
              <a:t>unificación” de las políticas económicas nacionales</a:t>
            </a:r>
            <a:r>
              <a:rPr lang="es-AR" sz="2400" u="sng" dirty="0" smtClean="0"/>
              <a:t>, entre ellas, las políticas monetaria, financiera, fiscal, industrial, agrícola, de transporte, etc.</a:t>
            </a:r>
            <a:r>
              <a:rPr lang="es-AR" sz="2400" dirty="0" smtClean="0"/>
              <a:t>, con la finalidad de eliminar las discriminaciones que puedan hallarse de las </a:t>
            </a:r>
            <a:r>
              <a:rPr lang="es-AR" sz="2400" u="sng" dirty="0" smtClean="0"/>
              <a:t>disparidades entre las políticas nacionales</a:t>
            </a:r>
            <a:r>
              <a:rPr lang="es-AR" sz="2400" dirty="0" smtClean="0"/>
              <a:t> de cada uno de los Estados que la componen.</a:t>
            </a:r>
          </a:p>
          <a:p>
            <a:pPr marL="609600" indent="-609600" eaLnBrk="1" hangingPunct="1">
              <a:lnSpc>
                <a:spcPct val="80000"/>
              </a:lnSpc>
              <a:buFont typeface="Wingdings" pitchFamily="2" charset="2"/>
              <a:buNone/>
            </a:pPr>
            <a:endParaRPr lang="es-AR" sz="2400" dirty="0" smtClean="0"/>
          </a:p>
          <a:p>
            <a:pPr marL="609600" indent="-609600" eaLnBrk="1" hangingPunct="1">
              <a:lnSpc>
                <a:spcPct val="80000"/>
              </a:lnSpc>
            </a:pPr>
            <a:r>
              <a:rPr lang="es-AR" sz="2400" dirty="0" smtClean="0"/>
              <a:t>Son objeto de esta etapa la concertación de </a:t>
            </a:r>
            <a:r>
              <a:rPr lang="es-AR" sz="2400" u="sng" dirty="0" smtClean="0"/>
              <a:t>una política monetaria común que lleva a la creación de un banco central común y finalmente a la adopción de una moneda común</a:t>
            </a:r>
            <a:r>
              <a:rPr lang="es-AR" sz="2400" dirty="0" smtClean="0"/>
              <a:t>, con lo que se perfecciona una unión monetaria.</a:t>
            </a:r>
          </a:p>
          <a:p>
            <a:pPr marL="609600" indent="-609600" eaLnBrk="1" hangingPunct="1">
              <a:lnSpc>
                <a:spcPct val="80000"/>
              </a:lnSpc>
              <a:buFont typeface="Wingdings" pitchFamily="2" charset="2"/>
              <a:buNone/>
            </a:pPr>
            <a:endParaRPr lang="es-AR" sz="2400" b="1" dirty="0" smtClean="0"/>
          </a:p>
          <a:p>
            <a:pPr marL="609600" indent="-609600" eaLnBrk="1" hangingPunct="1">
              <a:lnSpc>
                <a:spcPct val="80000"/>
              </a:lnSpc>
            </a:pPr>
            <a:endParaRPr lang="es-ES_tradnl" sz="1800" dirty="0" smtClean="0"/>
          </a:p>
          <a:p>
            <a:pPr marL="609600" indent="-609600" eaLnBrk="1" hangingPunct="1">
              <a:lnSpc>
                <a:spcPct val="80000"/>
              </a:lnSpc>
              <a:buFont typeface="Wingdings" pitchFamily="2" charset="2"/>
              <a:buNone/>
            </a:pPr>
            <a:endParaRPr lang="es-ES" sz="1800" dirty="0" smtClean="0"/>
          </a:p>
          <a:p>
            <a:pPr marL="609600" indent="-609600" eaLnBrk="1" hangingPunct="1">
              <a:lnSpc>
                <a:spcPct val="80000"/>
              </a:lnSpc>
              <a:buFont typeface="Wingdings" pitchFamily="2" charset="2"/>
              <a:buNone/>
            </a:pPr>
            <a:r>
              <a:rPr lang="es-ES" sz="1600" dirty="0" smtClean="0"/>
              <a:t> </a:t>
            </a:r>
            <a:r>
              <a:rPr lang="es-ES_tradnl" sz="2400" dirty="0" smtClean="0"/>
              <a:t>Unión Económica Europea </a:t>
            </a:r>
            <a:endParaRPr lang="es-ES" sz="2400" dirty="0" smtClean="0"/>
          </a:p>
          <a:p>
            <a:pPr marL="609600" indent="-609600" eaLnBrk="1" hangingPunct="1">
              <a:lnSpc>
                <a:spcPct val="80000"/>
              </a:lnSpc>
            </a:pPr>
            <a:endParaRPr lang="es-AR" sz="1600" dirty="0" smtClean="0"/>
          </a:p>
        </p:txBody>
      </p:sp>
      <p:graphicFrame>
        <p:nvGraphicFramePr>
          <p:cNvPr id="9218" name="Object 4"/>
          <p:cNvGraphicFramePr>
            <a:graphicFrameLocks noGrp="1" noChangeAspect="1"/>
          </p:cNvGraphicFramePr>
          <p:nvPr>
            <p:ph sz="half" idx="2"/>
          </p:nvPr>
        </p:nvGraphicFramePr>
        <p:xfrm>
          <a:off x="4857752" y="5286388"/>
          <a:ext cx="3214687" cy="1143000"/>
        </p:xfrm>
        <a:graphic>
          <a:graphicData uri="http://schemas.openxmlformats.org/presentationml/2006/ole">
            <mc:AlternateContent xmlns:mc="http://schemas.openxmlformats.org/markup-compatibility/2006">
              <mc:Choice xmlns:v="urn:schemas-microsoft-com:vml" Requires="v">
                <p:oleObj spid="_x0000_s57362" name="Imagen de mapa de bits" r:id="rId3" imgW="3409524" imgH="1619476" progId="PBrush">
                  <p:embed/>
                </p:oleObj>
              </mc:Choice>
              <mc:Fallback>
                <p:oleObj name="Imagen de mapa de bits" r:id="rId3" imgW="3409524" imgH="1619476"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2" y="5286388"/>
                        <a:ext cx="32146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p:txBody>
          <a:bodyPr/>
          <a:lstStyle/>
          <a:p>
            <a:pPr eaLnBrk="1" hangingPunct="1"/>
            <a:endParaRPr lang="es-AR" smtClean="0"/>
          </a:p>
        </p:txBody>
      </p:sp>
      <p:graphicFrame>
        <p:nvGraphicFramePr>
          <p:cNvPr id="10242" name="Object 3"/>
          <p:cNvGraphicFramePr>
            <a:graphicFrameLocks noGrp="1" noChangeAspect="1"/>
          </p:cNvGraphicFramePr>
          <p:nvPr>
            <p:ph idx="1"/>
          </p:nvPr>
        </p:nvGraphicFramePr>
        <p:xfrm>
          <a:off x="0" y="0"/>
          <a:ext cx="9144000" cy="6643688"/>
        </p:xfrm>
        <a:graphic>
          <a:graphicData uri="http://schemas.openxmlformats.org/presentationml/2006/ole">
            <mc:AlternateContent xmlns:mc="http://schemas.openxmlformats.org/markup-compatibility/2006">
              <mc:Choice xmlns:v="urn:schemas-microsoft-com:vml" Requires="v">
                <p:oleObj spid="_x0000_s58386" name="Imagen de mapa de bits" r:id="rId3" imgW="8116433" imgH="5276190" progId="PBrush">
                  <p:embed/>
                </p:oleObj>
              </mc:Choice>
              <mc:Fallback>
                <p:oleObj name="Imagen de mapa de bits" r:id="rId3" imgW="8116433" imgH="5276190" progId="PBrush">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643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4" name="Text Box 6"/>
          <p:cNvSpPr txBox="1">
            <a:spLocks noChangeArrowheads="1"/>
          </p:cNvSpPr>
          <p:nvPr/>
        </p:nvSpPr>
        <p:spPr bwMode="auto">
          <a:xfrm>
            <a:off x="3214678" y="4929188"/>
            <a:ext cx="5929322" cy="1384995"/>
          </a:xfrm>
          <a:prstGeom prst="rect">
            <a:avLst/>
          </a:prstGeom>
          <a:noFill/>
          <a:ln w="9525">
            <a:solidFill>
              <a:schemeClr val="bg1"/>
            </a:solidFill>
            <a:miter lim="800000"/>
            <a:headEnd/>
            <a:tailEnd/>
          </a:ln>
        </p:spPr>
        <p:txBody>
          <a:bodyPr wrap="square">
            <a:spAutoFit/>
          </a:bodyPr>
          <a:lstStyle/>
          <a:p>
            <a:pPr>
              <a:spcBef>
                <a:spcPct val="50000"/>
              </a:spcBef>
            </a:pPr>
            <a:r>
              <a:rPr lang="es-AR" sz="2800" b="1" dirty="0">
                <a:solidFill>
                  <a:schemeClr val="bg1"/>
                </a:solidFill>
              </a:rPr>
              <a:t>Libre circulación de bienes, servicios, personas, capitales y “unificación” coordinada de </a:t>
            </a:r>
            <a:r>
              <a:rPr lang="es-AR" sz="2800" b="1" dirty="0" smtClean="0">
                <a:solidFill>
                  <a:schemeClr val="bg1"/>
                </a:solidFill>
              </a:rPr>
              <a:t>políticas.</a:t>
            </a:r>
            <a:endParaRPr lang="es-AR" sz="2800" b="1" dirty="0">
              <a:solidFill>
                <a:schemeClr val="bg1"/>
              </a:solidFill>
            </a:endParaRPr>
          </a:p>
        </p:txBody>
      </p:sp>
      <p:sp>
        <p:nvSpPr>
          <p:cNvPr id="10245" name="Text Box 7"/>
          <p:cNvSpPr txBox="1">
            <a:spLocks noChangeArrowheads="1"/>
          </p:cNvSpPr>
          <p:nvPr/>
        </p:nvSpPr>
        <p:spPr bwMode="auto">
          <a:xfrm>
            <a:off x="7235825" y="2636838"/>
            <a:ext cx="1081088" cy="584775"/>
          </a:xfrm>
          <a:prstGeom prst="rect">
            <a:avLst/>
          </a:prstGeom>
          <a:solidFill>
            <a:schemeClr val="bg1"/>
          </a:solidFill>
          <a:ln w="9525">
            <a:noFill/>
            <a:miter lim="800000"/>
            <a:headEnd/>
            <a:tailEnd/>
          </a:ln>
        </p:spPr>
        <p:txBody>
          <a:bodyPr wrap="square">
            <a:spAutoFit/>
          </a:bodyPr>
          <a:lstStyle/>
          <a:p>
            <a:pPr>
              <a:spcBef>
                <a:spcPct val="50000"/>
              </a:spcBef>
            </a:pPr>
            <a:r>
              <a:rPr lang="es-AR" dirty="0"/>
              <a:t>32%</a:t>
            </a:r>
          </a:p>
        </p:txBody>
      </p:sp>
      <p:sp>
        <p:nvSpPr>
          <p:cNvPr id="10246" name="Line 8"/>
          <p:cNvSpPr>
            <a:spLocks noChangeShapeType="1"/>
          </p:cNvSpPr>
          <p:nvPr/>
        </p:nvSpPr>
        <p:spPr bwMode="auto">
          <a:xfrm>
            <a:off x="1476375" y="2276475"/>
            <a:ext cx="2879725" cy="1008063"/>
          </a:xfrm>
          <a:prstGeom prst="line">
            <a:avLst/>
          </a:prstGeom>
          <a:noFill/>
          <a:ln w="9525">
            <a:solidFill>
              <a:schemeClr val="tx1"/>
            </a:solidFill>
            <a:round/>
            <a:headEnd/>
            <a:tailEnd type="triangle" w="med" len="med"/>
          </a:ln>
        </p:spPr>
        <p:txBody>
          <a:bodyPr/>
          <a:lstStyle/>
          <a:p>
            <a:endParaRPr lang="es-AR"/>
          </a:p>
        </p:txBody>
      </p:sp>
      <p:sp>
        <p:nvSpPr>
          <p:cNvPr id="10247" name="Text Box 9"/>
          <p:cNvSpPr txBox="1">
            <a:spLocks noChangeArrowheads="1"/>
          </p:cNvSpPr>
          <p:nvPr/>
        </p:nvSpPr>
        <p:spPr bwMode="auto">
          <a:xfrm>
            <a:off x="611188" y="1916112"/>
            <a:ext cx="1800225" cy="1084259"/>
          </a:xfrm>
          <a:prstGeom prst="rect">
            <a:avLst/>
          </a:prstGeom>
          <a:solidFill>
            <a:schemeClr val="bg1"/>
          </a:solidFill>
          <a:ln w="9525">
            <a:noFill/>
            <a:miter lim="800000"/>
            <a:headEnd/>
            <a:tailEnd/>
          </a:ln>
        </p:spPr>
        <p:txBody>
          <a:bodyPr wrap="square">
            <a:spAutoFit/>
          </a:bodyPr>
          <a:lstStyle/>
          <a:p>
            <a:pPr>
              <a:spcBef>
                <a:spcPct val="50000"/>
              </a:spcBef>
            </a:pPr>
            <a:r>
              <a:rPr lang="es-AR" dirty="0"/>
              <a:t>Única moneda</a:t>
            </a:r>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1052513"/>
          </a:xfrm>
        </p:spPr>
        <p:txBody>
          <a:bodyPr/>
          <a:lstStyle/>
          <a:p>
            <a:pPr eaLnBrk="1" hangingPunct="1"/>
            <a:r>
              <a:rPr lang="es-AR" sz="4000" b="1" u="sng" dirty="0" smtClean="0"/>
              <a:t/>
            </a:r>
            <a:br>
              <a:rPr lang="es-AR" sz="4000" b="1" u="sng" dirty="0" smtClean="0"/>
            </a:br>
            <a:r>
              <a:rPr lang="es-AR" sz="4000" b="1" u="sng" dirty="0" smtClean="0"/>
              <a:t>6-Integración  Total</a:t>
            </a:r>
            <a:r>
              <a:rPr lang="es-AR" sz="4000" dirty="0" smtClean="0">
                <a:solidFill>
                  <a:srgbClr val="CC0000"/>
                </a:solidFill>
              </a:rPr>
              <a:t/>
            </a:r>
            <a:br>
              <a:rPr lang="es-AR" sz="4000" dirty="0" smtClean="0">
                <a:solidFill>
                  <a:srgbClr val="CC0000"/>
                </a:solidFill>
              </a:rPr>
            </a:br>
            <a:endParaRPr lang="es-AR" sz="4000" dirty="0" smtClean="0">
              <a:solidFill>
                <a:srgbClr val="CC0000"/>
              </a:solidFill>
            </a:endParaRPr>
          </a:p>
        </p:txBody>
      </p:sp>
      <p:sp>
        <p:nvSpPr>
          <p:cNvPr id="30723" name="Rectangle 3"/>
          <p:cNvSpPr>
            <a:spLocks noGrp="1" noChangeArrowheads="1"/>
          </p:cNvSpPr>
          <p:nvPr>
            <p:ph idx="1"/>
          </p:nvPr>
        </p:nvSpPr>
        <p:spPr>
          <a:xfrm>
            <a:off x="0" y="765175"/>
            <a:ext cx="9144000" cy="6092825"/>
          </a:xfrm>
        </p:spPr>
        <p:txBody>
          <a:bodyPr/>
          <a:lstStyle/>
          <a:p>
            <a:pPr marL="609600" indent="-609600" algn="just" eaLnBrk="1" hangingPunct="1">
              <a:lnSpc>
                <a:spcPct val="80000"/>
              </a:lnSpc>
            </a:pPr>
            <a:endParaRPr lang="es-AR" sz="2400" dirty="0" smtClean="0"/>
          </a:p>
          <a:p>
            <a:pPr marL="609600" indent="-609600" algn="just" eaLnBrk="1" hangingPunct="1">
              <a:lnSpc>
                <a:spcPct val="80000"/>
              </a:lnSpc>
            </a:pPr>
            <a:r>
              <a:rPr lang="es-AR" sz="2400" dirty="0" smtClean="0"/>
              <a:t>Este es el mayor grado de profundidad al que puede aspirar un proceso de integración y se produce cuando la integración avanza mas allá de los mercados, porque en el transcurso de este proceso, los </a:t>
            </a:r>
            <a:r>
              <a:rPr lang="es-AR" sz="2400" b="1" dirty="0" smtClean="0"/>
              <a:t>Estados involucrados tienden </a:t>
            </a:r>
            <a:r>
              <a:rPr lang="es-AR" sz="2400" b="1" u="sng" dirty="0" smtClean="0"/>
              <a:t>a unificar</a:t>
            </a:r>
            <a:r>
              <a:rPr lang="es-AR" sz="2400" b="1" dirty="0" smtClean="0"/>
              <a:t> </a:t>
            </a:r>
            <a:r>
              <a:rPr lang="es-AR" sz="2400" dirty="0" smtClean="0"/>
              <a:t>las políticas en el campo monetario, fiscal, social, etc., y más allá incluso, en unificar </a:t>
            </a:r>
            <a:r>
              <a:rPr lang="es-AR" sz="2400" b="1" u="sng" dirty="0" smtClean="0"/>
              <a:t>cuestiones de políticas exteriores y de defensa</a:t>
            </a:r>
            <a:r>
              <a:rPr lang="es-AR" sz="2400" dirty="0" smtClean="0"/>
              <a:t> para todos los países partes …….llegaran a una sola constitución?.-</a:t>
            </a:r>
          </a:p>
          <a:p>
            <a:pPr marL="609600" indent="-609600" algn="just" eaLnBrk="1" hangingPunct="1">
              <a:lnSpc>
                <a:spcPct val="80000"/>
              </a:lnSpc>
              <a:buFont typeface="Wingdings" pitchFamily="2" charset="2"/>
              <a:buNone/>
            </a:pPr>
            <a:endParaRPr lang="es-AR" sz="2400" dirty="0" smtClean="0"/>
          </a:p>
          <a:p>
            <a:pPr marL="609600" indent="-609600" algn="just" eaLnBrk="1" hangingPunct="1">
              <a:lnSpc>
                <a:spcPct val="80000"/>
              </a:lnSpc>
            </a:pPr>
            <a:r>
              <a:rPr lang="es-AR" sz="2400" dirty="0" smtClean="0"/>
              <a:t>En esta instancia de integración, se requiere de la creación de una </a:t>
            </a:r>
            <a:r>
              <a:rPr lang="es-AR" sz="2400" u="sng" dirty="0" smtClean="0"/>
              <a:t>autoridad supranacional</a:t>
            </a:r>
            <a:r>
              <a:rPr lang="es-AR" sz="2400" dirty="0" smtClean="0"/>
              <a:t> cuyas decisiones obliguen a los Estados miembros. Algunos autores afirman que este grado de unificación sugiere </a:t>
            </a:r>
            <a:r>
              <a:rPr lang="es-AR" sz="2400" u="sng" dirty="0" smtClean="0"/>
              <a:t>la desaparición de las unidades nacionales</a:t>
            </a:r>
            <a:r>
              <a:rPr lang="es-AR" sz="2400" dirty="0" smtClean="0"/>
              <a:t>, por la absorción de las partes en un todo, como es definida la palabra "integración" </a:t>
            </a:r>
            <a:endParaRPr lang="es-AR" sz="2400" b="1" dirty="0" smtClean="0"/>
          </a:p>
          <a:p>
            <a:pPr marL="609600" indent="-609600" eaLnBrk="1" hangingPunct="1">
              <a:lnSpc>
                <a:spcPct val="80000"/>
              </a:lnSpc>
              <a:buFont typeface="Wingdings" pitchFamily="2" charset="2"/>
              <a:buNone/>
            </a:pPr>
            <a:endParaRPr lang="es-AR" sz="2400" b="1" dirty="0" smtClean="0"/>
          </a:p>
          <a:p>
            <a:pPr marL="609600" indent="-609600" eaLnBrk="1" hangingPunct="1">
              <a:lnSpc>
                <a:spcPct val="80000"/>
              </a:lnSpc>
              <a:buFont typeface="Wingdings" pitchFamily="2" charset="2"/>
              <a:buNone/>
            </a:pPr>
            <a:endParaRPr lang="es-AR" sz="2400" b="1" dirty="0" smtClean="0"/>
          </a:p>
          <a:p>
            <a:pPr marL="609600" indent="-609600" eaLnBrk="1" hangingPunct="1">
              <a:lnSpc>
                <a:spcPct val="80000"/>
              </a:lnSpc>
              <a:buFont typeface="Wingdings" pitchFamily="2" charset="2"/>
              <a:buNone/>
            </a:pPr>
            <a:r>
              <a:rPr lang="es-AR" sz="2400" b="1" dirty="0" smtClean="0"/>
              <a:t>                                                Un SOLO Estado</a:t>
            </a:r>
          </a:p>
        </p:txBody>
      </p:sp>
      <p:sp>
        <p:nvSpPr>
          <p:cNvPr id="30724" name="AutoShape 4"/>
          <p:cNvSpPr>
            <a:spLocks noChangeArrowheads="1"/>
          </p:cNvSpPr>
          <p:nvPr/>
        </p:nvSpPr>
        <p:spPr bwMode="auto">
          <a:xfrm rot="5400000">
            <a:off x="4179888" y="5035550"/>
            <a:ext cx="647700" cy="863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s-AR"/>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4"/>
          <p:cNvGraphicFramePr>
            <a:graphicFrameLocks noGrp="1" noChangeAspect="1"/>
          </p:cNvGraphicFramePr>
          <p:nvPr>
            <p:ph idx="1"/>
          </p:nvPr>
        </p:nvGraphicFramePr>
        <p:xfrm>
          <a:off x="0" y="601663"/>
          <a:ext cx="9144000" cy="5654675"/>
        </p:xfrm>
        <a:graphic>
          <a:graphicData uri="http://schemas.openxmlformats.org/presentationml/2006/ole">
            <mc:AlternateContent xmlns:mc="http://schemas.openxmlformats.org/markup-compatibility/2006">
              <mc:Choice xmlns:v="urn:schemas-microsoft-com:vml" Requires="v">
                <p:oleObj spid="_x0000_s60434" name="Imagen de mapa de bits" r:id="rId3" imgW="8116433" imgH="5020376" progId="PBrush">
                  <p:embed/>
                </p:oleObj>
              </mc:Choice>
              <mc:Fallback>
                <p:oleObj name="Imagen de mapa de bits" r:id="rId3" imgW="8116433" imgH="5020376"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663"/>
                        <a:ext cx="9144000" cy="56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Título"/>
          <p:cNvSpPr>
            <a:spLocks noGrp="1"/>
          </p:cNvSpPr>
          <p:nvPr>
            <p:ph type="title"/>
          </p:nvPr>
        </p:nvSpPr>
        <p:spPr/>
        <p:txBody>
          <a:bodyPr/>
          <a:lstStyle/>
          <a:p>
            <a:r>
              <a:rPr lang="es-AR" sz="3600" smtClean="0"/>
              <a:t>INTERCAMBIO COMERCIAL ARGENTINO</a:t>
            </a:r>
            <a:br>
              <a:rPr lang="es-AR" sz="3600" smtClean="0"/>
            </a:br>
            <a:r>
              <a:rPr lang="es-AR" sz="3600" smtClean="0"/>
              <a:t>Fuente: </a:t>
            </a:r>
            <a:r>
              <a:rPr lang="es-AR" sz="2800" smtClean="0"/>
              <a:t>INDEC</a:t>
            </a:r>
          </a:p>
        </p:txBody>
      </p:sp>
      <p:pic>
        <p:nvPicPr>
          <p:cNvPr id="12595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16113"/>
            <a:ext cx="8785225" cy="40338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222077"/>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9063" y="836613"/>
            <a:ext cx="8905875" cy="45370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044033"/>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908050"/>
            <a:ext cx="8713787" cy="51133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404059"/>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331639" y="0"/>
            <a:ext cx="6211928" cy="6834569"/>
          </a:xfrm>
          <a:prstGeom prst="rect">
            <a:avLst/>
          </a:prstGeom>
          <a:ln w="38100">
            <a:solidFill>
              <a:schemeClr val="tx1"/>
            </a:solidFill>
          </a:ln>
        </p:spPr>
      </p:pic>
    </p:spTree>
    <p:extLst>
      <p:ext uri="{BB962C8B-B14F-4D97-AF65-F5344CB8AC3E}">
        <p14:creationId xmlns:p14="http://schemas.microsoft.com/office/powerpoint/2010/main" val="2920930141"/>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755575" y="404662"/>
            <a:ext cx="7613918" cy="6276517"/>
          </a:xfrm>
          <a:prstGeom prst="rect">
            <a:avLst/>
          </a:prstGeom>
          <a:ln w="38100">
            <a:solidFill>
              <a:schemeClr val="tx1"/>
            </a:solidFill>
          </a:ln>
        </p:spPr>
      </p:pic>
    </p:spTree>
    <p:extLst>
      <p:ext uri="{BB962C8B-B14F-4D97-AF65-F5344CB8AC3E}">
        <p14:creationId xmlns:p14="http://schemas.microsoft.com/office/powerpoint/2010/main" val="1385084564"/>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908050"/>
            <a:ext cx="8785225" cy="5032375"/>
          </a:xfrm>
          <a:ln w="38100">
            <a:solidFill>
              <a:schemeClr val="tx1"/>
            </a:solidFill>
            <a:miter lim="800000"/>
            <a:headEnd/>
            <a:tailEnd/>
          </a:ln>
        </p:spPr>
      </p:pic>
    </p:spTree>
    <p:extLst>
      <p:ext uri="{BB962C8B-B14F-4D97-AF65-F5344CB8AC3E}">
        <p14:creationId xmlns:p14="http://schemas.microsoft.com/office/powerpoint/2010/main" val="1139568504"/>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Marcador de contenido"/>
          <p:cNvSpPr>
            <a:spLocks noGrp="1"/>
          </p:cNvSpPr>
          <p:nvPr>
            <p:ph idx="1"/>
          </p:nvPr>
        </p:nvSpPr>
        <p:spPr>
          <a:xfrm>
            <a:off x="914400" y="3500438"/>
            <a:ext cx="7586663" cy="2400300"/>
          </a:xfrm>
          <a:solidFill>
            <a:srgbClr val="00B0F0"/>
          </a:solidFill>
          <a:ln>
            <a:solidFill>
              <a:schemeClr val="accent1"/>
            </a:solidFill>
          </a:ln>
        </p:spPr>
        <p:txBody>
          <a:bodyPr/>
          <a:lstStyle/>
          <a:p>
            <a:pPr algn="ctr">
              <a:buFont typeface="Arial" pitchFamily="34" charset="0"/>
              <a:buNone/>
            </a:pPr>
            <a:endParaRPr lang="es-AR" altLang="es-AR" sz="4000" smtClean="0"/>
          </a:p>
          <a:p>
            <a:pPr algn="ctr">
              <a:buFont typeface="Arial" pitchFamily="34" charset="0"/>
              <a:buNone/>
            </a:pPr>
            <a:r>
              <a:rPr lang="es-AR" altLang="es-AR" sz="4000" b="1" smtClean="0"/>
              <a:t>TEORÍAS SOBRE EL COMERCIO INTERNACIONAL</a:t>
            </a:r>
          </a:p>
        </p:txBody>
      </p:sp>
      <p:pic>
        <p:nvPicPr>
          <p:cNvPr id="39939" name="Picture 2" descr="http://www.unade.mx/wp-content/uploads/2015/06/internacional-exterior.jpg"/>
          <p:cNvPicPr>
            <a:picLocks noChangeAspect="1" noChangeArrowheads="1"/>
          </p:cNvPicPr>
          <p:nvPr/>
        </p:nvPicPr>
        <p:blipFill>
          <a:blip r:embed="rId2"/>
          <a:srcRect/>
          <a:stretch>
            <a:fillRect/>
          </a:stretch>
        </p:blipFill>
        <p:spPr bwMode="auto">
          <a:xfrm>
            <a:off x="1357313" y="500063"/>
            <a:ext cx="6686550" cy="2847975"/>
          </a:xfrm>
          <a:prstGeom prst="rect">
            <a:avLst/>
          </a:prstGeom>
          <a:noFill/>
          <a:ln w="9525">
            <a:solidFill>
              <a:schemeClr val="accent1"/>
            </a:solidFill>
            <a:miter lim="800000"/>
            <a:headEnd/>
            <a:tailEnd/>
          </a:ln>
        </p:spPr>
      </p:pic>
    </p:spTree>
  </p:cSld>
  <p:clrMapOvr>
    <a:masterClrMapping/>
  </p:clrMapOvr>
  <p:transition spd="med">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688" y="836613"/>
            <a:ext cx="8810625" cy="52562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064096"/>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60350"/>
            <a:ext cx="7777163" cy="64087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836326"/>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260350"/>
            <a:ext cx="5040313" cy="6337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497235"/>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8913"/>
            <a:ext cx="8064500" cy="6048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4147" name="Imagen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6283325"/>
            <a:ext cx="39608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504797"/>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Imagen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8137525" cy="6119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231802"/>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92275" y="42863"/>
            <a:ext cx="3887788" cy="6815137"/>
          </a:xfrm>
        </p:spPr>
      </p:pic>
    </p:spTree>
    <p:extLst>
      <p:ext uri="{BB962C8B-B14F-4D97-AF65-F5344CB8AC3E}">
        <p14:creationId xmlns:p14="http://schemas.microsoft.com/office/powerpoint/2010/main" val="1831124122"/>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404813"/>
            <a:ext cx="7272337" cy="6048375"/>
          </a:xfrm>
          <a:ln w="38100">
            <a:solidFill>
              <a:schemeClr val="tx1"/>
            </a:solidFill>
            <a:miter lim="800000"/>
            <a:headEnd/>
            <a:tailEnd/>
          </a:ln>
        </p:spPr>
      </p:pic>
    </p:spTree>
    <p:extLst>
      <p:ext uri="{BB962C8B-B14F-4D97-AF65-F5344CB8AC3E}">
        <p14:creationId xmlns:p14="http://schemas.microsoft.com/office/powerpoint/2010/main" val="123498360"/>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a:xfrm>
            <a:off x="428625" y="142875"/>
            <a:ext cx="8229600" cy="714375"/>
          </a:xfrm>
          <a:solidFill>
            <a:srgbClr val="00B0F0"/>
          </a:solidFill>
          <a:ln>
            <a:solidFill>
              <a:schemeClr val="accent1"/>
            </a:solidFill>
          </a:ln>
        </p:spPr>
        <p:txBody>
          <a:bodyPr/>
          <a:lstStyle/>
          <a:p>
            <a:r>
              <a:rPr lang="es-ES" altLang="es-AR" b="1" smtClean="0">
                <a:solidFill>
                  <a:srgbClr val="000000"/>
                </a:solidFill>
              </a:rPr>
              <a:t/>
            </a:r>
            <a:br>
              <a:rPr lang="es-ES" altLang="es-AR" b="1" smtClean="0">
                <a:solidFill>
                  <a:srgbClr val="000000"/>
                </a:solidFill>
              </a:rPr>
            </a:br>
            <a:r>
              <a:rPr lang="es-ES" altLang="es-AR" b="1" smtClean="0">
                <a:solidFill>
                  <a:srgbClr val="000000"/>
                </a:solidFill>
              </a:rPr>
              <a:t>El Mercantilismo </a:t>
            </a:r>
            <a:r>
              <a:rPr lang="es-ES" altLang="es-AR" smtClean="0"/>
              <a:t/>
            </a:r>
            <a:br>
              <a:rPr lang="es-ES" altLang="es-AR" smtClean="0"/>
            </a:br>
            <a:endParaRPr lang="es-AR" altLang="es-AR" smtClean="0"/>
          </a:p>
        </p:txBody>
      </p:sp>
      <p:sp>
        <p:nvSpPr>
          <p:cNvPr id="40963" name="Rectangle 1"/>
          <p:cNvSpPr>
            <a:spLocks noGrp="1" noChangeArrowheads="1"/>
          </p:cNvSpPr>
          <p:nvPr>
            <p:ph idx="1"/>
          </p:nvPr>
        </p:nvSpPr>
        <p:spPr>
          <a:xfrm>
            <a:off x="285720" y="1643050"/>
            <a:ext cx="8643937" cy="3914918"/>
          </a:xfrm>
          <a:solidFill>
            <a:schemeClr val="bg1"/>
          </a:solidFill>
        </p:spPr>
        <p:txBody>
          <a:bodyPr anchor="ctr">
            <a:spAutoFit/>
          </a:bodyPr>
          <a:lstStyle/>
          <a:p>
            <a:pPr algn="just">
              <a:buFont typeface="Arial" pitchFamily="34" charset="0"/>
              <a:buNone/>
            </a:pPr>
            <a:r>
              <a:rPr lang="es-ES" altLang="es-AR" sz="1800" dirty="0" smtClean="0">
                <a:solidFill>
                  <a:srgbClr val="000000"/>
                </a:solidFill>
              </a:rPr>
              <a:t>La teoría moderna del comercio internacional tiene sus raíces en el pensamiento económico dominante de los siglos XVI, XVII y primera mitad del XVIII: </a:t>
            </a:r>
            <a:r>
              <a:rPr lang="es-ES" altLang="es-AR" sz="1800" b="1" dirty="0" smtClean="0">
                <a:solidFill>
                  <a:srgbClr val="000000"/>
                </a:solidFill>
              </a:rPr>
              <a:t>el mercantilismo</a:t>
            </a:r>
            <a:r>
              <a:rPr lang="es-ES" altLang="es-AR" sz="1800" dirty="0" smtClean="0">
                <a:solidFill>
                  <a:srgbClr val="000000"/>
                </a:solidFill>
              </a:rPr>
              <a:t>. </a:t>
            </a:r>
          </a:p>
          <a:p>
            <a:pPr algn="just">
              <a:buFont typeface="Arial" pitchFamily="34" charset="0"/>
              <a:buNone/>
            </a:pPr>
            <a:r>
              <a:rPr lang="es-ES" altLang="es-AR" sz="1800" dirty="0" smtClean="0"/>
              <a:t>En el ámbito del comercio exterior hubo unanimidad en la aceptación de una teoría y de una política, que se encuentran relacionadas: </a:t>
            </a:r>
          </a:p>
          <a:p>
            <a:pPr lvl="1" algn="just"/>
            <a:r>
              <a:rPr lang="es-ES" altLang="es-AR" sz="1800" dirty="0" smtClean="0"/>
              <a:t>1) </a:t>
            </a:r>
            <a:r>
              <a:rPr lang="es-ES" altLang="es-AR" sz="1800" i="1" dirty="0" smtClean="0"/>
              <a:t>teoría del superávit de la balanza comercial </a:t>
            </a:r>
            <a:r>
              <a:rPr lang="es-ES" altLang="es-AR" sz="1800" dirty="0" smtClean="0"/>
              <a:t>(el valor de las exportaciones debe superar al de las importaciones); </a:t>
            </a:r>
          </a:p>
          <a:p>
            <a:pPr lvl="1" algn="just"/>
            <a:r>
              <a:rPr lang="es-ES" altLang="es-AR" sz="1800" dirty="0" smtClean="0"/>
              <a:t>2) </a:t>
            </a:r>
            <a:r>
              <a:rPr lang="es-ES" altLang="es-AR" sz="1800" i="1" dirty="0" smtClean="0"/>
              <a:t>política proteccionista </a:t>
            </a:r>
            <a:r>
              <a:rPr lang="es-ES" altLang="es-AR" sz="1800" dirty="0" smtClean="0"/>
              <a:t>(defensa de la producción nacional con medidas que limiten las importaciones</a:t>
            </a:r>
          </a:p>
          <a:p>
            <a:pPr algn="just">
              <a:buFont typeface="Arial" pitchFamily="34" charset="0"/>
              <a:buNone/>
            </a:pPr>
            <a:r>
              <a:rPr lang="es-ES" altLang="es-AR" sz="1800" dirty="0" smtClean="0"/>
              <a:t>En los países que no se disponían de minas de metales preciosos (todos, salvo España), la única manera de aumentar este volumen era mediante el comercio exterior, siempre que el valor de las exportaciones superara al de las importaciones, porque la liquidación del saldo a favor suponía una entrada neta de metales preciosos en el país.</a:t>
            </a: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7638" y="214313"/>
            <a:ext cx="4972050" cy="2571750"/>
          </a:xfrm>
          <a:solidFill>
            <a:srgbClr val="00B0F0"/>
          </a:solidFill>
          <a:ln>
            <a:solidFill>
              <a:schemeClr val="accent1"/>
            </a:solidFill>
          </a:ln>
        </p:spPr>
        <p:txBody>
          <a:bodyPr rtlCol="0">
            <a:noAutofit/>
          </a:bodyPr>
          <a:lstStyle/>
          <a:p>
            <a:pPr eaLnBrk="1" fontAlgn="auto" hangingPunct="1">
              <a:spcAft>
                <a:spcPts val="0"/>
              </a:spcAft>
              <a:defRPr/>
            </a:pPr>
            <a:r>
              <a:rPr lang="es-AR" sz="3200" dirty="0" smtClean="0">
                <a:effectLst>
                  <a:outerShdw blurRad="38100" dist="38100" dir="2700000" algn="tl">
                    <a:srgbClr val="C0C0C0"/>
                  </a:outerShdw>
                </a:effectLst>
                <a:latin typeface="Arial Black" pitchFamily="34" charset="0"/>
              </a:rPr>
              <a:t>Las Teorías Tradicionales del Comercio Internacional</a:t>
            </a:r>
            <a:endParaRPr lang="es-ES" sz="3200" dirty="0" smtClean="0">
              <a:effectLst>
                <a:outerShdw blurRad="38100" dist="38100" dir="2700000" algn="tl">
                  <a:srgbClr val="C0C0C0"/>
                </a:outerShdw>
              </a:effectLst>
              <a:latin typeface="Arial Black" pitchFamily="34" charset="0"/>
            </a:endParaRPr>
          </a:p>
        </p:txBody>
      </p:sp>
      <p:sp>
        <p:nvSpPr>
          <p:cNvPr id="7171" name="Rectangle 3"/>
          <p:cNvSpPr>
            <a:spLocks noGrp="1" noChangeArrowheads="1"/>
          </p:cNvSpPr>
          <p:nvPr>
            <p:ph idx="1"/>
          </p:nvPr>
        </p:nvSpPr>
        <p:spPr>
          <a:xfrm>
            <a:off x="323850" y="3068638"/>
            <a:ext cx="8229600" cy="3529012"/>
          </a:xfrm>
          <a:solidFill>
            <a:schemeClr val="bg1"/>
          </a:solidFill>
        </p:spPr>
        <p:txBody>
          <a:bodyPr rtlCol="0">
            <a:normAutofit/>
          </a:bodyPr>
          <a:lstStyle/>
          <a:p>
            <a:pPr algn="just" eaLnBrk="1" fontAlgn="auto" hangingPunct="1">
              <a:spcBef>
                <a:spcPct val="70000"/>
              </a:spcBef>
              <a:spcAft>
                <a:spcPts val="0"/>
              </a:spcAft>
              <a:buFont typeface="Monotype Sorts" pitchFamily="2" charset="2"/>
              <a:buChar char="n"/>
              <a:defRPr/>
            </a:pPr>
            <a:endParaRPr lang="es-ES" sz="2600" dirty="0" smtClean="0">
              <a:latin typeface="+mj-lt"/>
            </a:endParaRPr>
          </a:p>
          <a:p>
            <a:pPr algn="just" eaLnBrk="1" fontAlgn="auto" hangingPunct="1">
              <a:spcBef>
                <a:spcPct val="70000"/>
              </a:spcBef>
              <a:spcAft>
                <a:spcPts val="0"/>
              </a:spcAft>
              <a:buFont typeface="Monotype Sorts" pitchFamily="2" charset="2"/>
              <a:buChar char="n"/>
              <a:defRPr/>
            </a:pPr>
            <a:r>
              <a:rPr lang="es-ES" sz="2600" dirty="0" smtClean="0">
                <a:latin typeface="+mj-lt"/>
              </a:rPr>
              <a:t>Adam Smith (1776) - TEORIA DE LA  VENTAJA ABSOLUTA</a:t>
            </a:r>
          </a:p>
          <a:p>
            <a:pPr algn="just" eaLnBrk="1" fontAlgn="auto" hangingPunct="1">
              <a:spcBef>
                <a:spcPct val="70000"/>
              </a:spcBef>
              <a:spcAft>
                <a:spcPts val="0"/>
              </a:spcAft>
              <a:buFont typeface="Monotype Sorts" pitchFamily="2" charset="2"/>
              <a:buChar char="n"/>
              <a:defRPr/>
            </a:pPr>
            <a:r>
              <a:rPr lang="es-ES" sz="2600" dirty="0" smtClean="0">
                <a:latin typeface="+mj-lt"/>
              </a:rPr>
              <a:t>David Ricardo (1817) - TEORIA DE LA VENTAJA COMPARATIVA</a:t>
            </a:r>
          </a:p>
          <a:p>
            <a:pPr algn="just" eaLnBrk="1" fontAlgn="auto" hangingPunct="1">
              <a:spcBef>
                <a:spcPct val="70000"/>
              </a:spcBef>
              <a:spcAft>
                <a:spcPts val="0"/>
              </a:spcAft>
              <a:buFont typeface="Monotype Sorts" pitchFamily="2" charset="2"/>
              <a:buChar char="n"/>
              <a:defRPr/>
            </a:pPr>
            <a:r>
              <a:rPr lang="es-ES" sz="2600" dirty="0" err="1" smtClean="0">
                <a:latin typeface="+mj-lt"/>
              </a:rPr>
              <a:t>Heckscher</a:t>
            </a:r>
            <a:r>
              <a:rPr lang="es-ES" sz="2600" dirty="0" smtClean="0">
                <a:latin typeface="+mj-lt"/>
              </a:rPr>
              <a:t>- </a:t>
            </a:r>
            <a:r>
              <a:rPr lang="es-ES" sz="2600" dirty="0" err="1" smtClean="0">
                <a:latin typeface="+mj-lt"/>
              </a:rPr>
              <a:t>Ohlin</a:t>
            </a:r>
            <a:r>
              <a:rPr lang="es-ES" sz="2600" dirty="0" smtClean="0">
                <a:latin typeface="+mj-lt"/>
              </a:rPr>
              <a:t> (1919- 1933) - MODELO DE LAS  DOTACIONES  DE FACTORES</a:t>
            </a:r>
          </a:p>
        </p:txBody>
      </p:sp>
      <p:pic>
        <p:nvPicPr>
          <p:cNvPr id="44036" name="Picture 5" descr="David ricardo teoria"/>
          <p:cNvPicPr>
            <a:picLocks noChangeAspect="1" noChangeArrowheads="1"/>
          </p:cNvPicPr>
          <p:nvPr/>
        </p:nvPicPr>
        <p:blipFill>
          <a:blip r:embed="rId3"/>
          <a:srcRect/>
          <a:stretch>
            <a:fillRect/>
          </a:stretch>
        </p:blipFill>
        <p:spPr bwMode="auto">
          <a:xfrm>
            <a:off x="250825" y="260350"/>
            <a:ext cx="3467100" cy="26003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170"/>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8" fill="hold" grpId="0" nodeType="after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 calcmode="lin" valueType="num">
                                      <p:cBhvr additive="base">
                                        <p:cTn id="10"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par>
                          <p:cTn id="12" fill="hold" nodeType="afterGroup">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 calcmode="lin" valueType="num">
                                      <p:cBhvr additive="base">
                                        <p:cTn id="15"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7171">
                                            <p:txEl>
                                              <p:pRg st="3" end="3"/>
                                            </p:txEl>
                                          </p:spTgt>
                                        </p:tgtEl>
                                        <p:attrNameLst>
                                          <p:attrName>style.visibility</p:attrName>
                                        </p:attrNameLst>
                                      </p:cBhvr>
                                      <p:to>
                                        <p:strVal val="visible"/>
                                      </p:to>
                                    </p:set>
                                    <p:anim calcmode="lin" valueType="num">
                                      <p:cBhvr additive="base">
                                        <p:cTn id="20"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autoUpdateAnimBg="0"/>
      <p:bldP spid="7171"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0498" name="Rectangle 2"/>
          <p:cNvSpPr>
            <a:spLocks noGrp="1" noChangeArrowheads="1"/>
          </p:cNvSpPr>
          <p:nvPr>
            <p:ph type="ctrTitle"/>
          </p:nvPr>
        </p:nvSpPr>
        <p:spPr>
          <a:xfrm>
            <a:off x="684213" y="476250"/>
            <a:ext cx="7772400" cy="1143000"/>
          </a:xfrm>
        </p:spPr>
        <p:txBody>
          <a:bodyPr rtlCol="0">
            <a:normAutofit/>
          </a:bodyPr>
          <a:lstStyle/>
          <a:p>
            <a:pPr eaLnBrk="1" fontAlgn="auto" hangingPunct="1">
              <a:spcAft>
                <a:spcPts val="0"/>
              </a:spcAft>
              <a:defRPr/>
            </a:pPr>
            <a:r>
              <a:rPr lang="en-US" sz="4000" b="1" dirty="0" smtClean="0"/>
              <a:t>Adam Smith y el </a:t>
            </a:r>
            <a:r>
              <a:rPr lang="en-US" sz="4000" b="1" dirty="0" err="1" smtClean="0"/>
              <a:t>comercio</a:t>
            </a:r>
            <a:endParaRPr lang="en-US" sz="4000" b="1" dirty="0" smtClean="0">
              <a:effectLst>
                <a:outerShdw blurRad="38100" dist="38100" dir="2700000" algn="tl">
                  <a:srgbClr val="000000"/>
                </a:outerShdw>
              </a:effectLst>
              <a:latin typeface="Tahoma" charset="0"/>
            </a:endParaRPr>
          </a:p>
        </p:txBody>
      </p:sp>
      <p:sp>
        <p:nvSpPr>
          <p:cNvPr id="1130499" name="Rectangle 3"/>
          <p:cNvSpPr>
            <a:spLocks noGrp="1" noChangeArrowheads="1"/>
          </p:cNvSpPr>
          <p:nvPr>
            <p:ph type="subTitle" idx="1"/>
          </p:nvPr>
        </p:nvSpPr>
        <p:spPr>
          <a:xfrm>
            <a:off x="468313" y="1700213"/>
            <a:ext cx="7620000" cy="3048000"/>
          </a:xfrm>
          <a:solidFill>
            <a:schemeClr val="bg1"/>
          </a:solidFill>
          <a:ln w="50800">
            <a:solidFill>
              <a:srgbClr val="474A81"/>
            </a:solidFill>
          </a:ln>
        </p:spPr>
        <p:txBody>
          <a:bodyPr/>
          <a:lstStyle/>
          <a:p>
            <a:pPr algn="l" eaLnBrk="1" hangingPunct="1"/>
            <a:r>
              <a:rPr lang="en-US" altLang="es-AR" smtClean="0">
                <a:solidFill>
                  <a:srgbClr val="474A81"/>
                </a:solidFill>
              </a:rPr>
              <a:t>En su obra de 1776. “</a:t>
            </a:r>
            <a:r>
              <a:rPr lang="en-US" altLang="es-AR" i="1" u="sng" smtClean="0">
                <a:solidFill>
                  <a:srgbClr val="474A81"/>
                </a:solidFill>
              </a:rPr>
              <a:t>Una investigación acerca de la naturaleza y causa de la riqueza de las naciones”</a:t>
            </a:r>
            <a:r>
              <a:rPr lang="en-US" altLang="es-AR" smtClean="0">
                <a:solidFill>
                  <a:srgbClr val="474A81"/>
                </a:solidFill>
              </a:rPr>
              <a:t>,</a:t>
            </a:r>
            <a:r>
              <a:rPr lang="en-US" altLang="es-AR" smtClean="0">
                <a:solidFill>
                  <a:srgbClr val="000099"/>
                </a:solidFill>
              </a:rPr>
              <a:t> </a:t>
            </a:r>
            <a:r>
              <a:rPr lang="en-US" altLang="es-AR" smtClean="0">
                <a:solidFill>
                  <a:srgbClr val="B0001D"/>
                </a:solidFill>
              </a:rPr>
              <a:t>Adam Smith</a:t>
            </a:r>
            <a:r>
              <a:rPr lang="en-US" altLang="es-AR" smtClean="0">
                <a:solidFill>
                  <a:srgbClr val="000099"/>
                </a:solidFill>
              </a:rPr>
              <a:t> </a:t>
            </a:r>
            <a:r>
              <a:rPr lang="en-US" altLang="es-AR" smtClean="0">
                <a:solidFill>
                  <a:srgbClr val="474A81"/>
                </a:solidFill>
              </a:rPr>
              <a:t>realiza un análisis detallado del comercio y la interdependencia, que los economistas siguen aceptando hoy día.</a:t>
            </a:r>
            <a:endParaRPr lang="en-US" altLang="es-AR" smtClean="0">
              <a:solidFill>
                <a:srgbClr val="000099"/>
              </a:solidFill>
            </a:endParaRPr>
          </a:p>
        </p:txBody>
      </p:sp>
      <p:pic>
        <p:nvPicPr>
          <p:cNvPr id="45060" name="Picture 5" descr="SmithAdam005"/>
          <p:cNvPicPr>
            <a:picLocks noChangeAspect="1" noChangeArrowheads="1"/>
          </p:cNvPicPr>
          <p:nvPr/>
        </p:nvPicPr>
        <p:blipFill>
          <a:blip r:embed="rId2"/>
          <a:srcRect/>
          <a:stretch>
            <a:fillRect/>
          </a:stretch>
        </p:blipFill>
        <p:spPr bwMode="auto">
          <a:xfrm>
            <a:off x="6875463" y="4162425"/>
            <a:ext cx="2768600" cy="26955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30499">
                                            <p:txEl>
                                              <p:pRg st="0" end="0"/>
                                            </p:txEl>
                                          </p:spTgt>
                                        </p:tgtEl>
                                        <p:attrNameLst>
                                          <p:attrName>style.visibility</p:attrName>
                                        </p:attrNameLst>
                                      </p:cBhvr>
                                      <p:to>
                                        <p:strVal val="visible"/>
                                      </p:to>
                                    </p:set>
                                    <p:animEffect transition="in" filter="barn(outVertical)">
                                      <p:cBhvr>
                                        <p:cTn id="7" dur="500"/>
                                        <p:tgtEl>
                                          <p:spTgt spid="11304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49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3570" name="Rectangle 1026"/>
          <p:cNvSpPr>
            <a:spLocks noGrp="1" noChangeArrowheads="1"/>
          </p:cNvSpPr>
          <p:nvPr>
            <p:ph type="title"/>
          </p:nvPr>
        </p:nvSpPr>
        <p:spPr>
          <a:xfrm>
            <a:off x="395288" y="142875"/>
            <a:ext cx="8229600" cy="1000125"/>
          </a:xfrm>
          <a:solidFill>
            <a:srgbClr val="00B0F0"/>
          </a:solidFill>
          <a:ln>
            <a:solidFill>
              <a:schemeClr val="accent1"/>
            </a:solidFill>
          </a:ln>
        </p:spPr>
        <p:txBody>
          <a:bodyPr rtlCol="0">
            <a:noAutofit/>
          </a:bodyPr>
          <a:lstStyle/>
          <a:p>
            <a:pPr eaLnBrk="1" fontAlgn="auto" hangingPunct="1">
              <a:spcAft>
                <a:spcPts val="0"/>
              </a:spcAft>
              <a:defRPr/>
            </a:pPr>
            <a:r>
              <a:rPr lang="es-CL" b="1" dirty="0" smtClean="0">
                <a:solidFill>
                  <a:schemeClr val="bg1"/>
                </a:solidFill>
              </a:rPr>
              <a:t/>
            </a:r>
            <a:br>
              <a:rPr lang="es-CL" b="1" dirty="0" smtClean="0">
                <a:solidFill>
                  <a:schemeClr val="bg1"/>
                </a:solidFill>
              </a:rPr>
            </a:br>
            <a:r>
              <a:rPr lang="es-CL" b="1" dirty="0" smtClean="0">
                <a:solidFill>
                  <a:schemeClr val="bg1"/>
                </a:solidFill>
              </a:rPr>
              <a:t>Escuela Clásica  Adam Smith </a:t>
            </a:r>
            <a:r>
              <a:rPr lang="es-ES" b="1" dirty="0" smtClean="0">
                <a:solidFill>
                  <a:schemeClr val="bg1"/>
                </a:solidFill>
              </a:rPr>
              <a:t/>
            </a:r>
            <a:br>
              <a:rPr lang="es-ES" b="1" dirty="0" smtClean="0">
                <a:solidFill>
                  <a:schemeClr val="bg1"/>
                </a:solidFill>
              </a:rPr>
            </a:br>
            <a:endParaRPr lang="en-US" dirty="0" smtClean="0">
              <a:solidFill>
                <a:schemeClr val="bg1"/>
              </a:solidFill>
              <a:effectLst>
                <a:outerShdw blurRad="38100" dist="38100" dir="2700000" algn="tl">
                  <a:srgbClr val="000000"/>
                </a:outerShdw>
              </a:effectLst>
              <a:latin typeface="Tahoma" charset="0"/>
            </a:endParaRPr>
          </a:p>
        </p:txBody>
      </p:sp>
      <p:sp>
        <p:nvSpPr>
          <p:cNvPr id="46083" name="Rectangle 1"/>
          <p:cNvSpPr>
            <a:spLocks noChangeArrowheads="1"/>
          </p:cNvSpPr>
          <p:nvPr/>
        </p:nvSpPr>
        <p:spPr bwMode="auto">
          <a:xfrm>
            <a:off x="296863" y="1033463"/>
            <a:ext cx="8426450" cy="5016758"/>
          </a:xfrm>
          <a:prstGeom prst="rect">
            <a:avLst/>
          </a:prstGeom>
          <a:solidFill>
            <a:schemeClr val="bg1"/>
          </a:solidFill>
          <a:ln w="38100">
            <a:solidFill>
              <a:schemeClr val="accent1"/>
            </a:solidFill>
            <a:miter lim="800000"/>
            <a:headEnd/>
            <a:tailEnd/>
          </a:ln>
        </p:spPr>
        <p:txBody>
          <a:bodyPr anchor="ctr">
            <a:spAutoFit/>
          </a:bodyPr>
          <a:lstStyle/>
          <a:p>
            <a:pPr algn="just"/>
            <a:r>
              <a:rPr lang="es-ES" altLang="es-AR" sz="2000" dirty="0" smtClean="0"/>
              <a:t>Smith </a:t>
            </a:r>
            <a:r>
              <a:rPr lang="es-ES" altLang="es-AR" sz="2000" dirty="0"/>
              <a:t>centra su análisis en los efectos del comercio internacional, pero, en vez de interesarse por los efectos monetarios, se fija primordialmente en los efectos reales que el comercio exterior tiene sobre el funcionamiento de la economía. </a:t>
            </a:r>
            <a:endParaRPr lang="es-ES" altLang="es-AR" sz="2000" dirty="0" smtClean="0"/>
          </a:p>
          <a:p>
            <a:pPr algn="just"/>
            <a:endParaRPr lang="es-ES" altLang="es-AR" sz="2000" dirty="0" smtClean="0"/>
          </a:p>
          <a:p>
            <a:pPr algn="just"/>
            <a:r>
              <a:rPr lang="es-ES" altLang="es-AR" sz="2000" dirty="0" smtClean="0"/>
              <a:t>Para </a:t>
            </a:r>
            <a:r>
              <a:rPr lang="es-ES" altLang="es-AR" sz="2000" dirty="0"/>
              <a:t>Smith, </a:t>
            </a:r>
            <a:r>
              <a:rPr lang="es-ES" altLang="es-AR" sz="2000" b="1" dirty="0"/>
              <a:t>el mayor beneficio que esta actividad reporta a un país es que, al ampliar la dimensión de los mercados, aumentan las posibilidades de colocar una mayor producción, favoreciendo así a un grado más alto de especialización en su economía, principal manera de aumentar la productividad del trabajo (producción por hora-hombre) y, en consecuencia también se vería incrementada la producción, la renta y el bienestar de la nación</a:t>
            </a:r>
            <a:r>
              <a:rPr lang="es-ES" altLang="es-AR" sz="2000" b="1" dirty="0" smtClean="0"/>
              <a:t>.</a:t>
            </a:r>
          </a:p>
          <a:p>
            <a:pPr algn="just"/>
            <a:endParaRPr lang="es-ES" altLang="es-AR" sz="2000" b="1" dirty="0"/>
          </a:p>
          <a:p>
            <a:pPr algn="just"/>
            <a:r>
              <a:rPr lang="es-ES" altLang="es-AR" sz="2000" b="1" dirty="0"/>
              <a:t>El comercio exterior, al aumentar la producción y la renta nacional, aumenta el ahorro potencial y posibilita con ello la ampliación del stock de capital.  </a:t>
            </a:r>
          </a:p>
          <a:p>
            <a:pPr algn="just"/>
            <a:endParaRPr lang="es-ES" altLang="es-AR" sz="2000" dirty="0">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1888</TotalTime>
  <Pages>64</Pages>
  <Words>2798</Words>
  <Application>Microsoft Office PowerPoint</Application>
  <PresentationFormat>Presentación en pantalla (4:3)</PresentationFormat>
  <Paragraphs>200</Paragraphs>
  <Slides>56</Slides>
  <Notes>10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2</vt:i4>
      </vt:variant>
      <vt:variant>
        <vt:lpstr>Títulos de diapositiva</vt:lpstr>
      </vt:variant>
      <vt:variant>
        <vt:i4>56</vt:i4>
      </vt:variant>
    </vt:vector>
  </HeadingPairs>
  <TitlesOfParts>
    <vt:vector size="67" baseType="lpstr">
      <vt:lpstr>Arial</vt:lpstr>
      <vt:lpstr>Arial Black</vt:lpstr>
      <vt:lpstr>Bembo</vt:lpstr>
      <vt:lpstr>Calibri</vt:lpstr>
      <vt:lpstr>Monotype Sorts</vt:lpstr>
      <vt:lpstr>Tahoma</vt:lpstr>
      <vt:lpstr>Times New Roman</vt:lpstr>
      <vt:lpstr>Wingdings</vt:lpstr>
      <vt:lpstr>Tema de Office</vt:lpstr>
      <vt:lpstr>Clip</vt:lpstr>
      <vt:lpstr>Imagen de mapa de bits</vt:lpstr>
      <vt:lpstr>FUNDAMENTOS DE ECONOMÍA  Teorías del Comercio Internacional</vt:lpstr>
      <vt:lpstr>Comercio e Interdependencia</vt:lpstr>
      <vt:lpstr>Presentación de PowerPoint</vt:lpstr>
      <vt:lpstr>¿Cómo satisfacemos nuestros deseos y necesidades en una economía global?</vt:lpstr>
      <vt:lpstr>Presentación de PowerPoint</vt:lpstr>
      <vt:lpstr> El Mercantilismo  </vt:lpstr>
      <vt:lpstr>Las Teorías Tradicionales del Comercio Internacional</vt:lpstr>
      <vt:lpstr>Adam Smith y el comercio</vt:lpstr>
      <vt:lpstr> Escuela Clásica  Adam Smith  </vt:lpstr>
      <vt:lpstr>Presentación de PowerPoint</vt:lpstr>
      <vt:lpstr>Presentación de PowerPoint</vt:lpstr>
      <vt:lpstr>David Ricardo y el comercio</vt:lpstr>
      <vt:lpstr> TEORIA DE LA VENTAJA COMPARATIVA </vt:lpstr>
      <vt:lpstr>Presentación de PowerPoint</vt:lpstr>
      <vt:lpstr>La ventaja comparativa de los países</vt:lpstr>
      <vt:lpstr>  El modelo de H-O explica la composición del comercio internacional a partir de las ventajas comparativas de Ricardo, pero no se centra exclusivamente en cuestiones tecnológicas, sino que resulta también relevante la dotación de factores de la producción.  Relación entre RECURSOS y TECNOLOGIA  </vt:lpstr>
      <vt:lpstr>Presentación de PowerPoint</vt:lpstr>
      <vt:lpstr>Presentación de PowerPoint</vt:lpstr>
      <vt:lpstr>Presentación de PowerPoint</vt:lpstr>
      <vt:lpstr>Críticas a las Teorías Tradicionales </vt:lpstr>
      <vt:lpstr> TEORIA PREBISH - SINGER </vt:lpstr>
      <vt:lpstr> TEORIAS DEL INTERCAMBIO DESIGUAL </vt:lpstr>
      <vt:lpstr>Presentación de PowerPoint</vt:lpstr>
      <vt:lpstr>Prebisch y los términos de intercambio </vt:lpstr>
      <vt:lpstr>La “Nueva Teoría del Comercio Internacional”</vt:lpstr>
      <vt:lpstr>Nuevas modalidades del Comercio Internacional Comercio intraindustrial e Interindustrial</vt:lpstr>
      <vt:lpstr>    En economías donde existen rendimientos crecientes a escala (los costes medios disminuyen con el aumento de la producción) y donde el mercado de manufacturas, en vez de funcionar en forma de competencia perfecta, lo hace en forma de competencia monopolística, se producirá una especialización intra industrial. Esto sucede porque a ninguno de los países le conviene satisfacer completamente la diversificada demanda de manufacturas que hacen sus ciudadanos porque si lo hacen no aprovechan las ventajas de las economías de escala. Como existen rendimientos crecientes a escala, a las empresas les conviene especializarse en determinados bienes y satisfacer tanto la demanda nacional como la extranjera de esas manufacturas. Del mismo modo, empresas del otro país se especializarán en otro tipo de manufacturas y aprovecharán las economías de escala para aumentar su producción y servir a ambos mercados.   </vt:lpstr>
      <vt:lpstr>Presentación de PowerPoint</vt:lpstr>
      <vt:lpstr>La Teoría de la Integración y los Efectos sobre el Comercio Intra industrial</vt:lpstr>
      <vt:lpstr>Clasificación de la integración según sus grados:</vt:lpstr>
      <vt:lpstr>Presentación de PowerPoint</vt:lpstr>
      <vt:lpstr>1-Zona de preferencias arancelarias  </vt:lpstr>
      <vt:lpstr>Presentación de PowerPoint</vt:lpstr>
      <vt:lpstr>2-Zona de Libre Comercio</vt:lpstr>
      <vt:lpstr>Presentación de PowerPoint</vt:lpstr>
      <vt:lpstr> 3-Unión Aduanera  </vt:lpstr>
      <vt:lpstr>Presentación de PowerPoint</vt:lpstr>
      <vt:lpstr>4-Mercado Común</vt:lpstr>
      <vt:lpstr>Presentación de PowerPoint</vt:lpstr>
      <vt:lpstr>5-Unión Económica </vt:lpstr>
      <vt:lpstr>Presentación de PowerPoint</vt:lpstr>
      <vt:lpstr> 6-Integración  Total </vt:lpstr>
      <vt:lpstr>Presentación de PowerPoint</vt:lpstr>
      <vt:lpstr>INTERCAMBIO COMERCIAL ARGENTINO Fuente: INDEC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34</dc:title>
  <dc:subject>Five Debates Over Macroeconomic Policies</dc:subject>
  <dc:creator>Mark P. Karscig</dc:creator>
  <cp:keywords>price elasticity</cp:keywords>
  <cp:lastModifiedBy>Cuenta Microsoft</cp:lastModifiedBy>
  <cp:revision>403</cp:revision>
  <cp:lastPrinted>2000-03-23T20:57:05Z</cp:lastPrinted>
  <dcterms:created xsi:type="dcterms:W3CDTF">1998-06-22T00:04:04Z</dcterms:created>
  <dcterms:modified xsi:type="dcterms:W3CDTF">2022-10-12T00:01:13Z</dcterms:modified>
</cp:coreProperties>
</file>