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9" r:id="rId3"/>
    <p:sldId id="280" r:id="rId4"/>
    <p:sldId id="281" r:id="rId5"/>
    <p:sldId id="282" r:id="rId6"/>
    <p:sldId id="275" r:id="rId7"/>
    <p:sldId id="276" r:id="rId8"/>
    <p:sldId id="278" r:id="rId9"/>
    <p:sldId id="266" r:id="rId10"/>
    <p:sldId id="267" r:id="rId11"/>
    <p:sldId id="270" r:id="rId12"/>
    <p:sldId id="271" r:id="rId13"/>
    <p:sldId id="273" r:id="rId14"/>
    <p:sldId id="284" r:id="rId1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6" d="100"/>
          <a:sy n="66" d="100"/>
        </p:scale>
        <p:origin x="554" y="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69AB-5483-4402-B422-1927E66DD971}" type="datetimeFigureOut">
              <a:rPr lang="es-AR" smtClean="0"/>
              <a:pPr/>
              <a:t>27/7/2022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148-25D2-4A8C-B682-D7A7EC0062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580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69AB-5483-4402-B422-1927E66DD971}" type="datetimeFigureOut">
              <a:rPr lang="es-AR" smtClean="0"/>
              <a:pPr/>
              <a:t>27/7/2022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148-25D2-4A8C-B682-D7A7EC0062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31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69AB-5483-4402-B422-1927E66DD971}" type="datetimeFigureOut">
              <a:rPr lang="es-AR" smtClean="0"/>
              <a:pPr/>
              <a:t>27/7/2022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148-25D2-4A8C-B682-D7A7EC0062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418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69AB-5483-4402-B422-1927E66DD971}" type="datetimeFigureOut">
              <a:rPr lang="es-AR" smtClean="0"/>
              <a:pPr/>
              <a:t>27/7/2022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148-25D2-4A8C-B682-D7A7EC0062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026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69AB-5483-4402-B422-1927E66DD971}" type="datetimeFigureOut">
              <a:rPr lang="es-AR" smtClean="0"/>
              <a:pPr/>
              <a:t>27/7/2022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148-25D2-4A8C-B682-D7A7EC0062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572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69AB-5483-4402-B422-1927E66DD971}" type="datetimeFigureOut">
              <a:rPr lang="es-AR" smtClean="0"/>
              <a:pPr/>
              <a:t>27/7/2022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148-25D2-4A8C-B682-D7A7EC0062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858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69AB-5483-4402-B422-1927E66DD971}" type="datetimeFigureOut">
              <a:rPr lang="es-AR" smtClean="0"/>
              <a:pPr/>
              <a:t>27/7/2022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148-25D2-4A8C-B682-D7A7EC0062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339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69AB-5483-4402-B422-1927E66DD971}" type="datetimeFigureOut">
              <a:rPr lang="es-AR" smtClean="0"/>
              <a:pPr/>
              <a:t>27/7/2022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148-25D2-4A8C-B682-D7A7EC0062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444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69AB-5483-4402-B422-1927E66DD971}" type="datetimeFigureOut">
              <a:rPr lang="es-AR" smtClean="0"/>
              <a:pPr/>
              <a:t>27/7/2022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148-25D2-4A8C-B682-D7A7EC0062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809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69AB-5483-4402-B422-1927E66DD971}" type="datetimeFigureOut">
              <a:rPr lang="es-AR" smtClean="0"/>
              <a:pPr/>
              <a:t>27/7/2022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148-25D2-4A8C-B682-D7A7EC0062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889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69AB-5483-4402-B422-1927E66DD971}" type="datetimeFigureOut">
              <a:rPr lang="es-AR" smtClean="0"/>
              <a:pPr/>
              <a:t>27/7/2022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1148-25D2-4A8C-B682-D7A7EC0062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09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69AB-5483-4402-B422-1927E66DD971}" type="datetimeFigureOut">
              <a:rPr lang="es-AR" smtClean="0"/>
              <a:pPr/>
              <a:t>27/7/2022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81148-25D2-4A8C-B682-D7A7EC0062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508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85738"/>
            <a:ext cx="9144000" cy="10668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AR" sz="4400" b="1" dirty="0" smtClean="0">
                <a:solidFill>
                  <a:schemeClr val="bg1"/>
                </a:solidFill>
              </a:rPr>
              <a:t>FUNDAMENTOS DE ECONOMÍA</a:t>
            </a:r>
            <a:endParaRPr lang="es-AR" sz="44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6312" y="1400175"/>
            <a:ext cx="10239375" cy="5457825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es-AR" b="1" dirty="0"/>
              <a:t>Unidad temática 2</a:t>
            </a:r>
            <a:endParaRPr lang="es-AR" dirty="0"/>
          </a:p>
          <a:p>
            <a:pPr algn="l"/>
            <a:r>
              <a:rPr lang="es-AR" dirty="0"/>
              <a:t>Evolución histórica del Pensamiento Económico </a:t>
            </a:r>
          </a:p>
          <a:p>
            <a:pPr algn="l"/>
            <a:r>
              <a:rPr lang="es-AR" dirty="0"/>
              <a:t>2.1 La organización económica en la Antigüedad. Los desarrollos teóricos de los filósofos griegos. Fundamentos agrícolas de las sociedades antiguas. La vida económica de las ciudades. Excedente social. La Economía y la Justicia Social en la Antigüedad.</a:t>
            </a:r>
          </a:p>
          <a:p>
            <a:pPr algn="l"/>
            <a:r>
              <a:rPr lang="es-AR" dirty="0"/>
              <a:t>2.2 La Sociedad Económica en la Edad Media. Organización feudal de la sociedad. La Economía de la vida feudal. Gremios. La Economía medieval. El precio justo.</a:t>
            </a:r>
          </a:p>
          <a:p>
            <a:pPr algn="l"/>
            <a:r>
              <a:rPr lang="es-AR" dirty="0"/>
              <a:t>2.3 El surgimiento de la sociedad de mercado. Las fuerzas del cambio. Crecimiento del poder nacional. Cambio en el sistema religioso. Desintegración del sistema feudal.</a:t>
            </a:r>
          </a:p>
          <a:p>
            <a:pPr algn="l"/>
            <a:r>
              <a:rPr lang="es-AR" dirty="0"/>
              <a:t>2.4 El mercantilismo, principios fundamentales.</a:t>
            </a:r>
          </a:p>
          <a:p>
            <a:pPr algn="l"/>
            <a:r>
              <a:rPr lang="es-AR" dirty="0"/>
              <a:t>2.5 Los Fisiócratas. El producto neto de la agricultura.</a:t>
            </a:r>
          </a:p>
          <a:p>
            <a:pPr algn="l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494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689" y="133898"/>
            <a:ext cx="10515600" cy="86458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s-A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MERCANTILISMO</a:t>
            </a:r>
            <a:endParaRPr lang="es-AR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336331" y="1324303"/>
            <a:ext cx="11613931" cy="51891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None/>
            </a:pPr>
            <a:r>
              <a:rPr lang="es-ES_tradnl" altLang="es-AR" b="1" dirty="0">
                <a:solidFill>
                  <a:srgbClr val="FFFF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Momento</a:t>
            </a:r>
            <a:r>
              <a:rPr lang="es-ES_tradnl" altLang="es-AR" dirty="0">
                <a:solidFill>
                  <a:srgbClr val="FFFF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s-ES_tradnl" altLang="es-A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conquista de los mares y territorios de </a:t>
            </a:r>
            <a:r>
              <a:rPr lang="es-ES_tradnl" altLang="es-A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ultramar. </a:t>
            </a:r>
            <a:r>
              <a:rPr lang="es-CL" altLang="es-A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vigencia desde el siglo XVI hasta mediados del siglo XVIII</a:t>
            </a:r>
            <a:endParaRPr lang="es-ES_tradnl" altLang="es-AR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Monotype Sorts" pitchFamily="80" charset="2"/>
              <a:buNone/>
            </a:pPr>
            <a:endParaRPr lang="es-ES_tradnl" altLang="es-AR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Monotype Sorts" pitchFamily="80" charset="2"/>
              <a:buNone/>
            </a:pPr>
            <a:r>
              <a:rPr lang="es-ES_tradnl" altLang="es-AR" b="1" dirty="0" smtClean="0">
                <a:solidFill>
                  <a:srgbClr val="FFFF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Ideas</a:t>
            </a:r>
            <a:r>
              <a:rPr lang="es-ES_tradnl" altLang="es-AR" dirty="0">
                <a:solidFill>
                  <a:srgbClr val="FFFF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CL" altLang="ja-JP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riqueza de un país está en relación directa a la acumulación de metales preciosos (oro y plata).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CL" altLang="ja-JP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debe fomentar las exportaciones y restringir las importaciones. Se debe aplicar tarifas aduaneras proteccionistas. La finalidad en este sentido es lograr una balanza comercial favorable.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CL" altLang="ja-JP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 necesario tener colonias que sean proveedoras de materias primas. Ello implicó desarrollar la Marina mercante nacional. Establecer monopolios de comercio.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CL" altLang="ja-JP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 necesario desarrollar la industria nacional para lograr la autarquía económica.</a:t>
            </a:r>
          </a:p>
        </p:txBody>
      </p:sp>
    </p:spTree>
    <p:extLst>
      <p:ext uri="{BB962C8B-B14F-4D97-AF65-F5344CB8AC3E}">
        <p14:creationId xmlns:p14="http://schemas.microsoft.com/office/powerpoint/2010/main" val="724306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Grp="1" noChangeArrowheads="1"/>
          </p:cNvSpPr>
          <p:nvPr>
            <p:ph idx="1"/>
          </p:nvPr>
        </p:nvSpPr>
        <p:spPr bwMode="auto">
          <a:xfrm>
            <a:off x="336331" y="1373680"/>
            <a:ext cx="11393214" cy="5314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61938" indent="-261938" algn="just">
              <a:lnSpc>
                <a:spcPct val="150000"/>
              </a:lnSpc>
              <a:buClr>
                <a:srgbClr val="000066"/>
              </a:buClr>
              <a:buFont typeface="Wingdings" pitchFamily="2" charset="2"/>
              <a:buChar char="§"/>
            </a:pP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Doctrina que se desarrolló especialmente en Francia. Sus principales representantes fueron los economistas franceses </a:t>
            </a:r>
            <a:r>
              <a:rPr lang="es-C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Quesnay</a:t>
            </a: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C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Gournay</a:t>
            </a: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s-C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Turgot</a:t>
            </a: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MX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1938" indent="-261938" algn="just">
              <a:lnSpc>
                <a:spcPct val="150000"/>
              </a:lnSpc>
              <a:buClr>
                <a:srgbClr val="000066"/>
              </a:buClr>
              <a:buFont typeface="Wingdings" pitchFamily="2" charset="2"/>
              <a:buChar char="§"/>
            </a:pPr>
            <a:r>
              <a:rPr lang="es-MX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 </a:t>
            </a:r>
            <a:r>
              <a:rPr lang="es-MX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fisiócratas sostienen que </a:t>
            </a:r>
            <a:r>
              <a:rPr lang="es-MX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el principal derecho natural del hombre consiste en el disfrute de los resultados de su trabajo</a:t>
            </a:r>
            <a:r>
              <a:rPr lang="es-MX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siempre que tal disfrute pueda armonizarse con los derechos de los demás</a:t>
            </a:r>
          </a:p>
          <a:p>
            <a:pPr marL="261938" indent="-261938" algn="just">
              <a:lnSpc>
                <a:spcPct val="150000"/>
              </a:lnSpc>
              <a:buClr>
                <a:srgbClr val="000066"/>
              </a:buClr>
              <a:buFont typeface="Wingdings" pitchFamily="2" charset="2"/>
              <a:buChar char="§"/>
            </a:pPr>
            <a:r>
              <a:rPr lang="es-MX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Los gobiernos no deben interferir en los asuntos económicos</a:t>
            </a:r>
            <a:r>
              <a:rPr lang="es-MX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más allá del mínimo absolutamente imprescindible para proteger la vida, la propiedad y mantener la libertad de contratación.</a:t>
            </a:r>
            <a:endParaRPr lang="es-E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1938" indent="-261938" algn="just">
              <a:lnSpc>
                <a:spcPct val="150000"/>
              </a:lnSpc>
              <a:buClr>
                <a:srgbClr val="000066"/>
              </a:buClr>
              <a:buFont typeface="Wingdings" pitchFamily="2" charset="2"/>
              <a:buChar char="§"/>
            </a:pPr>
            <a:r>
              <a:rPr lang="es-MX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Se atribuye al francés </a:t>
            </a:r>
            <a:r>
              <a:rPr lang="es-MX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Vincent</a:t>
            </a:r>
            <a:r>
              <a:rPr lang="es-MX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s-MX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Fournay</a:t>
            </a:r>
            <a:r>
              <a:rPr lang="es-MX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(Francés: 1712-1759) la famosa frase</a:t>
            </a:r>
          </a:p>
          <a:p>
            <a:pPr marL="261938" indent="-261938" algn="just">
              <a:lnSpc>
                <a:spcPct val="150000"/>
              </a:lnSpc>
              <a:buClr>
                <a:srgbClr val="000066"/>
              </a:buClr>
              <a:buFont typeface="Wingdings" pitchFamily="2" charset="2"/>
              <a:buNone/>
            </a:pPr>
            <a:r>
              <a:rPr lang="es-MX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s-MX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“laissez faire, laissez </a:t>
            </a:r>
            <a:r>
              <a:rPr lang="es-MX" sz="24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passer</a:t>
            </a:r>
            <a:r>
              <a:rPr lang="es-MX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” </a:t>
            </a:r>
            <a:r>
              <a:rPr lang="es-MX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(dejar hacer, dejar pasar).</a:t>
            </a:r>
            <a:endParaRPr lang="es-E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75138" y="158695"/>
            <a:ext cx="10515600" cy="1095813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s-AR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FISIOCRACIA</a:t>
            </a:r>
            <a:endParaRPr lang="es-AR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2082" y="1115251"/>
            <a:ext cx="10859429" cy="465768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61938" indent="-261938" algn="just">
              <a:lnSpc>
                <a:spcPct val="140000"/>
              </a:lnSpc>
              <a:buClr>
                <a:srgbClr val="000066"/>
              </a:buClr>
              <a:buFont typeface="Wingdings" pitchFamily="2" charset="2"/>
              <a:buChar char="§"/>
            </a:pPr>
            <a:r>
              <a:rPr lang="es-MX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Para los fisiócratas </a:t>
            </a:r>
            <a:r>
              <a:rPr lang="es-MX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la agricultura era el único sector genuinamente productivo de la economía</a:t>
            </a:r>
            <a:r>
              <a:rPr lang="es-MX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capaz de generar el excedente del cual dependía todo lo demás.</a:t>
            </a:r>
          </a:p>
          <a:p>
            <a:pPr marL="261938" indent="-261938" algn="just">
              <a:lnSpc>
                <a:spcPct val="140000"/>
              </a:lnSpc>
              <a:buClr>
                <a:srgbClr val="000066"/>
              </a:buClr>
              <a:buFont typeface="Wingdings" pitchFamily="2" charset="2"/>
              <a:buChar char="§"/>
            </a:pPr>
            <a:r>
              <a:rPr lang="es-MX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Lo anterior incrementaría la proporción perteneciente a los terratenientes, </a:t>
            </a:r>
            <a:r>
              <a:rPr lang="es-MX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el excedente se destinaría posteriormente a elaborar y consumir productos manufacturados</a:t>
            </a:r>
            <a:r>
              <a:rPr lang="es-MX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con lo cual aumenta la demanda y la riqueza de la nación.</a:t>
            </a:r>
            <a:endParaRPr lang="es-E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1938" indent="-261938" algn="just">
              <a:lnSpc>
                <a:spcPct val="140000"/>
              </a:lnSpc>
              <a:buClr>
                <a:srgbClr val="000066"/>
              </a:buClr>
              <a:buFont typeface="Wingdings" pitchFamily="2" charset="2"/>
              <a:buChar char="§"/>
            </a:pPr>
            <a:r>
              <a:rPr lang="es-MX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Para esta Escuela </a:t>
            </a:r>
            <a:r>
              <a:rPr lang="es-MX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la riqueza de una nación procedía de la capacidad de producción</a:t>
            </a:r>
            <a:r>
              <a:rPr lang="es-MX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y no de la cantidad de oro y plata que poseyeren, por lo cual centraran en el estudio no en el dinero, sino en las fuerzas reales que permiten el desarrollo económico.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90029" y="752556"/>
            <a:ext cx="10929542" cy="54066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61938" indent="-261938" algn="just">
              <a:lnSpc>
                <a:spcPct val="120000"/>
              </a:lnSpc>
              <a:buClr>
                <a:srgbClr val="000066"/>
              </a:buClr>
              <a:buFont typeface="Wingdings" pitchFamily="2" charset="2"/>
              <a:buChar char="§"/>
            </a:pPr>
            <a:r>
              <a:rPr lang="es-MX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El Cuadro Económico </a:t>
            </a:r>
            <a:r>
              <a:rPr lang="es-MX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(TABLEAU ECONOMIQUE- QUESNAY) muestra </a:t>
            </a:r>
            <a:r>
              <a:rPr lang="es-MX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como circula el producto neto entre las tres clases </a:t>
            </a:r>
            <a:r>
              <a:rPr lang="es-MX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MX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(los dueños de la tierra, los agricultores arrendatarios, única clase productiva, y los industriales y comerciantes). Este es el primer análisis sistemático del flujo de riqueza el que asentara las bases de la macroeconomía.</a:t>
            </a:r>
          </a:p>
          <a:p>
            <a:pPr marL="261938" indent="-261938" algn="just">
              <a:lnSpc>
                <a:spcPct val="120000"/>
              </a:lnSpc>
              <a:buClr>
                <a:srgbClr val="000066"/>
              </a:buClr>
              <a:buFont typeface="Wingdings" pitchFamily="2" charset="2"/>
              <a:buChar char="§"/>
            </a:pPr>
            <a:r>
              <a:rPr lang="es-MX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Afirmó que la tierra corresponde a los terratenientes, pero que el producto creado por esos agricultores arrendatarios (Producto Neto) tiene que satisfacer las necesidades de las tres clases existentes.</a:t>
            </a:r>
            <a:endParaRPr lang="es-ES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1938" indent="-261938" algn="just">
              <a:lnSpc>
                <a:spcPct val="120000"/>
              </a:lnSpc>
              <a:buClr>
                <a:srgbClr val="000066"/>
              </a:buClr>
              <a:buFont typeface="Wingdings" pitchFamily="2" charset="2"/>
              <a:buChar char="§"/>
            </a:pPr>
            <a:r>
              <a:rPr lang="es-MX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 </a:t>
            </a:r>
            <a:r>
              <a:rPr lang="es-MX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ideas de </a:t>
            </a:r>
            <a:r>
              <a:rPr lang="es-MX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Quesnay</a:t>
            </a:r>
            <a:r>
              <a:rPr lang="es-MX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aparece como una reacción ante las restricciones feudales, mercantilistas y gubernamentales, que restringían la iniciativa privada. </a:t>
            </a:r>
            <a:endParaRPr lang="es-MX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1938" indent="-261938" algn="just">
              <a:lnSpc>
                <a:spcPct val="120000"/>
              </a:lnSpc>
              <a:buClr>
                <a:srgbClr val="000066"/>
              </a:buClr>
              <a:buFont typeface="Wingdings" pitchFamily="2" charset="2"/>
              <a:buChar char="§"/>
            </a:pPr>
            <a:endParaRPr lang="es-MX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1938" indent="-261938" algn="just">
              <a:lnSpc>
                <a:spcPct val="120000"/>
              </a:lnSpc>
              <a:buClr>
                <a:srgbClr val="000066"/>
              </a:buClr>
              <a:buNone/>
            </a:pPr>
            <a:r>
              <a:rPr lang="es-MX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https://www.youtube.com/watch?v=B9PqhViee9w</a:t>
            </a:r>
            <a:endParaRPr lang="es-MX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8"/>
          <a:stretch/>
        </p:blipFill>
        <p:spPr>
          <a:xfrm>
            <a:off x="4398329" y="253992"/>
            <a:ext cx="3600450" cy="6199646"/>
          </a:xfrm>
          <a:ln w="571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7746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95425" y="1943100"/>
            <a:ext cx="9144000" cy="2214561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ORGANIZACIÓN ECONÓMICA EN LA ANTIGUEDAD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19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85775"/>
            <a:ext cx="10515600" cy="5691188"/>
          </a:xfrm>
          <a:solidFill>
            <a:schemeClr val="accent1">
              <a:lumMod val="60000"/>
              <a:lumOff val="40000"/>
            </a:schemeClr>
          </a:solidFill>
          <a:ln w="15875" cmpd="sng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s-AR" sz="4400" dirty="0" smtClean="0"/>
              <a:t>Preponderancia de las actividades agrícolas</a:t>
            </a:r>
          </a:p>
          <a:p>
            <a:pPr marL="0" indent="0">
              <a:buNone/>
            </a:pPr>
            <a:endParaRPr lang="es-AR" sz="4400" dirty="0" smtClean="0"/>
          </a:p>
          <a:p>
            <a:r>
              <a:rPr lang="es-AR" sz="4400" dirty="0" smtClean="0"/>
              <a:t>Vida económica en las ciudades</a:t>
            </a:r>
          </a:p>
          <a:p>
            <a:pPr marL="0" indent="0">
              <a:buNone/>
            </a:pPr>
            <a:endParaRPr lang="es-AR" sz="4400" dirty="0" smtClean="0"/>
          </a:p>
          <a:p>
            <a:r>
              <a:rPr lang="es-AR" sz="4400" dirty="0" smtClean="0"/>
              <a:t>Esclavitud</a:t>
            </a:r>
          </a:p>
          <a:p>
            <a:pPr marL="0" indent="0">
              <a:buNone/>
            </a:pPr>
            <a:endParaRPr lang="es-AR" sz="4400" dirty="0" smtClean="0"/>
          </a:p>
          <a:p>
            <a:r>
              <a:rPr lang="es-AR" sz="4400" dirty="0" smtClean="0"/>
              <a:t>Excedente social</a:t>
            </a:r>
          </a:p>
          <a:p>
            <a:pPr marL="0" indent="0">
              <a:buNone/>
            </a:pPr>
            <a:endParaRPr lang="es-AR" sz="4400" dirty="0" smtClean="0"/>
          </a:p>
          <a:p>
            <a:r>
              <a:rPr lang="es-AR" sz="4400" dirty="0" smtClean="0"/>
              <a:t>Riqueza y poder</a:t>
            </a:r>
          </a:p>
          <a:p>
            <a:endParaRPr lang="es-AR" sz="4400" dirty="0"/>
          </a:p>
        </p:txBody>
      </p:sp>
    </p:spTree>
    <p:extLst>
      <p:ext uri="{BB962C8B-B14F-4D97-AF65-F5344CB8AC3E}">
        <p14:creationId xmlns:p14="http://schemas.microsoft.com/office/powerpoint/2010/main" val="31529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es-A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SOCIEDAD ECONÓMICA EN </a:t>
            </a:r>
            <a:r>
              <a:rPr lang="es-AR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EDAD MEDIA</a:t>
            </a:r>
            <a:br>
              <a:rPr lang="es-AR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s-AR" sz="3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 </a:t>
            </a:r>
            <a:r>
              <a:rPr lang="es-AR" sz="36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s.V</a:t>
            </a:r>
            <a:r>
              <a:rPr lang="es-AR" sz="3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- </a:t>
            </a:r>
            <a:r>
              <a:rPr lang="es-AR" sz="36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s.XV</a:t>
            </a:r>
            <a:r>
              <a:rPr lang="es-AR" sz="3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)</a:t>
            </a:r>
            <a:endParaRPr lang="es-AR" sz="36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A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Disolución política</a:t>
            </a:r>
          </a:p>
          <a:p>
            <a:endParaRPr lang="es-AR" sz="3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A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Organización feudal de la sociedad</a:t>
            </a:r>
          </a:p>
          <a:p>
            <a:endParaRPr lang="es-AR" sz="3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A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Economía feudal</a:t>
            </a:r>
          </a:p>
          <a:p>
            <a:pPr marL="0" indent="0">
              <a:buNone/>
            </a:pPr>
            <a:endParaRPr lang="es-AR" sz="3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A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El pueblo y las ferias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937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0120" t="6168" r="3595" b="14973"/>
          <a:stretch/>
        </p:blipFill>
        <p:spPr>
          <a:xfrm>
            <a:off x="241859" y="390518"/>
            <a:ext cx="11788005" cy="6057129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614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501804"/>
            <a:ext cx="10515600" cy="609971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L" dirty="0" smtClean="0"/>
              <a:t>A partir del Renacimiento, notable </a:t>
            </a:r>
            <a:r>
              <a:rPr lang="es-CL" b="1" dirty="0" smtClean="0"/>
              <a:t>aumento de las actividades económicas</a:t>
            </a:r>
            <a:r>
              <a:rPr lang="es-CL" dirty="0" smtClean="0"/>
              <a:t>. Contribuyeron a ello los descubrimientos geográficos, el espíritu mundano y de lujo del Renacimiento. Surgen nuevas artes, industrias, técnicas e inventos.</a:t>
            </a:r>
          </a:p>
          <a:p>
            <a:pPr marL="0" indent="0" algn="just">
              <a:buNone/>
            </a:pPr>
            <a:r>
              <a:rPr lang="es-CL" dirty="0" smtClean="0"/>
              <a:t>La </a:t>
            </a:r>
            <a:r>
              <a:rPr lang="es-CL" b="1" dirty="0" smtClean="0"/>
              <a:t>ciudad </a:t>
            </a:r>
            <a:r>
              <a:rPr lang="es-CL" dirty="0" smtClean="0"/>
              <a:t>se convirtió en el centro de la vida económica, política y cultural. Toma importancia la economía monetaria. El comercio y la industria pasan a ser más importantes que la agricultura. Se formaron grandes fortunas. Es el inicio del </a:t>
            </a:r>
            <a:r>
              <a:rPr lang="es-CL" b="1" dirty="0" smtClean="0"/>
              <a:t>capitalismo </a:t>
            </a:r>
            <a:r>
              <a:rPr lang="es-CL" dirty="0" smtClean="0"/>
              <a:t>de tipo financiero y comercial.</a:t>
            </a:r>
          </a:p>
          <a:p>
            <a:pPr marL="0" indent="0" algn="just">
              <a:buNone/>
            </a:pPr>
            <a:r>
              <a:rPr lang="es-CL" dirty="0" smtClean="0"/>
              <a:t>Hubo ciudades que destacaron. En </a:t>
            </a:r>
            <a:r>
              <a:rPr lang="es-CL" b="1" dirty="0" smtClean="0"/>
              <a:t>Italia </a:t>
            </a:r>
            <a:r>
              <a:rPr lang="es-CL" dirty="0" smtClean="0"/>
              <a:t>por ejemplo, los puertos de Génova y Venecia y las ciudades de Roma, Florencia, Milán. En </a:t>
            </a:r>
            <a:r>
              <a:rPr lang="es-CL" b="1" dirty="0" smtClean="0"/>
              <a:t>Alemania</a:t>
            </a:r>
            <a:r>
              <a:rPr lang="es-CL" dirty="0" smtClean="0"/>
              <a:t>, Augsburgo, </a:t>
            </a:r>
            <a:r>
              <a:rPr lang="es-CL" dirty="0" err="1" smtClean="0"/>
              <a:t>Nüremberg</a:t>
            </a:r>
            <a:r>
              <a:rPr lang="es-CL" dirty="0" smtClean="0"/>
              <a:t> y </a:t>
            </a:r>
            <a:r>
              <a:rPr lang="es-CL" dirty="0" err="1" smtClean="0"/>
              <a:t>Francfort</a:t>
            </a:r>
            <a:r>
              <a:rPr lang="es-CL" dirty="0" smtClean="0"/>
              <a:t>. En </a:t>
            </a:r>
            <a:r>
              <a:rPr lang="es-CL" b="1" dirty="0" smtClean="0"/>
              <a:t>Bélgica </a:t>
            </a:r>
            <a:r>
              <a:rPr lang="es-CL" dirty="0" smtClean="0"/>
              <a:t>(Flandes), Gantes, Brujas, Amberes. En </a:t>
            </a:r>
            <a:r>
              <a:rPr lang="es-CL" b="1" dirty="0" smtClean="0"/>
              <a:t>Francia</a:t>
            </a:r>
            <a:r>
              <a:rPr lang="es-CL" dirty="0" smtClean="0"/>
              <a:t>, Paris y Lyon. </a:t>
            </a:r>
          </a:p>
          <a:p>
            <a:pPr marL="0" indent="0" algn="just">
              <a:buNone/>
            </a:pPr>
            <a:r>
              <a:rPr lang="es-CL" dirty="0" smtClean="0"/>
              <a:t>A raíz de los descubrimientos geográficos toman importancia los puertos de Lisboa, Bristol y Londres. Las ciudades, italianas y alemanas se consolidaron como poderosos Estados.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2444" y="1234610"/>
            <a:ext cx="10515600" cy="4351338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3200" dirty="0" smtClean="0"/>
              <a:t>Nueva Mentalidad Económica: el burgués confiaba en sus capacidades y se atrevió a especular. Esto lo llevó a invertir el capital acumulado en financiamiento de empresas de descubrimiento y a invertir las ganancias obtenidas en ellas en la actividad financiera, convirtiéndose en banqueros y prestamistas. </a:t>
            </a:r>
          </a:p>
          <a:p>
            <a:pPr marL="0" indent="0">
              <a:buNone/>
            </a:pPr>
            <a:endParaRPr lang="es-CL" sz="3200" dirty="0" smtClean="0"/>
          </a:p>
          <a:p>
            <a:pPr>
              <a:buNone/>
            </a:pPr>
            <a:r>
              <a:rPr lang="es-CL" sz="3200" dirty="0" smtClean="0"/>
              <a:t>El objetivo de la burguesía fue maximizar sus ganancias e</a:t>
            </a:r>
          </a:p>
          <a:p>
            <a:pPr>
              <a:buNone/>
            </a:pPr>
            <a:r>
              <a:rPr lang="es-CL" sz="3200" dirty="0" smtClean="0"/>
              <a:t>invertirlas constantemente para tener más utilidades.</a:t>
            </a:r>
          </a:p>
          <a:p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5555" y="0"/>
            <a:ext cx="9500151" cy="924475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Capitalismo Comercial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9349" y="880945"/>
            <a:ext cx="11617291" cy="6278137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s-CL" dirty="0" smtClean="0"/>
          </a:p>
          <a:p>
            <a:pPr marL="0" indent="0" algn="just">
              <a:buNone/>
            </a:pPr>
            <a:r>
              <a:rPr lang="es-CL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Capitalismo como </a:t>
            </a:r>
            <a:r>
              <a:rPr lang="es-CL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sistema económico. </a:t>
            </a:r>
            <a:endParaRPr lang="es-CL" sz="7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70000"/>
              </a:lnSpc>
              <a:buNone/>
            </a:pPr>
            <a:r>
              <a:rPr lang="es-CL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s-CL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comercio fue la actividad </a:t>
            </a:r>
            <a:r>
              <a:rPr lang="es-CL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más desarrollada</a:t>
            </a:r>
            <a:r>
              <a:rPr lang="es-CL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, este capitalismo comercial explica la creación </a:t>
            </a:r>
            <a:r>
              <a:rPr lang="es-CL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CL" sz="7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Compañías </a:t>
            </a:r>
            <a:r>
              <a:rPr lang="es-CL" sz="7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 Comercio Colonial</a:t>
            </a:r>
            <a:r>
              <a:rPr lang="es-CL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; las </a:t>
            </a:r>
            <a:r>
              <a:rPr lang="es-CL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más grandes </a:t>
            </a:r>
            <a:r>
              <a:rPr lang="es-CL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fueron las de las Indias Orientales, organizada por Inglaterra en 1600 y Holanda en 1602. </a:t>
            </a:r>
            <a:r>
              <a:rPr lang="es-CL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Eran "sociedades </a:t>
            </a:r>
            <a:r>
              <a:rPr lang="es-CL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por acciones"; nace el comercio a distancia, aparece el comercio de muestrario y la venta </a:t>
            </a:r>
            <a:r>
              <a:rPr lang="es-CL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comisión</a:t>
            </a:r>
            <a:r>
              <a:rPr lang="es-CL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. Paralelo a lo anterior se desarrolla el Capitalismo Financiero con Bancos y Bolsas de Comercio. </a:t>
            </a:r>
            <a:r>
              <a:rPr lang="es-CL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destacan el </a:t>
            </a:r>
            <a:r>
              <a:rPr lang="es-CL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Banco de </a:t>
            </a:r>
            <a:r>
              <a:rPr lang="es-CL" sz="7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Amsterdam</a:t>
            </a:r>
            <a:r>
              <a:rPr lang="es-CL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 (1609) y el de Inglaterra (1694</a:t>
            </a:r>
            <a:r>
              <a:rPr lang="es-CL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CL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A partir del siglo XVII, el Comercio Colonial experimentó gran desarrollo. </a:t>
            </a:r>
            <a:r>
              <a:rPr lang="es-CL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Llegan </a:t>
            </a:r>
            <a:r>
              <a:rPr lang="es-CL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a Europa especias, </a:t>
            </a:r>
            <a:r>
              <a:rPr lang="es-CL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algodón, azúcar</a:t>
            </a:r>
            <a:r>
              <a:rPr lang="es-CL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, seda, tabaco, café, arroz, etc. Particular importancia tuvo la llegada de oro y plata </a:t>
            </a:r>
            <a:r>
              <a:rPr lang="es-CL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sacados especialmente </a:t>
            </a:r>
            <a:r>
              <a:rPr lang="es-CL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de México y Perú. De España estos metales preciosos pasaron al resto de Europa, ello </a:t>
            </a:r>
            <a:r>
              <a:rPr lang="es-CL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permitió acumular </a:t>
            </a:r>
            <a:r>
              <a:rPr lang="es-CL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grandes capitales. Por otra parte, la abundancia de metales preciosos produjo una desvalorización </a:t>
            </a:r>
            <a:r>
              <a:rPr lang="es-CL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CL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la moneda y un alza general de los precios. Francia, Inglaterra y Holanda fueron los países más favorecidos </a:t>
            </a:r>
            <a:r>
              <a:rPr lang="es-CL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 este </a:t>
            </a:r>
            <a:r>
              <a:rPr lang="es-CL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comercio colonial.</a:t>
            </a:r>
          </a:p>
        </p:txBody>
      </p:sp>
    </p:spTree>
    <p:extLst>
      <p:ext uri="{BB962C8B-B14F-4D97-AF65-F5344CB8AC3E}">
        <p14:creationId xmlns:p14="http://schemas.microsoft.com/office/powerpoint/2010/main" val="21611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080655"/>
            <a:ext cx="10945091" cy="4644896"/>
          </a:xfrm>
          <a:solidFill>
            <a:schemeClr val="bg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s-AR" sz="4400" b="1" dirty="0" smtClean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s-AR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INVENCIÓN DE LA ECONOMÍA</a:t>
            </a:r>
          </a:p>
          <a:p>
            <a:pPr marL="0" indent="0" algn="ctr">
              <a:buNone/>
            </a:pPr>
            <a:endParaRPr lang="es-AR" sz="44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AR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MERCANTILISMO</a:t>
            </a:r>
          </a:p>
          <a:p>
            <a:pPr marL="0" indent="0" algn="ctr">
              <a:buNone/>
            </a:pPr>
            <a:endParaRPr lang="es-AR" sz="44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AR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FISIOCRACIA</a:t>
            </a:r>
            <a:endParaRPr lang="es-AR" sz="44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1061</Words>
  <Application>Microsoft Office PowerPoint</Application>
  <PresentationFormat>Panorámica</PresentationFormat>
  <Paragraphs>67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Monotype Sorts</vt:lpstr>
      <vt:lpstr>Verdana</vt:lpstr>
      <vt:lpstr>Wingdings</vt:lpstr>
      <vt:lpstr>Tema de Office</vt:lpstr>
      <vt:lpstr>FUNDAMENTOS DE ECONOMÍA</vt:lpstr>
      <vt:lpstr>ORGANIZACIÓN ECONÓMICA EN LA ANTIGUEDAD</vt:lpstr>
      <vt:lpstr>Presentación de PowerPoint</vt:lpstr>
      <vt:lpstr>SOCIEDAD ECONÓMICA EN EDAD MEDIA ( s.V  - s.XV )</vt:lpstr>
      <vt:lpstr>Presentación de PowerPoint</vt:lpstr>
      <vt:lpstr>Presentación de PowerPoint</vt:lpstr>
      <vt:lpstr>Presentación de PowerPoint</vt:lpstr>
      <vt:lpstr>Capitalismo Comercial </vt:lpstr>
      <vt:lpstr>Presentación de PowerPoint</vt:lpstr>
      <vt:lpstr>MERCANTILISMO</vt:lpstr>
      <vt:lpstr>FISIOCRACIA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ECONOMÍA POLÍTICA</dc:title>
  <dc:creator>Usuario</dc:creator>
  <cp:lastModifiedBy>Cuenta Microsoft</cp:lastModifiedBy>
  <cp:revision>134</cp:revision>
  <dcterms:created xsi:type="dcterms:W3CDTF">2016-03-21T13:42:35Z</dcterms:created>
  <dcterms:modified xsi:type="dcterms:W3CDTF">2022-07-27T14:38:10Z</dcterms:modified>
</cp:coreProperties>
</file>