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016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052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5875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221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7750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9176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0077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6589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3212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4560" y="452880"/>
            <a:ext cx="7054920" cy="14000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2063520"/>
            <a:ext cx="7795800" cy="3310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AR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858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388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223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502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861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554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565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696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D97EE81D-67C9-42EE-94F4-4AA80F6D9753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fld id="{2DAAF11A-1FFE-47F2-A349-11AFE852740A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265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lnSpc>
                <a:spcPct val="100000"/>
              </a:lnSpc>
            </a:pPr>
            <a:fld id="{C3FF5804-518E-4FB3-9D20-0C9CF68B35D2}" type="datetime">
              <a:rPr lang="es-AR" sz="1100" b="0" strike="noStrike" spc="-1" smtClean="0">
                <a:solidFill>
                  <a:srgbClr val="FFFFFF"/>
                </a:solidFill>
                <a:latin typeface="Century Gothic"/>
              </a:rPr>
              <a:t>8/8/2022</a:t>
            </a:fld>
            <a:endParaRPr lang="es-AR" sz="1100" b="0" strike="noStrike" spc="-1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AR" sz="2400" b="0" strike="noStrike" spc="-1"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algn="ctr">
              <a:lnSpc>
                <a:spcPct val="100000"/>
              </a:lnSpc>
            </a:pPr>
            <a:fld id="{FDB552B8-F761-436A-9318-967E7F8CD859}" type="slidenum">
              <a:rPr lang="es-AR" sz="2800" b="0" strike="noStrike" spc="-1" smtClean="0">
                <a:solidFill>
                  <a:srgbClr val="FFFFFF"/>
                </a:solidFill>
                <a:latin typeface="Century Gothic"/>
              </a:rPr>
              <a:t>‹Nº›</a:t>
            </a:fld>
            <a:endParaRPr lang="es-AR" sz="2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4776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  <p:sldLayoutId id="2147483762" r:id="rId17"/>
    <p:sldLayoutId id="214748376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200" b="0" strike="noStrike" spc="-1" dirty="0" err="1">
                <a:solidFill>
                  <a:schemeClr val="bg1"/>
                </a:solidFill>
                <a:latin typeface="Century Gothic"/>
              </a:rPr>
              <a:t>Fundamentos</a:t>
            </a: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4200" b="0" strike="noStrike" spc="-1" dirty="0" err="1">
                <a:solidFill>
                  <a:schemeClr val="bg1"/>
                </a:solidFill>
                <a:latin typeface="Century Gothic"/>
              </a:rPr>
              <a:t>Economía</a:t>
            </a: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 / 2022</a:t>
            </a:r>
          </a:p>
        </p:txBody>
      </p:sp>
      <p:sp>
        <p:nvSpPr>
          <p:cNvPr id="253" name="TextShape 2"/>
          <p:cNvSpPr txBox="1"/>
          <p:nvPr/>
        </p:nvSpPr>
        <p:spPr>
          <a:xfrm>
            <a:off x="827640" y="5013000"/>
            <a:ext cx="6711120" cy="1007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Bibliografía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Joaquín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Ledesma. “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Economía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Teoría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política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” (Cap.2 y Cap. 3).</a:t>
            </a: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Docente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Marcela Fernández Zorrilla.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ESTADO... FINES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270" name="TextShape 2"/>
          <p:cNvSpPr txBox="1"/>
          <p:nvPr/>
        </p:nvSpPr>
        <p:spPr>
          <a:xfrm>
            <a:off x="457200" y="1052640"/>
            <a:ext cx="8229240" cy="5073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FINES DEL ESTADO: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convienen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ser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los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objetivos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centrales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para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lograr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bien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común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y 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bienestar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general de la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población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4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El Bien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Común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es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bien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del que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participan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todos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con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criterios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Justicia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y que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esta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relacionado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con la POLITICA.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4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Bienestar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General: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tiene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objetivos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bienes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materiales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lo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tanto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esta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relacionado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con la ECONOMIA.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200" b="1" strike="noStrike" spc="-1" dirty="0">
                <a:solidFill>
                  <a:schemeClr val="bg1"/>
                </a:solidFill>
                <a:latin typeface="Century Gothic"/>
              </a:rPr>
              <a:t>ECONOMÍA</a:t>
            </a:r>
          </a:p>
        </p:txBody>
      </p:sp>
      <p:sp>
        <p:nvSpPr>
          <p:cNvPr id="272" name="TextShape 2"/>
          <p:cNvSpPr txBox="1"/>
          <p:nvPr/>
        </p:nvSpPr>
        <p:spPr>
          <a:xfrm>
            <a:off x="514440" y="1177636"/>
            <a:ext cx="7795800" cy="4771004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2000" b="0" strike="noStrike" spc="-1" dirty="0">
              <a:solidFill>
                <a:srgbClr val="FFFFFF"/>
              </a:solidFill>
              <a:latin typeface="Candara" panose="020E0502030303020204" pitchFamily="34" charset="0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La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economía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la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herramienta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fundamental para que el Estado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cumpla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causa final que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el Bien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Común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(OBJETIVO POLÍTICO),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porque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al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ocuparse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de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bienes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exteriores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brinda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conocimiento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para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proveer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los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bienes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materiales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necesarios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para la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promoción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humana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es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decir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para </a:t>
            </a:r>
            <a:r>
              <a:rPr lang="en-US" sz="36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concretar</a:t>
            </a:r>
            <a:r>
              <a:rPr lang="en-US" sz="36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el BIENESTAR GENERAL.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457200" y="274680"/>
            <a:ext cx="8229240" cy="7776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Elementos</a:t>
            </a: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 de la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economía</a:t>
            </a: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274" name="TextShape 2"/>
          <p:cNvSpPr txBox="1"/>
          <p:nvPr/>
        </p:nvSpPr>
        <p:spPr>
          <a:xfrm>
            <a:off x="457200" y="1124640"/>
            <a:ext cx="8229240" cy="525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Realidad</a:t>
            </a: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Económica</a:t>
            </a: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Primaria</a:t>
            </a: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:</a:t>
            </a: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45720">
              <a:lnSpc>
                <a:spcPct val="100000"/>
              </a:lnSpc>
              <a:spcBef>
                <a:spcPts val="1001"/>
              </a:spcBef>
            </a:pP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El hombre </a:t>
            </a: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Económico</a:t>
            </a: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:</a:t>
            </a: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45720">
              <a:lnSpc>
                <a:spcPct val="100000"/>
              </a:lnSpc>
              <a:spcBef>
                <a:spcPts val="1001"/>
              </a:spcBef>
            </a:pP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El </a:t>
            </a: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mercado</a:t>
            </a:r>
            <a:r>
              <a:rPr lang="en-US" sz="3500" b="0" strike="noStrike" spc="-1" dirty="0">
                <a:solidFill>
                  <a:schemeClr val="bg1"/>
                </a:solidFill>
                <a:latin typeface="Century Gothic"/>
              </a:rPr>
              <a:t>: 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Las </a:t>
            </a:r>
            <a:r>
              <a:rPr lang="en-US" sz="3500" b="1" strike="noStrike" spc="-1" dirty="0" err="1">
                <a:solidFill>
                  <a:schemeClr val="bg1"/>
                </a:solidFill>
                <a:latin typeface="Century Gothic"/>
              </a:rPr>
              <a:t>instituciones</a:t>
            </a:r>
            <a:r>
              <a:rPr lang="en-US" sz="3500" b="1" strike="noStrike" spc="-1" dirty="0">
                <a:solidFill>
                  <a:schemeClr val="bg1"/>
                </a:solidFill>
                <a:latin typeface="Century Gothic"/>
              </a:rPr>
              <a:t>:</a:t>
            </a:r>
            <a:endParaRPr lang="en-US" sz="35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179640" y="274680"/>
            <a:ext cx="8229240" cy="633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strike="noStrike" spc="-1" dirty="0">
                <a:solidFill>
                  <a:schemeClr val="bg1"/>
                </a:solidFill>
                <a:latin typeface="Century Gothic"/>
              </a:rPr>
              <a:t>POLITICA</a:t>
            </a:r>
            <a:r>
              <a:rPr lang="en-US" sz="3600" b="1" strike="noStrike" spc="-1" dirty="0">
                <a:solidFill>
                  <a:srgbClr val="EBEBEB"/>
                </a:solidFill>
                <a:latin typeface="Century Gothic"/>
              </a:rPr>
              <a:t> :</a:t>
            </a:r>
            <a:endParaRPr lang="en-US" sz="3600" b="0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6" name="TextShape 2"/>
          <p:cNvSpPr txBox="1"/>
          <p:nvPr/>
        </p:nvSpPr>
        <p:spPr>
          <a:xfrm>
            <a:off x="457200" y="1556640"/>
            <a:ext cx="7714800" cy="45691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En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sentido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amplio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se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refiere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al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comportamiento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humano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y social.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Una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manifestación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propia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de la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naturaleza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humana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que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lleva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al hombre/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mujer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 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relacionarse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con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otras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personas, y que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comporta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una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racionalidad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voluntad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y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libertad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solo 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él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atribuibles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8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En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sentido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restringido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la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política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se vincula c/el Estado.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el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conocimiento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de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todo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lo que se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relaciona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con el arte de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gobernar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un Estado de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dirigir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sus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relaciones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andara" panose="020E0502030303020204" pitchFamily="34" charset="0"/>
              </a:rPr>
              <a:t>exteriores</a:t>
            </a:r>
            <a:r>
              <a:rPr lang="en-US" sz="2800" b="0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1793160" y="4653000"/>
            <a:ext cx="6512040" cy="8618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EBEBEB"/>
                </a:solidFill>
                <a:latin typeface="Century Gothic"/>
              </a:rPr>
              <a:t>La Política </a:t>
            </a:r>
            <a:endParaRPr lang="en-US" sz="4000" b="0" strike="noStrike" spc="-1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1032840" y="905695"/>
            <a:ext cx="7272360" cy="496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AR" sz="1800" b="0" strike="noStrike" spc="-1" dirty="0">
              <a:latin typeface="Arial"/>
            </a:endParaRPr>
          </a:p>
          <a:p>
            <a:pPr marL="457200" indent="-45684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es-AR" sz="2400" b="0" strike="noStrike" spc="-1" dirty="0">
                <a:solidFill>
                  <a:schemeClr val="bg1"/>
                </a:solidFill>
                <a:latin typeface="Century Gothic"/>
              </a:rPr>
              <a:t>Es una de las actividades que se desarrollan en un Estado y que se rigen por el derecho medios públicos Público, tanto D. constitucional y el derecho administrativo. REQUIERE ESTE CONOCIMIENTO.</a:t>
            </a:r>
            <a:endParaRPr lang="es-AR" sz="2400" b="0" strike="noStrike" spc="-1" dirty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AR" sz="2400" b="0" strike="noStrike" spc="-1" dirty="0">
              <a:solidFill>
                <a:schemeClr val="bg1"/>
              </a:solidFill>
              <a:latin typeface="Arial"/>
            </a:endParaRPr>
          </a:p>
          <a:p>
            <a:pPr marL="457200" indent="-45684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es-AR" sz="2400" b="0" strike="noStrike" spc="-1" dirty="0">
                <a:solidFill>
                  <a:schemeClr val="bg1"/>
                </a:solidFill>
                <a:latin typeface="Century Gothic"/>
              </a:rPr>
              <a:t>Es la toma de decisiones, es el ejercicio concreto de ejercer el poder por medios públicos</a:t>
            </a:r>
            <a:r>
              <a:rPr lang="es-AR" sz="2000" b="0" strike="noStrike" spc="-1" dirty="0">
                <a:solidFill>
                  <a:schemeClr val="bg1"/>
                </a:solidFill>
                <a:latin typeface="Century Gothic"/>
              </a:rPr>
              <a:t>.</a:t>
            </a:r>
            <a:endParaRPr lang="es-AR" sz="2000" b="0" strike="noStrike" spc="-1" dirty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AR" sz="2000" b="0" strike="noStrike" spc="-1" dirty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AR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lang="es-AR" sz="2000" b="0" strike="noStrike" spc="-1" dirty="0">
                <a:solidFill>
                  <a:srgbClr val="FFFFFF"/>
                </a:solidFill>
                <a:latin typeface="Century Gothic"/>
              </a:rPr>
              <a:t> </a:t>
            </a:r>
            <a:endParaRPr lang="es-A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El Estado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actúa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mediante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la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consecución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una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voluntad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que se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manifiesta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(POLITICAMENTE) y que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lo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tanto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obliga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jurídicamente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(DERECHO).</a:t>
            </a:r>
          </a:p>
        </p:txBody>
      </p:sp>
      <p:sp>
        <p:nvSpPr>
          <p:cNvPr id="280" name="TextShape 2"/>
          <p:cNvSpPr txBox="1"/>
          <p:nvPr/>
        </p:nvSpPr>
        <p:spPr>
          <a:xfrm>
            <a:off x="484560" y="1853280"/>
            <a:ext cx="7903440" cy="38797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Relación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con el derecho: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Una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aproximación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a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éste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vínculo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esta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dado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reconocimiento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las </a:t>
            </a:r>
            <a:r>
              <a:rPr lang="en-US" sz="2000" b="1" strike="noStrike" spc="-1" dirty="0" err="1">
                <a:solidFill>
                  <a:schemeClr val="bg1"/>
                </a:solidFill>
                <a:latin typeface="Century Gothic"/>
              </a:rPr>
              <a:t>instituciones</a:t>
            </a:r>
            <a:r>
              <a:rPr lang="en-US" sz="2000" b="1" strike="noStrike" spc="-1" dirty="0">
                <a:solidFill>
                  <a:schemeClr val="bg1"/>
                </a:solidFill>
                <a:latin typeface="Century Gothic"/>
              </a:rPr>
              <a:t> (de </a:t>
            </a:r>
            <a:r>
              <a:rPr lang="en-US" sz="2000" b="1" strike="noStrike" spc="-1" dirty="0" err="1">
                <a:solidFill>
                  <a:schemeClr val="bg1"/>
                </a:solidFill>
                <a:latin typeface="Century Gothic"/>
              </a:rPr>
              <a:t>tipo</a:t>
            </a:r>
            <a:r>
              <a:rPr lang="en-US" sz="2000" b="1" strike="noStrike" spc="-1" dirty="0">
                <a:solidFill>
                  <a:schemeClr val="bg1"/>
                </a:solidFill>
                <a:latin typeface="Century Gothic"/>
              </a:rPr>
              <a:t> formal)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. </a:t>
            </a: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decir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, el derecho (POSITIVO)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regula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todas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las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relaciones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las personas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sociedad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, lo que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incluye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también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a las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relaciones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que se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dan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mercado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… Y que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pueden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tener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consecuencias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entre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particulares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como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los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particulares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con el Estado.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Esas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relaciones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implican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acuerdos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u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obligaciones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hacer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o no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hacer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respecto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del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Otro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)particular y/o Estado) que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están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reglamentadas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DERECHO…</a:t>
            </a:r>
          </a:p>
        </p:txBody>
      </p:sp>
      <p:sp>
        <p:nvSpPr>
          <p:cNvPr id="282" name="TextShape 2"/>
          <p:cNvSpPr txBox="1"/>
          <p:nvPr/>
        </p:nvSpPr>
        <p:spPr>
          <a:xfrm>
            <a:off x="484560" y="1268640"/>
            <a:ext cx="8263440" cy="46800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2000" b="0" strike="noStrike" spc="-1" dirty="0">
              <a:solidFill>
                <a:srgbClr val="FFFFFF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3600" b="0" i="1" strike="noStrike" spc="-1" dirty="0">
                <a:solidFill>
                  <a:schemeClr val="bg1"/>
                </a:solidFill>
                <a:latin typeface="Candara" panose="020E0502030303020204" pitchFamily="34" charset="0"/>
              </a:rPr>
              <a:t>CONJUNTO DE NORMAS QUE REGULAN LA CONDUCTA HUMANA EN SOCIEDAD, ESTABLECIDAS POR EL ESTADO CON CARÁCTER OBLIGATORIO, Y QUE PUEDEN IMPONERSE COHERCITIVAMENTE</a:t>
            </a:r>
            <a:endParaRPr lang="en-US" sz="36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TextShape 1"/>
          <p:cNvSpPr txBox="1"/>
          <p:nvPr/>
        </p:nvSpPr>
        <p:spPr>
          <a:xfrm>
            <a:off x="2812472" y="4581000"/>
            <a:ext cx="5492727" cy="1223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Temas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que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trata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capitulo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para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robustecer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desarrollo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del </a:t>
            </a:r>
            <a:r>
              <a:rPr lang="en-US" sz="2400" b="0" strike="noStrike" spc="-1" dirty="0" err="1">
                <a:solidFill>
                  <a:schemeClr val="bg1"/>
                </a:solidFill>
                <a:latin typeface="Century Gothic"/>
              </a:rPr>
              <a:t>concepto</a:t>
            </a:r>
            <a:r>
              <a:rPr lang="en-US" sz="2400" b="0" strike="noStrike" spc="-1" dirty="0">
                <a:solidFill>
                  <a:schemeClr val="bg1"/>
                </a:solidFill>
                <a:latin typeface="Century Gothic"/>
              </a:rPr>
              <a:t> DERECHO</a:t>
            </a:r>
          </a:p>
        </p:txBody>
      </p:sp>
      <p:sp>
        <p:nvSpPr>
          <p:cNvPr id="284" name="TextShape 2"/>
          <p:cNvSpPr txBox="1"/>
          <p:nvPr/>
        </p:nvSpPr>
        <p:spPr>
          <a:xfrm>
            <a:off x="514440" y="908640"/>
            <a:ext cx="7791120" cy="35280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Derecho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positivo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vs. Derecho natural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Derecho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objetivo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vs. Derecho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subjetivo</a:t>
            </a: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Jerarquía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Normas</a:t>
            </a: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just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Distintas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acepciones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del derecho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según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cada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Escuela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miradas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respecto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a la </a:t>
            </a:r>
            <a:r>
              <a:rPr lang="en-US" sz="2600" b="0" strike="noStrike" spc="-1" dirty="0" err="1">
                <a:solidFill>
                  <a:schemeClr val="bg1"/>
                </a:solidFill>
                <a:latin typeface="Century Gothic"/>
              </a:rPr>
              <a:t>función</a:t>
            </a:r>
            <a:r>
              <a:rPr lang="en-US" sz="2600" b="0" strike="noStrike" spc="-1" dirty="0">
                <a:solidFill>
                  <a:schemeClr val="bg1"/>
                </a:solidFill>
                <a:latin typeface="Century Gothic"/>
              </a:rPr>
              <a:t> del Estado.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26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85800" y="764640"/>
            <a:ext cx="7772040" cy="1007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0" strike="noStrike" spc="-1">
                <a:solidFill>
                  <a:schemeClr val="bg1"/>
                </a:solidFill>
                <a:latin typeface="Century Gothic"/>
              </a:rPr>
              <a:t>Joaquín Ledesma cap. 3</a:t>
            </a:r>
            <a:r>
              <a:rPr>
                <a:solidFill>
                  <a:schemeClr val="bg1"/>
                </a:solidFill>
              </a:rPr>
              <a:t/>
            </a:r>
            <a:br>
              <a:rPr>
                <a:solidFill>
                  <a:schemeClr val="bg1"/>
                </a:solidFill>
              </a:rPr>
            </a:br>
            <a:r>
              <a:rPr lang="en-US" sz="2800" b="0" strike="noStrike" spc="-1">
                <a:solidFill>
                  <a:schemeClr val="bg1"/>
                </a:solidFill>
                <a:latin typeface="Century Gothic"/>
              </a:rPr>
              <a:t>La Economía como Ciencia</a:t>
            </a:r>
          </a:p>
        </p:txBody>
      </p:sp>
      <p:sp>
        <p:nvSpPr>
          <p:cNvPr id="255" name="TextShape 2"/>
          <p:cNvSpPr txBox="1"/>
          <p:nvPr/>
        </p:nvSpPr>
        <p:spPr>
          <a:xfrm>
            <a:off x="827640" y="2205000"/>
            <a:ext cx="7512796" cy="4140382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2000" b="1" i="1" u="sng" strike="noStrike" cap="all" spc="-1" dirty="0">
                <a:solidFill>
                  <a:schemeClr val="bg1"/>
                </a:solidFill>
                <a:uFillTx/>
                <a:latin typeface="Century Gothic"/>
              </a:rPr>
              <a:t>Economía:</a:t>
            </a:r>
            <a:r>
              <a:rPr lang="es-AR" sz="2000" b="0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endParaRPr lang="es-AR" sz="2000" b="0" strike="noStrike" spc="-1" dirty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2000" b="0" strike="noStrike" cap="all" spc="-1" dirty="0">
                <a:solidFill>
                  <a:schemeClr val="bg1"/>
                </a:solidFill>
                <a:latin typeface="Century Gothic"/>
              </a:rPr>
              <a:t>«Ciencia de la administración de recursos escasos. ….». </a:t>
            </a:r>
            <a:r>
              <a:rPr lang="es-AR" sz="2000" b="0" strike="noStrike" cap="all" spc="-1" dirty="0" err="1">
                <a:solidFill>
                  <a:schemeClr val="bg1"/>
                </a:solidFill>
                <a:latin typeface="Century Gothic"/>
              </a:rPr>
              <a:t>Raimond</a:t>
            </a:r>
            <a:r>
              <a:rPr lang="es-AR" sz="2000" b="0" strike="noStrike" cap="all" spc="-1" dirty="0">
                <a:solidFill>
                  <a:schemeClr val="bg1"/>
                </a:solidFill>
                <a:latin typeface="Century Gothic"/>
              </a:rPr>
              <a:t> Barre (Ledesma cap. 1</a:t>
            </a:r>
            <a:r>
              <a:rPr lang="es-AR" sz="2000" b="0" strike="noStrike" cap="all" spc="-1" dirty="0" smtClean="0">
                <a:solidFill>
                  <a:schemeClr val="bg1"/>
                </a:solidFill>
                <a:latin typeface="Century Gothic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2000" b="0" strike="noStrike" spc="-1" dirty="0" smtClean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2000" b="1" strike="noStrike" cap="all" spc="-1" dirty="0" smtClean="0">
                <a:solidFill>
                  <a:schemeClr val="bg1"/>
                </a:solidFill>
                <a:latin typeface="Century Gothic"/>
              </a:rPr>
              <a:t>Objeto </a:t>
            </a:r>
            <a:r>
              <a:rPr lang="es-AR" sz="2000" b="1" strike="noStrike" cap="all" spc="-1" dirty="0">
                <a:solidFill>
                  <a:schemeClr val="bg1"/>
                </a:solidFill>
                <a:latin typeface="Century Gothic"/>
              </a:rPr>
              <a:t>de estudio:</a:t>
            </a:r>
            <a:r>
              <a:rPr lang="es-AR" sz="2000" b="0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endParaRPr lang="es-AR" sz="2000" b="0" strike="noStrike" spc="-1" dirty="0">
              <a:solidFill>
                <a:schemeClr val="bg1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2000" b="0" strike="noStrike" cap="all" spc="-1" dirty="0">
                <a:solidFill>
                  <a:schemeClr val="bg1"/>
                </a:solidFill>
                <a:latin typeface="Century Gothic"/>
              </a:rPr>
              <a:t>El comportamiento humano frente a una situación de recursos escasos y variedad y multiplicidad de necesidades (fines) a satisfacer.</a:t>
            </a:r>
            <a:endParaRPr lang="es-AR" sz="20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Shape 1"/>
          <p:cNvSpPr txBox="1"/>
          <p:nvPr/>
        </p:nvSpPr>
        <p:spPr>
          <a:xfrm>
            <a:off x="1549080" y="478123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200" b="1" strike="noStrike" spc="-1" dirty="0">
                <a:solidFill>
                  <a:schemeClr val="bg1"/>
                </a:solidFill>
                <a:latin typeface="Century Gothic"/>
              </a:rPr>
              <a:t>ECONOMIA</a:t>
            </a:r>
          </a:p>
        </p:txBody>
      </p:sp>
      <p:sp>
        <p:nvSpPr>
          <p:cNvPr id="257" name="TextShape 2"/>
          <p:cNvSpPr txBox="1"/>
          <p:nvPr/>
        </p:nvSpPr>
        <p:spPr>
          <a:xfrm>
            <a:off x="611640" y="1989000"/>
            <a:ext cx="7992360" cy="33840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spcBef>
                <a:spcPts val="1001"/>
              </a:spcBef>
            </a:pPr>
            <a:endParaRPr lang="en-US" sz="20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 algn="ctr">
              <a:lnSpc>
                <a:spcPct val="2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1" i="1" strike="noStrike" spc="-1" dirty="0">
                <a:solidFill>
                  <a:schemeClr val="bg1"/>
                </a:solidFill>
                <a:latin typeface="Century Gothic"/>
              </a:rPr>
              <a:t>CIENCIA SOCIAL Y EMPIRICA QUE FORMULA Y ELABORA LEYES A PARTIR DE LA OBSERVACIÓN DE LA CONDUCTA HUMANA PARA PODER ACTUAR SOBRE ELLA</a:t>
            </a:r>
            <a:endParaRPr lang="en-US" sz="20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611640" y="291076"/>
            <a:ext cx="8075160" cy="935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2200" b="1" u="sng" strike="noStrike" spc="-1" dirty="0" err="1" smtClean="0">
                <a:solidFill>
                  <a:schemeClr val="bg1"/>
                </a:solidFill>
                <a:latin typeface="Century Gothic"/>
              </a:rPr>
              <a:t>Método</a:t>
            </a:r>
            <a:r>
              <a:rPr lang="en-US" sz="2200" b="1" u="sng" strike="noStrike" spc="-1" dirty="0" smtClean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de la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ciencia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económica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.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Pasos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hacia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leyes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 o </a:t>
            </a:r>
            <a:r>
              <a:rPr lang="en-US" sz="2200" b="1" u="sng" strike="noStrike" spc="-1" dirty="0" err="1">
                <a:solidFill>
                  <a:schemeClr val="bg1"/>
                </a:solidFill>
                <a:latin typeface="Century Gothic"/>
              </a:rPr>
              <a:t>modelos</a:t>
            </a:r>
            <a:r>
              <a:rPr lang="en-US" sz="2200" b="1" u="sng" strike="noStrike" spc="-1" dirty="0">
                <a:solidFill>
                  <a:schemeClr val="bg1"/>
                </a:solidFill>
                <a:latin typeface="Century Gothic"/>
              </a:rPr>
              <a:t>. </a:t>
            </a:r>
            <a:r>
              <a:rPr u="sng" dirty="0"/>
              <a:t/>
            </a:r>
            <a:br>
              <a:rPr u="sng" dirty="0"/>
            </a:br>
            <a:endParaRPr lang="en-US" sz="2200" b="0" u="sng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9" name="TextShape 2"/>
          <p:cNvSpPr txBox="1"/>
          <p:nvPr/>
        </p:nvSpPr>
        <p:spPr>
          <a:xfrm>
            <a:off x="611640" y="1124640"/>
            <a:ext cx="8280720" cy="56163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1700" b="1" strike="noStrike" cap="all" spc="-1" dirty="0" smtClean="0">
                <a:solidFill>
                  <a:schemeClr val="bg1"/>
                </a:solidFill>
                <a:latin typeface="Candara" panose="020E0502030303020204" pitchFamily="34" charset="0"/>
              </a:rPr>
              <a:t>Inducción: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el conocimiento asciende desde el análisis de casos particulares hasta obtener una regla general.</a:t>
            </a: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1700" b="1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Abducción: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a partir de la concurrencia de varios casos (por analogía) genera la premisa general. FORMULA HIPOTESIS POR INDUCCIÓN.</a:t>
            </a: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1700" b="1" strike="noStrike" cap="all" spc="-1" dirty="0" smtClean="0">
                <a:solidFill>
                  <a:schemeClr val="bg1"/>
                </a:solidFill>
                <a:latin typeface="Candara" panose="020E0502030303020204" pitchFamily="34" charset="0"/>
              </a:rPr>
              <a:t>Deducción: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Parte de una regla general y luego intenta las comprobaciones particulares para ratificar o no su primer premisa.</a:t>
            </a: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1700" b="1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Abstracción: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genera CATEGORÍAS ECONOMICAS ABSTRACTAS. Generaliza en un concepto diversos aspectos particulares de los problemas </a:t>
            </a:r>
            <a:r>
              <a:rPr lang="es-AR" sz="1700" b="0" strike="noStrike" cap="all" spc="-1" dirty="0" err="1" smtClean="0">
                <a:solidFill>
                  <a:schemeClr val="bg1"/>
                </a:solidFill>
                <a:latin typeface="Candara" panose="020E0502030303020204" pitchFamily="34" charset="0"/>
              </a:rPr>
              <a:t>economicos</a:t>
            </a:r>
            <a:r>
              <a:rPr lang="es-AR" sz="1700" b="0" strike="noStrike" cap="all" spc="-1" dirty="0" smtClean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Concretos.</a:t>
            </a: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s-AR" sz="1700" b="1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Verificación: </a:t>
            </a:r>
            <a:r>
              <a:rPr lang="es-AR" sz="1700" b="0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es el proceso de comprobación empírica </a:t>
            </a:r>
            <a:r>
              <a:rPr lang="es-AR" sz="1700" b="1" strike="noStrike" cap="all" spc="-1" dirty="0">
                <a:solidFill>
                  <a:schemeClr val="bg1"/>
                </a:solidFill>
                <a:latin typeface="Candara" panose="020E0502030303020204" pitchFamily="34" charset="0"/>
              </a:rPr>
              <a:t>(NO ES EXPERIMENTAL).</a:t>
            </a:r>
            <a:endParaRPr lang="es-AR" sz="1700" b="0" strike="noStrike" spc="-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latin typeface="Candara" panose="020E0502030303020204" pitchFamily="34" charset="0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1700" b="0" strike="noStrike" spc="-1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971640" y="764640"/>
            <a:ext cx="6840360" cy="520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AR" sz="2800" b="1" strike="noStrike" spc="-1" dirty="0">
                <a:solidFill>
                  <a:schemeClr val="bg1"/>
                </a:solidFill>
                <a:latin typeface="Century Gothic"/>
              </a:rPr>
              <a:t>Leyes económicas: </a:t>
            </a:r>
            <a:endParaRPr lang="es-AR" sz="2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A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AR" sz="2800" b="1" strike="noStrike" spc="-1" dirty="0">
                <a:solidFill>
                  <a:schemeClr val="bg1"/>
                </a:solidFill>
                <a:latin typeface="Century Gothic"/>
              </a:rPr>
              <a:t>C</a:t>
            </a:r>
            <a:r>
              <a:rPr lang="es-AR" sz="2800" b="0" strike="noStrike" spc="-1" dirty="0">
                <a:solidFill>
                  <a:schemeClr val="bg1"/>
                </a:solidFill>
                <a:latin typeface="Century Gothic"/>
              </a:rPr>
              <a:t>omprobaciones de orden general que explica un fenómeno económico y que para ello utiliza él proceso de análisis </a:t>
            </a:r>
            <a:r>
              <a:rPr lang="es-AR" sz="2800" b="0" strike="noStrike" spc="-1">
                <a:solidFill>
                  <a:schemeClr val="bg1"/>
                </a:solidFill>
                <a:latin typeface="Century Gothic"/>
              </a:rPr>
              <a:t>mediante </a:t>
            </a:r>
            <a:r>
              <a:rPr lang="es-AR" sz="2800" spc="-1" smtClean="0">
                <a:solidFill>
                  <a:schemeClr val="bg1"/>
                </a:solidFill>
                <a:latin typeface="Century Gothic"/>
              </a:rPr>
              <a:t>el</a:t>
            </a:r>
            <a:r>
              <a:rPr lang="es-AR" sz="2800" b="0" strike="noStrike" spc="-1" smtClean="0">
                <a:solidFill>
                  <a:schemeClr val="bg1"/>
                </a:solidFill>
                <a:latin typeface="Century Gothic"/>
              </a:rPr>
              <a:t> método </a:t>
            </a:r>
            <a:r>
              <a:rPr lang="es-AR" sz="2800" b="0" strike="noStrike" spc="-1" dirty="0">
                <a:solidFill>
                  <a:schemeClr val="bg1"/>
                </a:solidFill>
                <a:latin typeface="Century Gothic"/>
              </a:rPr>
              <a:t>y pasos señalados.</a:t>
            </a:r>
            <a:endParaRPr lang="es-AR" sz="2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AR" sz="2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AR" sz="2800" b="0" strike="noStrike" spc="-1" dirty="0">
                <a:solidFill>
                  <a:schemeClr val="bg1"/>
                </a:solidFill>
                <a:latin typeface="Century Gothic"/>
              </a:rPr>
              <a:t>Es el resultado del análisis y estudio del proceso de la ciencia económica que pueden observarse en 3 momentos: </a:t>
            </a:r>
            <a:endParaRPr lang="es-AR" sz="2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AR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AR" sz="2800" b="1" strike="noStrike" spc="-1" dirty="0">
                <a:solidFill>
                  <a:schemeClr val="bg1"/>
                </a:solidFill>
                <a:latin typeface="Century Gothic"/>
              </a:rPr>
              <a:t>REALIDAD- ANALISIS-PRINCIPIOS</a:t>
            </a:r>
            <a:r>
              <a:rPr lang="es-AR" sz="28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endParaRPr lang="es-AR" sz="2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1510145" y="540328"/>
            <a:ext cx="6229855" cy="568036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en-US" sz="4000" b="0" strike="noStrike" spc="-1" dirty="0" err="1">
                <a:solidFill>
                  <a:schemeClr val="bg1"/>
                </a:solidFill>
                <a:latin typeface="Century Gothic"/>
              </a:rPr>
              <a:t>Teorías</a:t>
            </a:r>
            <a:r>
              <a:rPr lang="en-US" sz="4000" b="0" strike="noStrike" spc="-1" dirty="0">
                <a:solidFill>
                  <a:schemeClr val="bg1"/>
                </a:solidFill>
                <a:latin typeface="Century Gothic"/>
              </a:rPr>
              <a:t>  micro y </a:t>
            </a:r>
            <a:r>
              <a:rPr lang="en-US" sz="4000" b="0" strike="noStrike" spc="-1" dirty="0" err="1">
                <a:solidFill>
                  <a:schemeClr val="bg1"/>
                </a:solidFill>
                <a:latin typeface="Century Gothic"/>
              </a:rPr>
              <a:t>macroeconómicas</a:t>
            </a:r>
            <a:r>
              <a:rPr lang="en-US" sz="4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</a:p>
        </p:txBody>
      </p:sp>
      <p:sp>
        <p:nvSpPr>
          <p:cNvPr id="262" name="TextShape 2"/>
          <p:cNvSpPr txBox="1"/>
          <p:nvPr/>
        </p:nvSpPr>
        <p:spPr>
          <a:xfrm>
            <a:off x="1052945" y="1260764"/>
            <a:ext cx="7439891" cy="4760236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El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enfoque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microeconómico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es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esencialmente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analítico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. Propone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como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sujeto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al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agente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económico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(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individuo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empresa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o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familia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). </a:t>
            </a: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s-AR" sz="2000" b="1" strike="noStrike" spc="-1" dirty="0" smtClean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n-US" sz="2000" b="1" strike="noStrike" cap="all" spc="-1" dirty="0" smtClean="0">
                <a:solidFill>
                  <a:schemeClr val="bg1"/>
                </a:solidFill>
                <a:latin typeface="Century Gothic"/>
              </a:rPr>
              <a:t>El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enfoque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macroeconómico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apunta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al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nivel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agregado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.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Leyes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que se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refieren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al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sistema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económico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como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un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todo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.</a:t>
            </a: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  <a:p>
            <a:pPr algn="just">
              <a:lnSpc>
                <a:spcPct val="100000"/>
              </a:lnSpc>
              <a:spcBef>
                <a:spcPts val="1001"/>
              </a:spcBef>
            </a:pP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Sujeto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–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Objeto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– </a:t>
            </a:r>
            <a:r>
              <a:rPr lang="en-US" sz="2000" b="1" strike="noStrike" cap="all" spc="-1" dirty="0" err="1">
                <a:solidFill>
                  <a:schemeClr val="bg1"/>
                </a:solidFill>
                <a:latin typeface="Century Gothic"/>
              </a:rPr>
              <a:t>Problemas</a:t>
            </a:r>
            <a:r>
              <a:rPr lang="en-US" sz="2000" b="1" strike="noStrike" cap="all" spc="-1" dirty="0">
                <a:solidFill>
                  <a:schemeClr val="bg1"/>
                </a:solidFill>
                <a:latin typeface="Century Gothic"/>
              </a:rPr>
              <a:t> </a:t>
            </a: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2123640" y="4509000"/>
            <a:ext cx="6552360" cy="1583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Las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necesidades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varían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cada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persona,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sociedad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, y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cada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lugar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o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contexto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.</a:t>
            </a:r>
          </a:p>
        </p:txBody>
      </p:sp>
      <p:sp>
        <p:nvSpPr>
          <p:cNvPr id="264" name="TextShape 2"/>
          <p:cNvSpPr txBox="1"/>
          <p:nvPr/>
        </p:nvSpPr>
        <p:spPr>
          <a:xfrm>
            <a:off x="514440" y="764640"/>
            <a:ext cx="7795800" cy="374400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45720">
              <a:lnSpc>
                <a:spcPct val="100000"/>
              </a:lnSpc>
              <a:spcBef>
                <a:spcPts val="1001"/>
              </a:spcBef>
            </a:pPr>
            <a:r>
              <a:rPr lang="es-AR" sz="2000" b="1" strike="noStrike" spc="-1" dirty="0" smtClean="0">
                <a:solidFill>
                  <a:schemeClr val="bg1"/>
                </a:solidFill>
                <a:latin typeface="Century Gothic"/>
              </a:rPr>
              <a:t>NECESIDADES CLASIFICACIÓN</a:t>
            </a:r>
            <a:endParaRPr lang="en-US" sz="2000" b="1" strike="noStrike" spc="-1" dirty="0" smtClean="0">
              <a:solidFill>
                <a:schemeClr val="bg1"/>
              </a:solidFill>
              <a:latin typeface="Century Gothic"/>
            </a:endParaRPr>
          </a:p>
          <a:p>
            <a:pPr marL="45720">
              <a:lnSpc>
                <a:spcPct val="100000"/>
              </a:lnSpc>
              <a:spcBef>
                <a:spcPts val="1001"/>
              </a:spcBef>
            </a:pPr>
            <a:r>
              <a:rPr lang="en-US" sz="2000" b="1" strike="noStrike" spc="-1" dirty="0" err="1" smtClean="0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000" b="1" strike="noStrike" spc="-1" dirty="0" smtClean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spc="-1" dirty="0" err="1" smtClean="0">
                <a:solidFill>
                  <a:schemeClr val="bg1"/>
                </a:solidFill>
                <a:latin typeface="Century Gothic"/>
              </a:rPr>
              <a:t>su</a:t>
            </a:r>
            <a:r>
              <a:rPr lang="en-US" sz="2000" b="1" strike="noStrike" spc="-1" dirty="0" smtClean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1" strike="noStrike" spc="-1" dirty="0" err="1" smtClean="0">
                <a:solidFill>
                  <a:schemeClr val="bg1"/>
                </a:solidFill>
                <a:latin typeface="Century Gothic"/>
              </a:rPr>
              <a:t>naturaleza</a:t>
            </a:r>
            <a:r>
              <a:rPr lang="en-US" sz="2000" b="1" strike="noStrike" spc="-1" dirty="0" smtClean="0">
                <a:solidFill>
                  <a:schemeClr val="bg1"/>
                </a:solidFill>
                <a:latin typeface="Century Gothic"/>
              </a:rPr>
              <a:t>:</a:t>
            </a: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Primarias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básicas</a:t>
            </a:r>
            <a:endParaRPr lang="en-US" sz="20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Secundarias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nivel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vida</a:t>
            </a:r>
            <a:endParaRPr lang="en-US" sz="20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45720">
              <a:lnSpc>
                <a:spcPct val="100000"/>
              </a:lnSpc>
              <a:spcBef>
                <a:spcPts val="1001"/>
              </a:spcBef>
            </a:pPr>
            <a:r>
              <a:rPr lang="en-US" sz="2000" b="1" strike="noStrike" spc="-1" dirty="0" err="1" smtClean="0">
                <a:solidFill>
                  <a:schemeClr val="bg1"/>
                </a:solidFill>
                <a:latin typeface="Century Gothic"/>
              </a:rPr>
              <a:t>Por</a:t>
            </a:r>
            <a:r>
              <a:rPr lang="en-US" sz="2000" b="1" strike="noStrike" spc="-1" dirty="0" smtClean="0">
                <a:solidFill>
                  <a:schemeClr val="bg1"/>
                </a:solidFill>
                <a:latin typeface="Century Gothic"/>
              </a:rPr>
              <a:t> la forma de </a:t>
            </a:r>
            <a:r>
              <a:rPr lang="en-US" sz="2000" b="1" strike="noStrike" spc="-1" dirty="0" err="1" smtClean="0">
                <a:solidFill>
                  <a:schemeClr val="bg1"/>
                </a:solidFill>
                <a:latin typeface="Century Gothic"/>
              </a:rPr>
              <a:t>satisfacerla</a:t>
            </a:r>
            <a:r>
              <a:rPr lang="en-US" sz="2000" b="1" spc="-1" dirty="0">
                <a:solidFill>
                  <a:schemeClr val="bg1"/>
                </a:solidFill>
                <a:latin typeface="Century Gothic"/>
              </a:rPr>
              <a:t>:</a:t>
            </a:r>
            <a:endParaRPr lang="en-US" sz="2000" b="1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Publicas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requieren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intervención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del Estado.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Pueden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sociales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defensa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nacional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/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campaña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vacunación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) o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Preferentes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educación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salud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pública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).</a:t>
            </a: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Privadas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se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satisface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mercado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obtener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préstamo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comprar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un auto.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en-US" sz="2000" b="0" strike="noStrike" spc="-1" dirty="0">
              <a:solidFill>
                <a:schemeClr val="bg1"/>
              </a:solidFill>
              <a:latin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extShape 1"/>
          <p:cNvSpPr txBox="1"/>
          <p:nvPr/>
        </p:nvSpPr>
        <p:spPr>
          <a:xfrm>
            <a:off x="484560" y="452880"/>
            <a:ext cx="7054920" cy="1400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Bien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económico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es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todo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aquello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útil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valioso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3200" b="0" strike="noStrike" spc="-1" dirty="0" err="1">
                <a:solidFill>
                  <a:schemeClr val="bg1"/>
                </a:solidFill>
                <a:latin typeface="Century Gothic"/>
              </a:rPr>
              <a:t>apetecible</a:t>
            </a:r>
            <a:r>
              <a:rPr lang="en-US" sz="3200" b="0" strike="noStrike" spc="-1" dirty="0">
                <a:solidFill>
                  <a:schemeClr val="bg1"/>
                </a:solidFill>
                <a:latin typeface="Century Gothic"/>
              </a:rPr>
              <a:t>.</a:t>
            </a:r>
          </a:p>
        </p:txBody>
      </p:sp>
      <p:sp>
        <p:nvSpPr>
          <p:cNvPr id="266" name="TextShape 2"/>
          <p:cNvSpPr txBox="1"/>
          <p:nvPr/>
        </p:nvSpPr>
        <p:spPr>
          <a:xfrm>
            <a:off x="514440" y="2063520"/>
            <a:ext cx="7795800" cy="3310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45720">
              <a:lnSpc>
                <a:spcPct val="100000"/>
              </a:lnSpc>
              <a:spcBef>
                <a:spcPts val="1001"/>
              </a:spcBef>
            </a:pPr>
            <a:r>
              <a:rPr lang="en-US" sz="2800" b="1" strike="noStrike" spc="-1" dirty="0" err="1">
                <a:solidFill>
                  <a:schemeClr val="bg1"/>
                </a:solidFill>
                <a:latin typeface="Century Gothic"/>
              </a:rPr>
              <a:t>Características</a:t>
            </a:r>
            <a:r>
              <a:rPr lang="en-US" sz="2800" b="1" strike="noStrike" spc="-1" dirty="0">
                <a:solidFill>
                  <a:schemeClr val="bg1"/>
                </a:solidFill>
                <a:latin typeface="Century Gothic"/>
              </a:rPr>
              <a:t> del </a:t>
            </a:r>
            <a:r>
              <a:rPr lang="en-US" sz="2800" b="1" strike="noStrike" spc="-1" dirty="0" err="1">
                <a:solidFill>
                  <a:schemeClr val="bg1"/>
                </a:solidFill>
                <a:latin typeface="Century Gothic"/>
              </a:rPr>
              <a:t>bien</a:t>
            </a:r>
            <a:r>
              <a:rPr lang="en-US" sz="2800" b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800" b="1" strike="noStrike" spc="-1" dirty="0" err="1">
                <a:solidFill>
                  <a:schemeClr val="bg1"/>
                </a:solidFill>
                <a:latin typeface="Century Gothic"/>
              </a:rPr>
              <a:t>económico</a:t>
            </a:r>
            <a:r>
              <a:rPr lang="en-US" sz="2800" b="1" strike="noStrike" spc="-1" dirty="0">
                <a:solidFill>
                  <a:schemeClr val="bg1"/>
                </a:solidFill>
                <a:latin typeface="Century Gothic"/>
              </a:rPr>
              <a:t>:</a:t>
            </a: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Que sea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escaso</a:t>
            </a: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Que se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requerido</a:t>
            </a: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Que sea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transferible</a:t>
            </a:r>
            <a:endParaRPr lang="en-US" sz="2800" b="0" strike="noStrike" spc="-1" dirty="0">
              <a:solidFill>
                <a:schemeClr val="bg1"/>
              </a:solidFill>
              <a:latin typeface="Century Gothic"/>
            </a:endParaRPr>
          </a:p>
          <a:p>
            <a:pPr marL="45720">
              <a:lnSpc>
                <a:spcPct val="100000"/>
              </a:lnSpc>
              <a:spcBef>
                <a:spcPts val="1001"/>
              </a:spcBef>
            </a:pPr>
            <a:endParaRPr lang="en-US" sz="2800" b="0" strike="noStrike" spc="-1" dirty="0">
              <a:solidFill>
                <a:srgbClr val="FFFFFF"/>
              </a:solidFill>
              <a:latin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1594080" y="3932564"/>
            <a:ext cx="7549920" cy="1583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Cap. 2 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r>
              <a:rPr lang="en-US" sz="4200" b="0" strike="noStrike" spc="-1" dirty="0" err="1">
                <a:solidFill>
                  <a:schemeClr val="bg1"/>
                </a:solidFill>
                <a:latin typeface="Century Gothic"/>
              </a:rPr>
              <a:t>Política</a:t>
            </a: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4200" b="0" strike="noStrike" spc="-1" dirty="0" err="1">
                <a:solidFill>
                  <a:schemeClr val="bg1"/>
                </a:solidFill>
                <a:latin typeface="Century Gothic"/>
              </a:rPr>
              <a:t>Economía</a:t>
            </a:r>
            <a:r>
              <a:rPr lang="en-US" sz="4200" b="0" strike="noStrike" spc="-1" dirty="0">
                <a:solidFill>
                  <a:schemeClr val="bg1"/>
                </a:solidFill>
                <a:latin typeface="Century Gothic"/>
              </a:rPr>
              <a:t> y Derecho</a:t>
            </a: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. </a:t>
            </a:r>
            <a:r>
              <a:rPr lang="en-US" sz="2800" b="0" strike="noStrike" spc="-1" dirty="0" err="1">
                <a:solidFill>
                  <a:schemeClr val="bg1"/>
                </a:solidFill>
                <a:latin typeface="Century Gothic"/>
              </a:rPr>
              <a:t>Pág</a:t>
            </a:r>
            <a:r>
              <a:rPr lang="en-US" sz="2800" b="0" strike="noStrike" spc="-1" dirty="0">
                <a:solidFill>
                  <a:schemeClr val="bg1"/>
                </a:solidFill>
                <a:latin typeface="Century Gothic"/>
              </a:rPr>
              <a:t>. 54/73</a:t>
            </a:r>
          </a:p>
        </p:txBody>
      </p:sp>
      <p:sp>
        <p:nvSpPr>
          <p:cNvPr id="268" name="TextShape 2"/>
          <p:cNvSpPr txBox="1"/>
          <p:nvPr/>
        </p:nvSpPr>
        <p:spPr>
          <a:xfrm>
            <a:off x="514440" y="836640"/>
            <a:ext cx="8233920" cy="33120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Partir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la idea de Estado para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anclar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los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conceptos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economía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, derecho y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política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entenderlos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sus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realidades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y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pragmatismos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.</a:t>
            </a: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ESTADO: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organización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jurídica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,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política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gobierno-poder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),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asentada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una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jurisdicción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(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territorio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)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determinada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que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persigue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como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fin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último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el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bien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común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de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su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US" sz="2000" b="0" strike="noStrike" spc="-1" dirty="0" err="1">
                <a:solidFill>
                  <a:schemeClr val="bg1"/>
                </a:solidFill>
                <a:latin typeface="Century Gothic"/>
              </a:rPr>
              <a:t>población</a:t>
            </a: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.</a:t>
            </a: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EF53A5"/>
              </a:buClr>
              <a:buSzPct val="80000"/>
              <a:buFont typeface="Wingdings 3" charset="2"/>
              <a:buChar char=""/>
            </a:pPr>
            <a:r>
              <a:rPr lang="en-US" sz="2000" b="0" strike="noStrike" spc="-1" dirty="0">
                <a:solidFill>
                  <a:schemeClr val="bg1"/>
                </a:solidFill>
                <a:latin typeface="Century Gothic"/>
              </a:rPr>
              <a:t>ELEMENTOS: TERRITORIO- PODER-POBLACIÓN- BIEN COMUN- DERECHO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1698</TotalTime>
  <Words>928</Words>
  <Application>Microsoft Office PowerPoint</Application>
  <PresentationFormat>Presentación en pantalla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Candara</vt:lpstr>
      <vt:lpstr>Century Gothic</vt:lpstr>
      <vt:lpstr>Times New Roman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política. Ledesma cap. 2 y 3</dc:title>
  <dc:subject/>
  <dc:creator>Usuario</dc:creator>
  <dc:description/>
  <cp:lastModifiedBy>Marcela Fernández Zorrilla</cp:lastModifiedBy>
  <cp:revision>51</cp:revision>
  <dcterms:created xsi:type="dcterms:W3CDTF">2018-08-19T23:27:31Z</dcterms:created>
  <dcterms:modified xsi:type="dcterms:W3CDTF">2022-08-09T10:19:10Z</dcterms:modified>
  <dc:language>es-AR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17</vt:i4>
  </property>
</Properties>
</file>