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2343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2593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275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37425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146885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9198285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759981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4407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4539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7844374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947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4C759C7-DFDD-443F-9355-9136D86D0F22}" type="datetimeFigureOut">
              <a:rPr lang="es-AR" smtClean="0"/>
              <a:t>16/8/2022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8D4A21B-1ABB-4DEC-AE29-87BF3C55C164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02766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440159"/>
          </a:xfrm>
        </p:spPr>
        <p:txBody>
          <a:bodyPr>
            <a:normAutofit/>
          </a:bodyPr>
          <a:lstStyle/>
          <a:p>
            <a:r>
              <a:rPr lang="es-AR" sz="4200" dirty="0" smtClean="0"/>
              <a:t>Robert HEILBRONER y </a:t>
            </a:r>
            <a:r>
              <a:rPr lang="es-AR" sz="4200" dirty="0"/>
              <a:t>W</a:t>
            </a:r>
            <a:r>
              <a:rPr lang="es-AR" sz="4200" dirty="0" smtClean="0"/>
              <a:t>illiam MILBERG . Cap. 4</a:t>
            </a:r>
            <a:endParaRPr lang="es-AR" sz="4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r>
              <a:rPr lang="es-AR" sz="4800" b="1" dirty="0" smtClean="0">
                <a:solidFill>
                  <a:srgbClr val="FF0000"/>
                </a:solidFill>
              </a:rPr>
              <a:t>LA REVOLUCIÓN INDUSTRIAL</a:t>
            </a:r>
            <a:endParaRPr lang="es-AR" sz="4400" b="1" dirty="0" smtClean="0">
              <a:solidFill>
                <a:srgbClr val="FF0000"/>
              </a:solidFill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71543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Período de la Revolución Industrial (1770…)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 smtClean="0"/>
              <a:t>… Hasta finales del S. XVII la fabricación industrial no era lo importante, sólo el comercio y la agricultura…</a:t>
            </a:r>
          </a:p>
          <a:p>
            <a:pPr marL="0" indent="0">
              <a:buNone/>
            </a:pPr>
            <a:r>
              <a:rPr lang="es-AR" dirty="0" smtClean="0"/>
              <a:t>Qué factores influyeron? </a:t>
            </a:r>
          </a:p>
          <a:p>
            <a:pPr>
              <a:buFont typeface="Wingdings" pitchFamily="2" charset="2"/>
              <a:buChar char="v"/>
            </a:pPr>
            <a:r>
              <a:rPr lang="es-AR" dirty="0" smtClean="0"/>
              <a:t>El ritmo del cambio tecnológico cambia el interés en el desarrollo industrial. Porque cambia la base económica para la fabricación a gran escala, el dinero circulante era muy escaso, entre campesinos, esclavos y siervos.</a:t>
            </a:r>
          </a:p>
          <a:p>
            <a:pPr marL="0" indent="0">
              <a:buNone/>
            </a:pPr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80882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s-AR" sz="4000" b="1" dirty="0" smtClean="0"/>
              <a:t>Porque en Inglaterra? 1750</a:t>
            </a:r>
            <a:r>
              <a:rPr lang="es-AR" dirty="0" smtClean="0"/>
              <a:t>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AR" dirty="0" smtClean="0"/>
              <a:t>Claves: </a:t>
            </a:r>
            <a:endParaRPr lang="es-AR" sz="2800" dirty="0" smtClean="0"/>
          </a:p>
          <a:p>
            <a:r>
              <a:rPr lang="es-AR" sz="2800" dirty="0" smtClean="0"/>
              <a:t>Poseía riquezas: exploraciones, comercio esclavo, piratería, guerras y comercio.</a:t>
            </a:r>
          </a:p>
          <a:p>
            <a:r>
              <a:rPr lang="es-AR" sz="2800" dirty="0" smtClean="0"/>
              <a:t>Transformación de la sociedad feudal en sociedad comercial CERCAMIENTOS</a:t>
            </a:r>
          </a:p>
          <a:p>
            <a:r>
              <a:rPr lang="es-AR" sz="2800" dirty="0" smtClean="0"/>
              <a:t>Creación real sociedad -1660 gran interés por la</a:t>
            </a:r>
            <a:r>
              <a:rPr lang="es-AR" sz="2800" dirty="0" smtClean="0">
                <a:solidFill>
                  <a:srgbClr val="FF0000"/>
                </a:solidFill>
              </a:rPr>
              <a:t> ciencia y tecnología; </a:t>
            </a:r>
            <a:r>
              <a:rPr lang="es-AR" sz="2800" dirty="0" smtClean="0"/>
              <a:t>la ingeniería, la agricultura científica,  rotación de cosechas y fertilizantes.  </a:t>
            </a:r>
          </a:p>
          <a:p>
            <a:r>
              <a:rPr lang="es-AR" sz="2800" dirty="0" smtClean="0"/>
              <a:t>Otras causas: enorme reserva de hierro y carbón. Creación del sistema de patentes (protege propiedad inventor</a:t>
            </a:r>
            <a:r>
              <a:rPr lang="es-AR" sz="2800" dirty="0"/>
              <a:t>)</a:t>
            </a:r>
            <a:endParaRPr lang="es-AR" sz="2800" dirty="0" smtClean="0"/>
          </a:p>
          <a:p>
            <a:r>
              <a:rPr lang="es-A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Nuevos hombres: no provenían de la nobleza - no poseían capital.</a:t>
            </a:r>
            <a:r>
              <a:rPr lang="es-AR" sz="2800" dirty="0" smtClean="0"/>
              <a:t> Por lo que fue una sociedad FLEXIBLE que permitió la aparición  de estos</a:t>
            </a:r>
            <a:r>
              <a:rPr lang="es-AR" sz="2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aventureros. Eran emprendedores y organizados, interesados en el crecimiento y la inversión.</a:t>
            </a:r>
          </a:p>
        </p:txBody>
      </p:sp>
    </p:spTree>
    <p:extLst>
      <p:ext uri="{BB962C8B-B14F-4D97-AF65-F5344CB8AC3E}">
        <p14:creationId xmlns:p14="http://schemas.microsoft.com/office/powerpoint/2010/main" val="519197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274638"/>
            <a:ext cx="6624736" cy="850106"/>
          </a:xfrm>
        </p:spPr>
        <p:txBody>
          <a:bodyPr>
            <a:normAutofit/>
          </a:bodyPr>
          <a:lstStyle/>
          <a:p>
            <a:r>
              <a:rPr lang="es-AR" sz="3200" b="1" dirty="0" smtClean="0">
                <a:solidFill>
                  <a:srgbClr val="00B050"/>
                </a:solidFill>
              </a:rPr>
              <a:t>EFECTOS DEL NUEVO ORDEN</a:t>
            </a:r>
            <a:endParaRPr lang="es-AR" sz="3200" b="1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AR" sz="3800" dirty="0" smtClean="0"/>
              <a:t>Incremento sustancial en la Producción   </a:t>
            </a:r>
          </a:p>
          <a:p>
            <a:pPr marL="514350" indent="-514350">
              <a:buFont typeface="+mj-lt"/>
              <a:buAutoNum type="arabicPeriod"/>
            </a:pPr>
            <a:r>
              <a:rPr lang="es-AR" sz="3800" dirty="0" smtClean="0"/>
              <a:t>Fábrica como centro de la vida social y económica. PROBLEMAS.</a:t>
            </a:r>
          </a:p>
          <a:p>
            <a:pPr marL="514350" indent="-514350">
              <a:buFont typeface="+mj-lt"/>
              <a:buAutoNum type="arabicPeriod"/>
            </a:pPr>
            <a:r>
              <a:rPr lang="es-AR" sz="3800" dirty="0" smtClean="0"/>
              <a:t>Las mayores críticas al capitalismo industrial se daban en mayor medida por las consecuencias políticas. </a:t>
            </a:r>
            <a:r>
              <a:rPr lang="es-AR" sz="3800" i="1" u="sng" dirty="0" smtClean="0"/>
              <a:t>Reorientación de ideas políticas </a:t>
            </a:r>
            <a:r>
              <a:rPr lang="es-AR" sz="3800" dirty="0" smtClean="0"/>
              <a:t>(democracia, justicia social, derechos del individuo). </a:t>
            </a:r>
          </a:p>
          <a:p>
            <a:pPr marL="514350" indent="-514350">
              <a:buFont typeface="+mj-lt"/>
              <a:buAutoNum type="arabicPeriod"/>
            </a:pPr>
            <a:r>
              <a:rPr lang="es-AR" sz="3800" dirty="0" smtClean="0"/>
              <a:t>Aumento de la calidad de vida a largo plazo.1870</a:t>
            </a:r>
          </a:p>
          <a:p>
            <a:pPr marL="0" indent="0">
              <a:buNone/>
            </a:pPr>
            <a:r>
              <a:rPr lang="es-AR" sz="3800" dirty="0" smtClean="0"/>
              <a:t>            </a:t>
            </a:r>
            <a:r>
              <a:rPr lang="es-AR" sz="3800" dirty="0" err="1" smtClean="0"/>
              <a:t>hs</a:t>
            </a:r>
            <a:r>
              <a:rPr lang="es-AR" sz="3800" dirty="0" smtClean="0"/>
              <a:t>. trabajo</a:t>
            </a:r>
          </a:p>
          <a:p>
            <a:pPr marL="0" indent="0">
              <a:buNone/>
            </a:pPr>
            <a:r>
              <a:rPr lang="es-AR" sz="3800" dirty="0"/>
              <a:t> </a:t>
            </a:r>
            <a:r>
              <a:rPr lang="es-AR" sz="3800" dirty="0" smtClean="0"/>
              <a:t>          retribuciones               precios de bienes</a:t>
            </a:r>
          </a:p>
          <a:p>
            <a:pPr marL="514350" indent="-514350">
              <a:buFont typeface="+mj-lt"/>
              <a:buAutoNum type="arabicPeriod"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 </a:t>
            </a:r>
            <a:endParaRPr lang="es-AR" dirty="0"/>
          </a:p>
        </p:txBody>
      </p:sp>
      <p:sp>
        <p:nvSpPr>
          <p:cNvPr id="9" name="8 Flecha abajo"/>
          <p:cNvSpPr/>
          <p:nvPr/>
        </p:nvSpPr>
        <p:spPr>
          <a:xfrm>
            <a:off x="1069900" y="4105650"/>
            <a:ext cx="242316" cy="3314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Flecha arriba"/>
          <p:cNvSpPr/>
          <p:nvPr/>
        </p:nvSpPr>
        <p:spPr>
          <a:xfrm>
            <a:off x="1069900" y="4653136"/>
            <a:ext cx="242316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heurón"/>
          <p:cNvSpPr/>
          <p:nvPr/>
        </p:nvSpPr>
        <p:spPr>
          <a:xfrm>
            <a:off x="3419872" y="4425094"/>
            <a:ext cx="360040" cy="36004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2" name="11 Flecha arriba"/>
          <p:cNvSpPr/>
          <p:nvPr/>
        </p:nvSpPr>
        <p:spPr>
          <a:xfrm>
            <a:off x="4067944" y="4425094"/>
            <a:ext cx="242316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5377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 Qué </a:t>
            </a:r>
            <a:r>
              <a:rPr lang="es-AR" dirty="0" smtClean="0"/>
              <a:t>se necesita para </a:t>
            </a:r>
            <a:r>
              <a:rPr lang="es-AR" dirty="0" smtClean="0"/>
              <a:t>   aumentar </a:t>
            </a:r>
            <a:r>
              <a:rPr lang="es-AR" dirty="0" smtClean="0"/>
              <a:t>el bienestar económico?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/>
          <a:lstStyle/>
          <a:p>
            <a:pPr marL="0" indent="0" algn="ctr">
              <a:buNone/>
            </a:pPr>
            <a:endParaRPr lang="es-AR" dirty="0" smtClean="0"/>
          </a:p>
          <a:p>
            <a:pPr marL="0" indent="0" algn="ctr">
              <a:buNone/>
            </a:pPr>
            <a:r>
              <a:rPr lang="es-AR" dirty="0" smtClean="0"/>
              <a:t>Consigna</a:t>
            </a:r>
            <a:r>
              <a:rPr lang="es-AR" dirty="0" smtClean="0"/>
              <a:t>:</a:t>
            </a:r>
            <a:r>
              <a:rPr lang="es-AR" b="1" dirty="0" smtClean="0"/>
              <a:t> </a:t>
            </a:r>
            <a:r>
              <a:rPr lang="es-AR" b="1" dirty="0">
                <a:solidFill>
                  <a:srgbClr val="00B050"/>
                </a:solidFill>
              </a:rPr>
              <a:t>A</a:t>
            </a:r>
            <a:r>
              <a:rPr lang="es-AR" b="1" dirty="0" smtClean="0">
                <a:solidFill>
                  <a:srgbClr val="00B050"/>
                </a:solidFill>
              </a:rPr>
              <a:t>umentar la producción por encima                                  del aumento de la población.</a:t>
            </a:r>
          </a:p>
          <a:p>
            <a:pPr marL="0" indent="0" algn="ctr">
              <a:buNone/>
            </a:pPr>
            <a:endParaRPr lang="es-AR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s-AR" dirty="0" smtClean="0"/>
              <a:t>COMO SE LOGRA?</a:t>
            </a:r>
          </a:p>
          <a:p>
            <a:pPr marL="514350" indent="-514350">
              <a:buAutoNum type="alphaUcParenR"/>
            </a:pPr>
            <a:r>
              <a:rPr lang="es-AR" dirty="0" smtClean="0"/>
              <a:t>Con interacción de la energía humana y del Capital (cualquier cosa que aumente la productividad per </a:t>
            </a:r>
            <a:r>
              <a:rPr lang="es-AR" dirty="0" smtClean="0"/>
              <a:t>cápita) </a:t>
            </a:r>
            <a:endParaRPr lang="es-AR" dirty="0" smtClean="0"/>
          </a:p>
          <a:p>
            <a:pPr marL="514350" indent="-514350">
              <a:buAutoNum type="alphaUcParenR"/>
            </a:pPr>
            <a:r>
              <a:rPr lang="es-AR" dirty="0" smtClean="0"/>
              <a:t>El capital permite la ESPECIALIZACIÓN DEL TRABAJO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94747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352928" cy="1714202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100" b="1" dirty="0" smtClean="0">
                <a:solidFill>
                  <a:srgbClr val="00B050"/>
                </a:solidFill>
              </a:rPr>
              <a:t/>
            </a:r>
            <a:br>
              <a:rPr lang="es-AR" sz="3100" b="1" dirty="0" smtClean="0">
                <a:solidFill>
                  <a:srgbClr val="00B050"/>
                </a:solidFill>
              </a:rPr>
            </a:br>
            <a:r>
              <a:rPr lang="es-AR" sz="3100" b="1" dirty="0">
                <a:solidFill>
                  <a:srgbClr val="00B050"/>
                </a:solidFill>
              </a:rPr>
              <a:t> </a:t>
            </a:r>
            <a:r>
              <a:rPr lang="es-AR" sz="3100" b="1" dirty="0" smtClean="0">
                <a:solidFill>
                  <a:srgbClr val="00B050"/>
                </a:solidFill>
              </a:rPr>
              <a:t>    </a:t>
            </a:r>
            <a:r>
              <a:rPr lang="es-AR" sz="3100" b="1" dirty="0" smtClean="0">
                <a:solidFill>
                  <a:srgbClr val="00B050"/>
                </a:solidFill>
              </a:rPr>
              <a:t>Cómo </a:t>
            </a:r>
            <a:r>
              <a:rPr lang="es-AR" sz="3100" b="1" dirty="0" smtClean="0">
                <a:solidFill>
                  <a:srgbClr val="00B050"/>
                </a:solidFill>
              </a:rPr>
              <a:t>se origina el CAPITAL</a:t>
            </a:r>
            <a:r>
              <a:rPr lang="es-AR" sz="3100" b="1" dirty="0" smtClean="0">
                <a:solidFill>
                  <a:srgbClr val="00B050"/>
                </a:solidFill>
              </a:rPr>
              <a:t>?</a:t>
            </a:r>
            <a:r>
              <a:rPr lang="es-AR" sz="3100" dirty="0" smtClean="0"/>
              <a:t>:</a:t>
            </a:r>
            <a:br>
              <a:rPr lang="es-AR" sz="3100" dirty="0" smtClean="0"/>
            </a:br>
            <a:r>
              <a:rPr lang="es-AR" sz="3100" dirty="0" smtClean="0"/>
              <a:t> </a:t>
            </a:r>
            <a:r>
              <a:rPr lang="es-AR" sz="2700" dirty="0" smtClean="0"/>
              <a:t>el paso previo es </a:t>
            </a:r>
            <a:r>
              <a:rPr lang="es-AR" sz="2700" dirty="0" smtClean="0"/>
              <a:t>el AHORRO </a:t>
            </a:r>
            <a:r>
              <a:rPr lang="es-AR" sz="2700" dirty="0" smtClean="0"/>
              <a:t>(Posponer el consumo presente) y la INVERSIÓN (utilizar los recursos </a:t>
            </a:r>
            <a:r>
              <a:rPr lang="es-AR" sz="2700" dirty="0"/>
              <a:t>-</a:t>
            </a:r>
            <a:r>
              <a:rPr lang="es-AR" sz="2700" dirty="0" smtClean="0"/>
              <a:t>trabajo e insumos- y </a:t>
            </a:r>
            <a:r>
              <a:rPr lang="es-AR" sz="2700" dirty="0" smtClean="0"/>
              <a:t>para formar </a:t>
            </a:r>
            <a:r>
              <a:rPr lang="es-AR" sz="2700" dirty="0" smtClean="0"/>
              <a:t>bienes de capital).</a:t>
            </a:r>
            <a:br>
              <a:rPr lang="es-AR" sz="2700" dirty="0" smtClean="0"/>
            </a:br>
            <a:r>
              <a:rPr lang="es-AR" sz="2400" b="1" i="1" u="sng" dirty="0" smtClean="0">
                <a:solidFill>
                  <a:srgbClr val="666666"/>
                </a:solidFill>
                <a:ea typeface="+mn-ea"/>
                <a:cs typeface="+mn-cs"/>
              </a:rPr>
              <a:t>Quien </a:t>
            </a:r>
            <a:r>
              <a:rPr lang="es-AR" sz="2400" b="1" i="1" u="sng" dirty="0">
                <a:solidFill>
                  <a:srgbClr val="666666"/>
                </a:solidFill>
                <a:ea typeface="+mn-ea"/>
                <a:cs typeface="+mn-cs"/>
              </a:rPr>
              <a:t>ahorra es distinto a quien invierte.</a:t>
            </a:r>
            <a:r>
              <a:rPr lang="es-AR" sz="3100" dirty="0" smtClean="0"/>
              <a:t/>
            </a:r>
            <a:br>
              <a:rPr lang="es-AR" sz="3100" dirty="0" smtClean="0"/>
            </a:br>
            <a:endParaRPr lang="es-AR" sz="31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38758" y="2286002"/>
            <a:ext cx="7633742" cy="4023318"/>
          </a:xfrm>
        </p:spPr>
        <p:txBody>
          <a:bodyPr>
            <a:normAutofit/>
          </a:bodyPr>
          <a:lstStyle/>
          <a:p>
            <a:endParaRPr lang="es-AR" b="1" i="1" u="sng" dirty="0" smtClean="0"/>
          </a:p>
          <a:p>
            <a:r>
              <a:rPr lang="es-AR" b="1" i="1" u="sng" dirty="0" smtClean="0"/>
              <a:t>Relación </a:t>
            </a:r>
            <a:r>
              <a:rPr lang="es-AR" b="1" i="1" u="sng" dirty="0" smtClean="0"/>
              <a:t>con el crecimiento</a:t>
            </a:r>
          </a:p>
          <a:p>
            <a:pPr marL="0" indent="0">
              <a:buNone/>
            </a:pPr>
            <a:r>
              <a:rPr lang="es-AR" dirty="0" smtClean="0"/>
              <a:t>Caso 1:</a:t>
            </a:r>
            <a:r>
              <a:rPr lang="es-AR" dirty="0" smtClean="0">
                <a:solidFill>
                  <a:srgbClr val="00B050"/>
                </a:solidFill>
              </a:rPr>
              <a:t> En una sociedad rica</a:t>
            </a:r>
            <a:r>
              <a:rPr lang="es-AR" dirty="0" smtClean="0"/>
              <a:t> con pleno empleo para aumentar la inversión tiene que bajar el consumo (ahorro). Si aumentan los ingresos va a aumentar la producción con crecimiento rápido.</a:t>
            </a:r>
          </a:p>
          <a:p>
            <a:pPr marL="0" indent="0">
              <a:buNone/>
            </a:pPr>
            <a:r>
              <a:rPr lang="es-AR" dirty="0" smtClean="0"/>
              <a:t>Caso 2:</a:t>
            </a:r>
            <a:r>
              <a:rPr lang="es-AR" dirty="0" smtClean="0">
                <a:solidFill>
                  <a:srgbClr val="00B050"/>
                </a:solidFill>
              </a:rPr>
              <a:t> En una sociedad pobre</a:t>
            </a:r>
            <a:r>
              <a:rPr lang="es-AR" dirty="0" smtClean="0"/>
              <a:t>, su consumo es bajo, por lo tanto su capacidad de ahorro es baja. Si bajan los ingresos va a disminuir el crecimiento y será </a:t>
            </a:r>
            <a:r>
              <a:rPr lang="es-AR" dirty="0" smtClean="0"/>
              <a:t>lento.</a:t>
            </a:r>
          </a:p>
          <a:p>
            <a:r>
              <a:rPr lang="es-AR" dirty="0" smtClean="0"/>
              <a:t>Quién </a:t>
            </a:r>
            <a:r>
              <a:rPr lang="es-AR" dirty="0" smtClean="0"/>
              <a:t>ahorraba en Inglaterra a principios del s. XIX?</a:t>
            </a:r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99938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936104"/>
          </a:xfrm>
        </p:spPr>
        <p:txBody>
          <a:bodyPr>
            <a:noAutofit/>
          </a:bodyPr>
          <a:lstStyle/>
          <a:p>
            <a:pPr algn="ctr"/>
            <a:r>
              <a:rPr lang="es-AR" sz="3600" b="1" dirty="0" smtClean="0">
                <a:solidFill>
                  <a:srgbClr val="00B050"/>
                </a:solidFill>
              </a:rPr>
              <a:t>CRECIMIENTO </a:t>
            </a:r>
            <a:r>
              <a:rPr lang="es-AR" sz="3600" b="1" dirty="0" smtClean="0">
                <a:solidFill>
                  <a:srgbClr val="00B050"/>
                </a:solidFill>
              </a:rPr>
              <a:t>según TIPOS DE SOCIEDADES </a:t>
            </a:r>
            <a:r>
              <a:rPr lang="es-AR" sz="3600" b="1" dirty="0" smtClean="0">
                <a:solidFill>
                  <a:srgbClr val="00B050"/>
                </a:solidFill>
              </a:rPr>
              <a:t>ECONÓMICAS</a:t>
            </a:r>
            <a:br>
              <a:rPr lang="es-AR" sz="3600" b="1" dirty="0" smtClean="0">
                <a:solidFill>
                  <a:srgbClr val="00B050"/>
                </a:solidFill>
              </a:rPr>
            </a:br>
            <a:r>
              <a:rPr lang="es-AR" sz="3600" b="1" dirty="0">
                <a:solidFill>
                  <a:srgbClr val="00B050"/>
                </a:solidFill>
              </a:rPr>
              <a:t/>
            </a:r>
            <a:br>
              <a:rPr lang="es-AR" sz="3600" b="1" dirty="0">
                <a:solidFill>
                  <a:srgbClr val="00B050"/>
                </a:solidFill>
              </a:rPr>
            </a:br>
            <a:r>
              <a:rPr lang="es-AR" sz="3600" b="1" dirty="0" smtClean="0">
                <a:solidFill>
                  <a:srgbClr val="00B050"/>
                </a:solidFill>
              </a:rPr>
              <a:t/>
            </a:r>
            <a:br>
              <a:rPr lang="es-AR" sz="3600" b="1" dirty="0" smtClean="0">
                <a:solidFill>
                  <a:srgbClr val="00B050"/>
                </a:solidFill>
              </a:rPr>
            </a:br>
            <a:endParaRPr lang="es-AR" sz="3600" b="1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AR" b="1" dirty="0" smtClean="0">
                <a:solidFill>
                  <a:srgbClr val="00B050"/>
                </a:solidFill>
              </a:rPr>
              <a:t>Tradicional</a:t>
            </a:r>
            <a:r>
              <a:rPr lang="es-AR" b="1" dirty="0" smtClean="0">
                <a:solidFill>
                  <a:srgbClr val="00B050"/>
                </a:solidFill>
              </a:rPr>
              <a:t>:</a:t>
            </a:r>
            <a:r>
              <a:rPr lang="es-AR" dirty="0" smtClean="0"/>
              <a:t> no existía crecimiento porque existían barreras religiosas y sociales que no permitían cambios o inducir la dirección de los factores (</a:t>
            </a:r>
            <a:r>
              <a:rPr lang="es-AR" dirty="0" err="1" smtClean="0"/>
              <a:t>ej</a:t>
            </a:r>
            <a:r>
              <a:rPr lang="es-AR" dirty="0" smtClean="0"/>
              <a:t> medieval feudalismo)</a:t>
            </a:r>
            <a:endParaRPr lang="es-AR" b="1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s-AR" b="1" dirty="0" smtClean="0">
                <a:solidFill>
                  <a:srgbClr val="00B050"/>
                </a:solidFill>
              </a:rPr>
              <a:t>Mando Centralizado:</a:t>
            </a:r>
            <a:r>
              <a:rPr lang="es-AR" dirty="0" smtClean="0"/>
              <a:t> existía rápido crecimiento: china, Unión Soviética. La Autoridad ordena dónde ubicar los recursos</a:t>
            </a:r>
            <a:r>
              <a:rPr lang="es-A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s-AR" dirty="0" smtClean="0"/>
          </a:p>
          <a:p>
            <a:pPr marL="514350" indent="-514350">
              <a:buFont typeface="+mj-lt"/>
              <a:buAutoNum type="arabicPeriod"/>
            </a:pPr>
            <a:r>
              <a:rPr lang="es-AR" b="1" dirty="0" smtClean="0">
                <a:solidFill>
                  <a:srgbClr val="00B050"/>
                </a:solidFill>
              </a:rPr>
              <a:t>Mercado:</a:t>
            </a:r>
            <a:r>
              <a:rPr lang="es-AR" dirty="0" smtClean="0"/>
              <a:t> Cómo logró generar RECURSOS?</a:t>
            </a:r>
          </a:p>
          <a:p>
            <a:pPr marL="0" indent="0">
              <a:buNone/>
            </a:pPr>
            <a:r>
              <a:rPr lang="es-AR" dirty="0" smtClean="0"/>
              <a:t>                      Utilidades: fabricantes</a:t>
            </a:r>
          </a:p>
          <a:p>
            <a:pPr marL="0" indent="0">
              <a:buNone/>
            </a:pPr>
            <a:r>
              <a:rPr lang="es-AR" dirty="0"/>
              <a:t>	</a:t>
            </a:r>
            <a:r>
              <a:rPr lang="es-AR" dirty="0" smtClean="0"/>
              <a:t>          Salarios: </a:t>
            </a:r>
            <a:r>
              <a:rPr lang="es-AR" dirty="0" smtClean="0"/>
              <a:t>trabajadores</a:t>
            </a:r>
          </a:p>
          <a:p>
            <a:pPr marL="0" indent="0">
              <a:buNone/>
            </a:pPr>
            <a:endParaRPr lang="es-AR" dirty="0" smtClean="0"/>
          </a:p>
          <a:p>
            <a:pPr algn="ctr">
              <a:buFont typeface="Wingdings" pitchFamily="2" charset="2"/>
              <a:buChar char="v"/>
            </a:pPr>
            <a:r>
              <a:rPr lang="es-AR" dirty="0" smtClean="0">
                <a:solidFill>
                  <a:srgbClr val="FF0000"/>
                </a:solidFill>
              </a:rPr>
              <a:t>El capitalismo resulto el mejor mecanismo de acumulación del CAPITAL, donde el crecimiento económico es considerado parte integral de la vida diaria.</a:t>
            </a:r>
          </a:p>
          <a:p>
            <a:pPr marL="514350" indent="-514350">
              <a:buFont typeface="+mj-lt"/>
              <a:buAutoNum type="arabicPeriod"/>
            </a:pPr>
            <a:endParaRPr lang="es-A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42616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546</TotalTime>
  <Words>475</Words>
  <Application>Microsoft Office PowerPoint</Application>
  <PresentationFormat>Presentación en pantalla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Gill Sans MT</vt:lpstr>
      <vt:lpstr>Impact</vt:lpstr>
      <vt:lpstr>Wingdings</vt:lpstr>
      <vt:lpstr>Badge</vt:lpstr>
      <vt:lpstr>Robert HEILBRONER y William MILBERG . Cap. 4</vt:lpstr>
      <vt:lpstr>Período de la Revolución Industrial (1770…)</vt:lpstr>
      <vt:lpstr>Porque en Inglaterra? 1750 </vt:lpstr>
      <vt:lpstr>EFECTOS DEL NUEVO ORDEN</vt:lpstr>
      <vt:lpstr> Qué se necesita para    aumentar el bienestar económico?</vt:lpstr>
      <vt:lpstr>      Cómo se origina el CAPITAL?:  el paso previo es el AHORRO (Posponer el consumo presente) y la INVERSIÓN (utilizar los recursos -trabajo e insumos- y para formar bienes de capital). Quien ahorra es distinto a quien invierte. </vt:lpstr>
      <vt:lpstr>CRECIMIENTO según TIPOS DE SOCIEDADES ECONÓMICAS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HEILBRONER y MILBERG . Cap. 4</dc:title>
  <dc:creator>Usuario</dc:creator>
  <cp:lastModifiedBy>Marcela Fernández Zorrilla</cp:lastModifiedBy>
  <cp:revision>32</cp:revision>
  <dcterms:created xsi:type="dcterms:W3CDTF">2017-04-05T11:43:58Z</dcterms:created>
  <dcterms:modified xsi:type="dcterms:W3CDTF">2022-08-16T14:08:48Z</dcterms:modified>
</cp:coreProperties>
</file>