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6"/>
  </p:notesMasterIdLst>
  <p:sldIdLst>
    <p:sldId id="310" r:id="rId3"/>
    <p:sldId id="294" r:id="rId4"/>
    <p:sldId id="290" r:id="rId5"/>
    <p:sldId id="291" r:id="rId6"/>
    <p:sldId id="305" r:id="rId7"/>
    <p:sldId id="292" r:id="rId8"/>
    <p:sldId id="306" r:id="rId9"/>
    <p:sldId id="307" r:id="rId10"/>
    <p:sldId id="308" r:id="rId11"/>
    <p:sldId id="293" r:id="rId12"/>
    <p:sldId id="298" r:id="rId13"/>
    <p:sldId id="295" r:id="rId14"/>
    <p:sldId id="309" r:id="rId15"/>
    <p:sldId id="256" r:id="rId16"/>
    <p:sldId id="299" r:id="rId17"/>
    <p:sldId id="285" r:id="rId18"/>
    <p:sldId id="287" r:id="rId19"/>
    <p:sldId id="304" r:id="rId20"/>
    <p:sldId id="301" r:id="rId21"/>
    <p:sldId id="303" r:id="rId22"/>
    <p:sldId id="273" r:id="rId23"/>
    <p:sldId id="297" r:id="rId24"/>
    <p:sldId id="277" r:id="rId2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43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&lt;cabecera&gt;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BA62B89-0D49-4322-8E1C-0BFA92C72484}" type="slidenum">
              <a:rPr lang="es-A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es-A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14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6A596A5-0739-4888-8578-B64F840C0163}" type="slidenum">
              <a:rPr lang="es-A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es-A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A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76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16200000">
            <a:off x="7554240" y="5254560"/>
            <a:ext cx="1892520" cy="1293840"/>
          </a:xfrm>
          <a:prstGeom prst="triangle">
            <a:avLst>
              <a:gd name="adj" fmla="val 51323"/>
            </a:avLst>
          </a:prstGeom>
          <a:gradFill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20904000"/>
          </a:gradFill>
          <a:ln>
            <a:noFill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40720" y="776160"/>
            <a:ext cx="8062560" cy="1469520"/>
          </a:xfrm>
          <a:prstGeom prst="rect">
            <a:avLst/>
          </a:prstGeom>
        </p:spPr>
        <p:txBody>
          <a:bodyPr lIns="90000" tIns="45000" rIns="90000" bIns="45000" anchor="b">
            <a:normAutofit/>
          </a:bodyPr>
          <a:lstStyle/>
          <a:p>
            <a:pPr marL="484560" algn="r">
              <a:lnSpc>
                <a:spcPct val="100000"/>
              </a:lnSpc>
            </a:pPr>
            <a:r>
              <a:rPr lang="es-ES" sz="4400" b="0" strike="noStrike" spc="-1">
                <a:solidFill>
                  <a:srgbClr val="D2678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Haga clic para modificar el estilo de título del patrón</a:t>
            </a:r>
            <a:endParaRPr lang="es-E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1371600" y="6012720"/>
            <a:ext cx="5790960" cy="364680"/>
          </a:xfrm>
          <a:prstGeom prst="rect">
            <a:avLst/>
          </a:prstGeom>
        </p:spPr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10EA2392-78F8-4BB8-BAFD-F7A57A858B4E}" type="datetime">
              <a:rPr lang="es-AR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31/8/2022</a:t>
            </a:fld>
            <a:endParaRPr lang="es-A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1371600" y="5650560"/>
            <a:ext cx="5790960" cy="364680"/>
          </a:xfrm>
          <a:prstGeom prst="rect">
            <a:avLst/>
          </a:prstGeom>
        </p:spPr>
        <p:txBody>
          <a:bodyPr lIns="90000" tIns="0" rIns="90000" bIns="0" anchor="b"/>
          <a:lstStyle/>
          <a:p>
            <a:endParaRPr lang="es-A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392320" y="5752440"/>
            <a:ext cx="50256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9A8D0985-1880-414B-A85A-C0E93158170D}" type="slidenum">
              <a:rPr lang="es-AR" sz="13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‹Nº›</a:t>
            </a:fld>
            <a:endParaRPr lang="es-A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1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2" name="PlaceHolder 4"/>
          <p:cNvSpPr>
            <a:spLocks noGrp="1"/>
          </p:cNvSpPr>
          <p:nvPr>
            <p:ph type="dt"/>
          </p:nvPr>
        </p:nvSpPr>
        <p:spPr>
          <a:xfrm>
            <a:off x="4791600" y="6481080"/>
            <a:ext cx="2133360" cy="3013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5E269471-F7C7-4352-8F11-F8BB705D1DF0}" type="datetime">
              <a:rPr lang="es-AR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31/8/2022</a:t>
            </a:fld>
            <a:endParaRPr lang="es-A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/>
          </p:nvPr>
        </p:nvSpPr>
        <p:spPr>
          <a:xfrm>
            <a:off x="457200" y="6481800"/>
            <a:ext cx="4259520" cy="3006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es-A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/>
          </p:nvPr>
        </p:nvSpPr>
        <p:spPr>
          <a:xfrm>
            <a:off x="7589520" y="6481080"/>
            <a:ext cx="502560" cy="3013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2D7950D5-B9CA-4873-8EDE-3323532E37AD}" type="slidenum">
              <a:rPr lang="es-AR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‹Nº›</a:t>
            </a:fld>
            <a:endParaRPr lang="es-A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del texto de título</a:t>
            </a:r>
          </a:p>
        </p:txBody>
      </p:sp>
      <p:sp>
        <p:nvSpPr>
          <p:cNvPr id="96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30800"/>
            <a:ext cx="8229240" cy="1144800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FUNDAMENTOS DE ECONOMÍA</a:t>
            </a:r>
            <a:endParaRPr lang="es-A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57200" y="3252650"/>
            <a:ext cx="8229240" cy="1845823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4400" dirty="0" smtClean="0"/>
              <a:t>UNIDAD TEMÁTICA 5</a:t>
            </a:r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370856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" y="2885"/>
            <a:ext cx="8739052" cy="68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007531" cy="11448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AR" b="1" dirty="0" smtClean="0"/>
              <a:t>ESTADO DE BIENESTAR</a:t>
            </a:r>
            <a:endParaRPr lang="es-A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30713" y="1617582"/>
            <a:ext cx="8020955" cy="466565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AR" sz="2800" dirty="0" smtClean="0"/>
              <a:t>	ALEMANIA 1880 Von Bismarck: leyes por accidentes, enfermedades, ancianidad e invalidez.</a:t>
            </a:r>
          </a:p>
          <a:p>
            <a:endParaRPr lang="es-AR" sz="2800" dirty="0"/>
          </a:p>
          <a:p>
            <a:r>
              <a:rPr lang="es-AR" sz="2800" dirty="0" smtClean="0"/>
              <a:t>	INGLATERRA 1911Lloyd George: seguros por invalidez, enfermedad y luego por desempleo.</a:t>
            </a:r>
          </a:p>
          <a:p>
            <a:endParaRPr lang="es-AR" sz="2800" dirty="0" smtClean="0"/>
          </a:p>
          <a:p>
            <a:r>
              <a:rPr lang="es-AR" sz="2800" dirty="0" smtClean="0"/>
              <a:t>	EEUU 1935 economistas Plan Wisconsin: Ley de Administración Pública del Estado.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8179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29" y="273600"/>
            <a:ext cx="8882741" cy="11448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AR" sz="4000" dirty="0" smtClean="0"/>
              <a:t>Medidas 1935-39</a:t>
            </a:r>
            <a:endParaRPr lang="es-A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30629" y="1604520"/>
            <a:ext cx="8882741" cy="5148977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2400" b="1" dirty="0" smtClean="0"/>
              <a:t>Legislación social y económica para beneficio de los trabajadores.</a:t>
            </a:r>
          </a:p>
          <a:p>
            <a:r>
              <a:rPr lang="es-AR" sz="2400" b="1" dirty="0" smtClean="0"/>
              <a:t>Creación del Sistema de Seguridad Social: </a:t>
            </a:r>
            <a:r>
              <a:rPr lang="es-AR" sz="2400" dirty="0" smtClean="0"/>
              <a:t>pensión universal para mayores de 65 años; seguro por desempleo; beneficios para familias pobres.</a:t>
            </a:r>
          </a:p>
          <a:p>
            <a:r>
              <a:rPr lang="es-AR" sz="2400" b="1" dirty="0" smtClean="0"/>
              <a:t>Ley Nacional de la vivienda</a:t>
            </a:r>
            <a:r>
              <a:rPr lang="es-AR" sz="2400" dirty="0" smtClean="0"/>
              <a:t>:</a:t>
            </a:r>
            <a:r>
              <a:rPr lang="es-ES" sz="2400" dirty="0" smtClean="0"/>
              <a:t> </a:t>
            </a:r>
            <a:r>
              <a:rPr lang="es-ES" sz="2400" dirty="0"/>
              <a:t> brindar asistencia financiera a los estados </a:t>
            </a:r>
            <a:r>
              <a:rPr lang="es-ES" sz="2400" dirty="0" smtClean="0"/>
              <a:t>para </a:t>
            </a:r>
            <a:r>
              <a:rPr lang="es-ES" sz="2400" dirty="0"/>
              <a:t>la eliminación de las condiciones de vivienda inseguras e insalubres, para la erradicación de los barrios marginales, para la provisión de viviendas dignas, seguras y sanitarias para familias de bajos </a:t>
            </a:r>
            <a:r>
              <a:rPr lang="es-ES" sz="2400" dirty="0" smtClean="0"/>
              <a:t>ingresos.</a:t>
            </a:r>
            <a:endParaRPr lang="es-AR" sz="2400" dirty="0" smtClean="0"/>
          </a:p>
          <a:p>
            <a:r>
              <a:rPr lang="es-AR" sz="2400" b="1" dirty="0" smtClean="0"/>
              <a:t>Ley de Relaciones Laborales:</a:t>
            </a:r>
            <a:r>
              <a:rPr lang="es-ES" sz="2400" dirty="0"/>
              <a:t> limitar las reacciones de los empleadores contra los </a:t>
            </a:r>
            <a:r>
              <a:rPr lang="es-ES" sz="2400" dirty="0" smtClean="0"/>
              <a:t>trabajadores</a:t>
            </a:r>
            <a:r>
              <a:rPr lang="es-ES" sz="2400" dirty="0"/>
              <a:t> que fundasen </a:t>
            </a:r>
            <a:r>
              <a:rPr lang="es-ES" sz="2400" dirty="0" smtClean="0"/>
              <a:t>sindicatos, </a:t>
            </a:r>
            <a:r>
              <a:rPr lang="es-ES" sz="2400" dirty="0"/>
              <a:t>ofertasen colectivamente sus servicios, se unieran </a:t>
            </a:r>
            <a:r>
              <a:rPr lang="es-ES" sz="2400" dirty="0" smtClean="0"/>
              <a:t>a huelgas, </a:t>
            </a:r>
            <a:r>
              <a:rPr lang="es-ES" sz="2400" dirty="0"/>
              <a:t>o realizaran similares actos de defensa de sus </a:t>
            </a:r>
            <a:r>
              <a:rPr lang="es-ES" sz="2400" dirty="0" smtClean="0"/>
              <a:t>derechos.</a:t>
            </a:r>
            <a:r>
              <a:rPr lang="es-AR" sz="2400" dirty="0" smtClean="0"/>
              <a:t>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8636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006" t="24099" r="43911" b="23300"/>
          <a:stretch/>
        </p:blipFill>
        <p:spPr>
          <a:xfrm>
            <a:off x="968980" y="682365"/>
            <a:ext cx="7376612" cy="53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0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4"/>
          <p:cNvPicPr/>
          <p:nvPr/>
        </p:nvPicPr>
        <p:blipFill>
          <a:blip r:embed="rId2"/>
          <a:stretch/>
        </p:blipFill>
        <p:spPr>
          <a:xfrm rot="535800">
            <a:off x="6367013" y="3494160"/>
            <a:ext cx="2214360" cy="295236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69" y="97699"/>
            <a:ext cx="4362450" cy="3867150"/>
          </a:xfrm>
          <a:prstGeom prst="rect">
            <a:avLst/>
          </a:prstGeom>
        </p:spPr>
      </p:pic>
      <p:pic>
        <p:nvPicPr>
          <p:cNvPr id="141" name="Picture 8"/>
          <p:cNvPicPr/>
          <p:nvPr/>
        </p:nvPicPr>
        <p:blipFill>
          <a:blip r:embed="rId4"/>
          <a:stretch/>
        </p:blipFill>
        <p:spPr>
          <a:xfrm rot="21234000">
            <a:off x="350332" y="3078771"/>
            <a:ext cx="2877120" cy="352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AR" b="1" dirty="0" smtClean="0"/>
              <a:t>DEMANDA AGREGADA</a:t>
            </a:r>
            <a:endParaRPr lang="es-A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548640" y="2166223"/>
            <a:ext cx="8229240" cy="3977280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es-AR" b="1" dirty="0" smtClean="0"/>
              <a:t>DA = C + I + GP</a:t>
            </a:r>
          </a:p>
          <a:p>
            <a:pPr marL="0" indent="0" algn="ctr">
              <a:buNone/>
            </a:pPr>
            <a:endParaRPr lang="es-AR" b="1" dirty="0" smtClean="0"/>
          </a:p>
          <a:p>
            <a:pPr marL="0" indent="0">
              <a:buNone/>
            </a:pPr>
            <a:r>
              <a:rPr lang="es-AR" b="1" dirty="0" smtClean="0"/>
              <a:t> </a:t>
            </a:r>
            <a:r>
              <a:rPr lang="es-AR" sz="3600" b="1" dirty="0" smtClean="0"/>
              <a:t>C= Consumo de las familias</a:t>
            </a:r>
          </a:p>
          <a:p>
            <a:pPr marL="0" indent="0">
              <a:buNone/>
            </a:pPr>
            <a:r>
              <a:rPr lang="es-AR" sz="3600" b="1" dirty="0" smtClean="0"/>
              <a:t>  I = Inversión de las empresas</a:t>
            </a:r>
            <a:endParaRPr lang="es-AR" sz="3600" b="1" dirty="0"/>
          </a:p>
          <a:p>
            <a:pPr marL="0" indent="0">
              <a:buNone/>
            </a:pPr>
            <a:r>
              <a:rPr lang="es-AR" sz="3600" b="1" dirty="0" smtClean="0"/>
              <a:t> GP = Gasto Público   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124744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AR" sz="2400" b="1" u="sng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AR" sz="2400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smtClean="0"/>
              <a:t>   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smtClean="0"/>
              <a:t>Keynes en 1936 basó su función de consumo en: </a:t>
            </a:r>
            <a:r>
              <a:rPr lang="es-AR" sz="2000" u="sng" dirty="0" smtClean="0"/>
              <a:t>el consumo de los individuos en un determinado periodo</a:t>
            </a:r>
            <a:r>
              <a:rPr lang="es-AR" sz="2000" dirty="0" smtClean="0"/>
              <a:t> esta relacionado con </a:t>
            </a:r>
            <a:r>
              <a:rPr lang="es-AR" sz="2000" u="sng" dirty="0" smtClean="0"/>
              <a:t>la renta o ingreso que tienen en ese período</a:t>
            </a:r>
            <a:r>
              <a:rPr lang="es-AR" sz="2000" dirty="0" smtClean="0"/>
              <a:t>. (la renta disponible de cada año).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AR" sz="2000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smtClean="0"/>
              <a:t>    A medida que aumenta la renta, </a:t>
            </a:r>
            <a:r>
              <a:rPr lang="es-AR" sz="2000" u="sng" dirty="0" smtClean="0"/>
              <a:t>las familias consumen una fracción menor de ella</a:t>
            </a:r>
            <a:r>
              <a:rPr lang="es-AR" sz="2000" dirty="0" smtClean="0"/>
              <a:t>, por lo que podemos decir que ahorra una mayor fracción de su ingreso.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smtClean="0"/>
              <a:t>  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smtClean="0"/>
              <a:t>    Matemáticamente la función keynesiana de consumo se expresa de la siguiente manera: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AR" sz="20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AR" b="1" dirty="0" smtClean="0"/>
              <a:t>C= Ca + </a:t>
            </a:r>
            <a:r>
              <a:rPr lang="es-AR" b="1" dirty="0" err="1" smtClean="0"/>
              <a:t>PMGaC</a:t>
            </a:r>
            <a:r>
              <a:rPr lang="es-AR" b="1" dirty="0" smtClean="0"/>
              <a:t> Yd</a:t>
            </a:r>
            <a:endParaRPr lang="es-AR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smtClean="0"/>
              <a:t>Yd = Ingreso Disponible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smtClean="0"/>
              <a:t>Ca = consumo autónomo, cuando el Yd = 0     el C = Ca &gt; 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err="1" smtClean="0"/>
              <a:t>PMgaC</a:t>
            </a:r>
            <a:r>
              <a:rPr lang="es-AR" sz="2000" dirty="0" smtClean="0"/>
              <a:t> = propensión marginal a consumir            o&lt;</a:t>
            </a:r>
            <a:r>
              <a:rPr lang="es-AR" sz="2000" dirty="0" err="1" smtClean="0"/>
              <a:t>PMgC</a:t>
            </a:r>
            <a:r>
              <a:rPr lang="es-AR" sz="2000" dirty="0" smtClean="0"/>
              <a:t>&lt;1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AR" sz="24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571472" y="188913"/>
            <a:ext cx="8001056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AR" sz="2400" b="1" dirty="0" smtClean="0">
                <a:solidFill>
                  <a:schemeClr val="tx1"/>
                </a:solidFill>
              </a:rPr>
              <a:t> FUNCIÓN DE CONSUMO KEYNESIANA </a:t>
            </a:r>
          </a:p>
        </p:txBody>
      </p:sp>
    </p:spTree>
    <p:extLst>
      <p:ext uri="{BB962C8B-B14F-4D97-AF65-F5344CB8AC3E}">
        <p14:creationId xmlns:p14="http://schemas.microsoft.com/office/powerpoint/2010/main" val="4117264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8913"/>
            <a:ext cx="8676459" cy="6525396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b="1" u="sng" dirty="0" smtClean="0"/>
              <a:t> 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b="1" u="sng" dirty="0" smtClean="0"/>
              <a:t>La propensión marginal a consumir.</a:t>
            </a:r>
            <a:endParaRPr lang="es-AR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smtClean="0"/>
              <a:t>    Es la cantidad adicional que consumen los individuos cuando reciben un peso adicional a la renta.</a:t>
            </a:r>
            <a:endParaRPr lang="es-AR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AR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b="1" dirty="0" smtClean="0"/>
              <a:t>                       </a:t>
            </a:r>
            <a:r>
              <a:rPr lang="es-AR" sz="2000" b="1" dirty="0" err="1" smtClean="0"/>
              <a:t>PMgC</a:t>
            </a:r>
            <a:r>
              <a:rPr lang="es-AR" sz="2000" b="1" dirty="0" smtClean="0"/>
              <a:t>= ΔC / </a:t>
            </a:r>
            <a:r>
              <a:rPr lang="es-AR" sz="2000" b="1" dirty="0" err="1" smtClean="0"/>
              <a:t>ΔYd</a:t>
            </a:r>
            <a:endParaRPr lang="es-AR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AR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b="1" u="sng" dirty="0" smtClean="0"/>
              <a:t>La propensión marginal a ahorrar</a:t>
            </a:r>
            <a:r>
              <a:rPr lang="es-AR" sz="2000" b="1" dirty="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smtClean="0"/>
              <a:t>    Es la parte de cada peso adicional de renta disponible que se destina al ahorro 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AR" sz="20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smtClean="0"/>
              <a:t>                      </a:t>
            </a:r>
            <a:r>
              <a:rPr lang="es-AR" sz="2000" b="1" dirty="0" err="1" smtClean="0"/>
              <a:t>PMgA</a:t>
            </a:r>
            <a:r>
              <a:rPr lang="es-AR" sz="2000" b="1" dirty="0" smtClean="0"/>
              <a:t>= ΔA / </a:t>
            </a:r>
            <a:r>
              <a:rPr lang="es-AR" sz="2000" b="1" dirty="0" err="1" smtClean="0"/>
              <a:t>ΔYd</a:t>
            </a:r>
            <a:endParaRPr lang="es-AR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AR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smtClean="0"/>
              <a:t> La renta disponible es igual al consumo más el ahorro. Esto significa que </a:t>
            </a:r>
            <a:r>
              <a:rPr lang="es-AR" sz="2000" u="sng" dirty="0" smtClean="0"/>
              <a:t>cada nuevo peso</a:t>
            </a:r>
            <a:r>
              <a:rPr lang="es-AR" sz="2000" dirty="0" smtClean="0"/>
              <a:t> de renta disponible debe dividirse entre </a:t>
            </a:r>
            <a:r>
              <a:rPr lang="es-AR" sz="2000" u="sng" dirty="0" smtClean="0"/>
              <a:t>consumo adicional</a:t>
            </a:r>
            <a:r>
              <a:rPr lang="es-AR" sz="2000" dirty="0" smtClean="0"/>
              <a:t> y </a:t>
            </a:r>
            <a:r>
              <a:rPr lang="es-AR" sz="2000" u="sng" dirty="0" smtClean="0"/>
              <a:t>ahorro adicional</a:t>
            </a:r>
            <a:r>
              <a:rPr lang="es-AR" sz="2000" dirty="0" smtClean="0"/>
              <a:t>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AR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b="1" dirty="0" smtClean="0"/>
              <a:t> </a:t>
            </a:r>
            <a:r>
              <a:rPr lang="es-AR" sz="2000" dirty="0" smtClean="0"/>
              <a:t>Por lo tanto, se confirma que en cada nivel de ingreso la </a:t>
            </a:r>
            <a:r>
              <a:rPr lang="es-AR" sz="2000" dirty="0" err="1" smtClean="0"/>
              <a:t>PMgC</a:t>
            </a:r>
            <a:r>
              <a:rPr lang="es-AR" sz="2000" dirty="0" smtClean="0"/>
              <a:t> y la </a:t>
            </a:r>
            <a:r>
              <a:rPr lang="es-AR" sz="2000" dirty="0" err="1" smtClean="0"/>
              <a:t>PMgA</a:t>
            </a:r>
            <a:r>
              <a:rPr lang="es-AR" sz="2000" dirty="0" smtClean="0"/>
              <a:t> siempre tienen que sumar exactamente 1, ni mas ni menos. Así pues, sabemos que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AR" sz="20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AR" sz="2000" dirty="0" smtClean="0"/>
              <a:t>                      </a:t>
            </a:r>
            <a:r>
              <a:rPr lang="es-AR" sz="2000" dirty="0" err="1" smtClean="0"/>
              <a:t>PMgA</a:t>
            </a:r>
            <a:r>
              <a:rPr lang="es-AR" sz="2000" dirty="0" smtClean="0"/>
              <a:t>= 1-PMgC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AR" sz="2000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AR" sz="2000" dirty="0" smtClean="0"/>
          </a:p>
        </p:txBody>
      </p:sp>
    </p:spTree>
    <p:extLst>
      <p:ext uri="{BB962C8B-B14F-4D97-AF65-F5344CB8AC3E}">
        <p14:creationId xmlns:p14="http://schemas.microsoft.com/office/powerpoint/2010/main" val="154216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AR" b="1" dirty="0" smtClean="0"/>
              <a:t>Qué determina la </a:t>
            </a:r>
            <a:r>
              <a:rPr lang="es-AR" b="1" dirty="0" err="1" smtClean="0"/>
              <a:t>PMgaC</a:t>
            </a:r>
            <a:r>
              <a:rPr lang="es-AR" b="1" dirty="0" smtClean="0"/>
              <a:t>?</a:t>
            </a:r>
            <a:endParaRPr lang="es-AR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/>
          </p:nvPr>
        </p:nvSpPr>
        <p:spPr>
          <a:xfrm>
            <a:off x="457200" y="2845491"/>
            <a:ext cx="8229240" cy="189632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600" b="1" dirty="0" smtClean="0"/>
              <a:t>Factores Objetivos</a:t>
            </a:r>
          </a:p>
          <a:p>
            <a:pPr marL="0" indent="0" algn="ctr">
              <a:buNone/>
            </a:pPr>
            <a:r>
              <a:rPr lang="es-AR" sz="3600" b="1" dirty="0" smtClean="0"/>
              <a:t> </a:t>
            </a:r>
          </a:p>
          <a:p>
            <a:pPr marL="0" indent="0" algn="ctr">
              <a:buNone/>
            </a:pPr>
            <a:r>
              <a:rPr lang="es-AR" sz="3600" b="1" dirty="0" smtClean="0"/>
              <a:t>Factores Subjetivos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2033717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3709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AR" sz="2800" b="1" u="sng" dirty="0" smtClean="0"/>
              <a:t>Factores objetivos:</a:t>
            </a:r>
          </a:p>
          <a:p>
            <a:pPr algn="just">
              <a:defRPr/>
            </a:pPr>
            <a:r>
              <a:rPr lang="es-AR" sz="2400" u="sng" dirty="0" smtClean="0"/>
              <a:t>1- </a:t>
            </a:r>
            <a:r>
              <a:rPr lang="es-AR" sz="2400" b="1" u="sng" dirty="0" smtClean="0"/>
              <a:t>Cambio </a:t>
            </a:r>
            <a:r>
              <a:rPr lang="es-AR" sz="2400" b="1" u="sng" dirty="0"/>
              <a:t>en </a:t>
            </a:r>
            <a:r>
              <a:rPr lang="es-AR" sz="2400" b="1" u="sng" dirty="0" smtClean="0"/>
              <a:t>el </a:t>
            </a:r>
            <a:r>
              <a:rPr lang="es-AR" sz="2400" b="1" u="sng" dirty="0"/>
              <a:t>ingreso</a:t>
            </a:r>
            <a:r>
              <a:rPr lang="es-AR" sz="2400" u="sng" dirty="0"/>
              <a:t>.</a:t>
            </a:r>
            <a:r>
              <a:rPr lang="es-AR" sz="2400" dirty="0"/>
              <a:t> la observación de estudios estadísticos muestran que el nivel de renta disponible </a:t>
            </a:r>
            <a:r>
              <a:rPr lang="es-AR" sz="2400" dirty="0" smtClean="0"/>
              <a:t>de cada </a:t>
            </a:r>
            <a:r>
              <a:rPr lang="es-AR" sz="2400" dirty="0"/>
              <a:t>año es el factor mas importante que determina el consumo</a:t>
            </a:r>
            <a:r>
              <a:rPr lang="es-AR" sz="2400" dirty="0" smtClean="0"/>
              <a:t>.</a:t>
            </a:r>
          </a:p>
          <a:p>
            <a:pPr algn="just">
              <a:defRPr/>
            </a:pPr>
            <a:endParaRPr lang="es-AR" sz="2400" dirty="0" smtClean="0"/>
          </a:p>
          <a:p>
            <a:pPr algn="just">
              <a:defRPr/>
            </a:pPr>
            <a:r>
              <a:rPr lang="es-AR" sz="2400" dirty="0" smtClean="0"/>
              <a:t> </a:t>
            </a:r>
            <a:r>
              <a:rPr lang="es-AR" sz="2400" u="sng" dirty="0" smtClean="0"/>
              <a:t>2- </a:t>
            </a:r>
            <a:r>
              <a:rPr lang="es-AR" sz="2400" b="1" u="sng" dirty="0" smtClean="0"/>
              <a:t>Cambios </a:t>
            </a:r>
            <a:r>
              <a:rPr lang="es-AR" sz="2400" b="1" u="sng" dirty="0"/>
              <a:t>en el valor </a:t>
            </a:r>
            <a:r>
              <a:rPr lang="es-AR" sz="2400" b="1" u="sng" dirty="0" smtClean="0"/>
              <a:t>del </a:t>
            </a:r>
            <a:r>
              <a:rPr lang="es-AR" sz="2400" b="1" u="sng" dirty="0"/>
              <a:t>capital</a:t>
            </a:r>
            <a:r>
              <a:rPr lang="es-AR" sz="2400" u="sng" dirty="0"/>
              <a:t>.</a:t>
            </a:r>
            <a:r>
              <a:rPr lang="es-AR" sz="2400" dirty="0"/>
              <a:t> </a:t>
            </a:r>
            <a:r>
              <a:rPr lang="es-AR" sz="2400" dirty="0" smtClean="0"/>
              <a:t>(acciones)</a:t>
            </a:r>
          </a:p>
          <a:p>
            <a:pPr algn="just">
              <a:defRPr/>
            </a:pPr>
            <a:r>
              <a:rPr lang="es-AR" sz="2400" dirty="0" smtClean="0"/>
              <a:t>Si por razones especulativas   el valor de las acciones, entonces     el ingreso y en consecuencia la </a:t>
            </a:r>
            <a:r>
              <a:rPr lang="es-AR" sz="2400" dirty="0" err="1" smtClean="0"/>
              <a:t>PMgaC</a:t>
            </a:r>
            <a:r>
              <a:rPr lang="es-AR" sz="2400" dirty="0" smtClean="0"/>
              <a:t>.</a:t>
            </a:r>
          </a:p>
          <a:p>
            <a:pPr algn="just">
              <a:defRPr/>
            </a:pPr>
            <a:endParaRPr lang="es-AR" sz="2400" dirty="0" smtClean="0"/>
          </a:p>
          <a:p>
            <a:pPr algn="just">
              <a:defRPr/>
            </a:pPr>
            <a:r>
              <a:rPr lang="es-AR" sz="2400" u="sng" dirty="0" smtClean="0"/>
              <a:t>3-</a:t>
            </a:r>
            <a:r>
              <a:rPr lang="es-AR" sz="2400" b="1" u="sng" dirty="0" smtClean="0"/>
              <a:t> Cambios </a:t>
            </a:r>
            <a:r>
              <a:rPr lang="es-AR" sz="2400" b="1" u="sng" dirty="0"/>
              <a:t>en la política fiscal</a:t>
            </a:r>
            <a:r>
              <a:rPr lang="es-AR" sz="2400" dirty="0"/>
              <a:t>. </a:t>
            </a:r>
            <a:r>
              <a:rPr lang="es-AR" sz="2400" dirty="0" smtClean="0"/>
              <a:t>Si </a:t>
            </a:r>
            <a:r>
              <a:rPr lang="es-AR" sz="2400" dirty="0"/>
              <a:t>la propensión del individuo a consumir/ahorrar </a:t>
            </a:r>
            <a:r>
              <a:rPr lang="es-AR" sz="2400" dirty="0" smtClean="0"/>
              <a:t>depende </a:t>
            </a:r>
            <a:r>
              <a:rPr lang="es-AR" sz="2400" dirty="0"/>
              <a:t>de los futuros </a:t>
            </a:r>
            <a:r>
              <a:rPr lang="es-AR" sz="2400" dirty="0" smtClean="0"/>
              <a:t>ingresos que </a:t>
            </a:r>
            <a:r>
              <a:rPr lang="es-AR" sz="2400" dirty="0"/>
              <a:t>espera, es claro que está ligada con la política </a:t>
            </a:r>
            <a:r>
              <a:rPr lang="es-AR" sz="2400" dirty="0" smtClean="0"/>
              <a:t>fiscal.</a:t>
            </a:r>
          </a:p>
          <a:p>
            <a:pPr algn="just">
              <a:defRPr/>
            </a:pPr>
            <a:r>
              <a:rPr lang="es-AR" sz="2400" dirty="0" smtClean="0"/>
              <a:t>Si       los impuestos, entonces la </a:t>
            </a:r>
            <a:r>
              <a:rPr lang="es-AR" sz="2400" dirty="0" err="1" smtClean="0"/>
              <a:t>PMgaC</a:t>
            </a:r>
            <a:r>
              <a:rPr lang="es-AR" sz="2400" dirty="0" smtClean="0"/>
              <a:t>     .</a:t>
            </a:r>
          </a:p>
          <a:p>
            <a:pPr algn="just">
              <a:defRPr/>
            </a:pPr>
            <a:endParaRPr lang="es-AR" sz="2400" dirty="0"/>
          </a:p>
          <a:p>
            <a:pPr algn="just">
              <a:defRPr/>
            </a:pPr>
            <a:r>
              <a:rPr lang="es-AR" sz="2400" b="1" u="sng" dirty="0" smtClean="0"/>
              <a:t>4- Cambios en la tasa de interés. </a:t>
            </a:r>
            <a:r>
              <a:rPr lang="es-AR" sz="2400" dirty="0" smtClean="0"/>
              <a:t>Si i   ,  entonces el consumo presente       </a:t>
            </a:r>
          </a:p>
          <a:p>
            <a:pPr algn="just">
              <a:defRPr/>
            </a:pPr>
            <a:endParaRPr lang="es-AR" sz="2400" b="1" u="sng" dirty="0"/>
          </a:p>
        </p:txBody>
      </p:sp>
      <p:sp>
        <p:nvSpPr>
          <p:cNvPr id="2" name="Flecha arriba 1"/>
          <p:cNvSpPr/>
          <p:nvPr/>
        </p:nvSpPr>
        <p:spPr>
          <a:xfrm>
            <a:off x="4732224" y="2455818"/>
            <a:ext cx="127159" cy="3123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Flecha arriba 2"/>
          <p:cNvSpPr/>
          <p:nvPr/>
        </p:nvSpPr>
        <p:spPr>
          <a:xfrm>
            <a:off x="1623359" y="2768147"/>
            <a:ext cx="153190" cy="3800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Flecha arriba 3"/>
          <p:cNvSpPr/>
          <p:nvPr/>
        </p:nvSpPr>
        <p:spPr>
          <a:xfrm>
            <a:off x="718457" y="4651487"/>
            <a:ext cx="222069" cy="4310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 abajo 4"/>
          <p:cNvSpPr/>
          <p:nvPr/>
        </p:nvSpPr>
        <p:spPr>
          <a:xfrm>
            <a:off x="5969726" y="4651487"/>
            <a:ext cx="143691" cy="431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arriba 5"/>
          <p:cNvSpPr/>
          <p:nvPr/>
        </p:nvSpPr>
        <p:spPr>
          <a:xfrm>
            <a:off x="6479177" y="5272584"/>
            <a:ext cx="182880" cy="4702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 abajo 6"/>
          <p:cNvSpPr/>
          <p:nvPr/>
        </p:nvSpPr>
        <p:spPr>
          <a:xfrm>
            <a:off x="3094151" y="5742847"/>
            <a:ext cx="235131" cy="483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333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AR" b="1" dirty="0" smtClean="0"/>
              <a:t>CRISIS DEL 30</a:t>
            </a:r>
            <a:endParaRPr lang="es-AR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399" b="8267"/>
          <a:stretch/>
        </p:blipFill>
        <p:spPr>
          <a:xfrm>
            <a:off x="1528367" y="1541417"/>
            <a:ext cx="6537460" cy="52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8913"/>
            <a:ext cx="8497887" cy="6119812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algn="just" eaLnBrk="1" hangingPunct="1">
              <a:buFontTx/>
              <a:buNone/>
              <a:defRPr/>
            </a:pPr>
            <a:endParaRPr lang="es-AR" sz="2400" b="1" u="sng" dirty="0"/>
          </a:p>
          <a:p>
            <a:pPr algn="just" eaLnBrk="1" hangingPunct="1">
              <a:buFontTx/>
              <a:buNone/>
              <a:defRPr/>
            </a:pPr>
            <a:r>
              <a:rPr lang="es-AR" sz="2400" b="1" u="sng" dirty="0" smtClean="0"/>
              <a:t>FACTORES SUBJETIVOS</a:t>
            </a:r>
            <a:r>
              <a:rPr lang="es-AR" sz="2400" b="1" dirty="0" smtClean="0"/>
              <a:t>: </a:t>
            </a:r>
            <a:r>
              <a:rPr lang="es-AR" sz="2400" dirty="0" smtClean="0"/>
              <a:t>incluyen aquellas </a:t>
            </a:r>
            <a:r>
              <a:rPr lang="es-AR" sz="2400" u="sng" dirty="0" smtClean="0"/>
              <a:t>características psicológicas de la naturaleza humana,  aquellas practicas sociales y factores institucionales</a:t>
            </a:r>
            <a:r>
              <a:rPr lang="es-AR" sz="2400" dirty="0" smtClean="0"/>
              <a:t> .</a:t>
            </a:r>
          </a:p>
          <a:p>
            <a:pPr algn="just" eaLnBrk="1" hangingPunct="1">
              <a:buFontTx/>
              <a:buNone/>
              <a:defRPr/>
            </a:pPr>
            <a:r>
              <a:rPr lang="es-AR" sz="2400" dirty="0" smtClean="0"/>
              <a:t>Los individuos     </a:t>
            </a:r>
            <a:r>
              <a:rPr lang="es-AR" sz="2400" dirty="0" err="1" smtClean="0"/>
              <a:t>PMgaC</a:t>
            </a:r>
            <a:r>
              <a:rPr lang="es-AR" sz="2400" dirty="0" smtClean="0"/>
              <a:t> cuando aumenta su deseo de ahorrar </a:t>
            </a:r>
            <a:r>
              <a:rPr lang="es-AR" sz="2400" dirty="0" err="1" smtClean="0"/>
              <a:t>ó</a:t>
            </a:r>
            <a:r>
              <a:rPr lang="es-AR" sz="2400" dirty="0" smtClean="0"/>
              <a:t> mantener dinero en efectivo para </a:t>
            </a:r>
            <a:r>
              <a:rPr lang="es-AR" sz="2400" dirty="0" err="1" smtClean="0"/>
              <a:t>preveer</a:t>
            </a:r>
            <a:r>
              <a:rPr lang="es-AR" sz="2400" dirty="0" smtClean="0"/>
              <a:t> </a:t>
            </a:r>
            <a:r>
              <a:rPr lang="es-AR" sz="2400" dirty="0" err="1" smtClean="0"/>
              <a:t>gs</a:t>
            </a:r>
            <a:r>
              <a:rPr lang="es-AR" sz="2400" dirty="0" smtClean="0"/>
              <a:t>. en el futuro.</a:t>
            </a:r>
          </a:p>
          <a:p>
            <a:pPr algn="just" eaLnBrk="1" hangingPunct="1">
              <a:buFontTx/>
              <a:buNone/>
              <a:defRPr/>
            </a:pPr>
            <a:r>
              <a:rPr lang="es-AR" sz="2400" dirty="0" smtClean="0"/>
              <a:t>Los gobiernos y las empresas      </a:t>
            </a:r>
            <a:r>
              <a:rPr lang="es-AR" sz="2400" dirty="0" err="1" smtClean="0"/>
              <a:t>PMgaC</a:t>
            </a:r>
            <a:r>
              <a:rPr lang="es-AR" sz="2400" dirty="0" smtClean="0"/>
              <a:t> cuando deciden financiar Inversiones con recursos propios, por prudencia financiera, etc.</a:t>
            </a:r>
          </a:p>
          <a:p>
            <a:pPr algn="just" eaLnBrk="1" hangingPunct="1">
              <a:buFontTx/>
              <a:buNone/>
              <a:defRPr/>
            </a:pPr>
            <a:endParaRPr lang="es-AR" sz="2400" dirty="0" smtClean="0"/>
          </a:p>
          <a:p>
            <a:pPr algn="just">
              <a:buNone/>
              <a:defRPr/>
            </a:pPr>
            <a:r>
              <a:rPr lang="es-AR" sz="2400" dirty="0"/>
              <a:t>Los hábitos formados por la raza, la educación, la religión y la moral, según la experiencia, según la distribución de la riqueza y los niveles de vida establecidos</a:t>
            </a:r>
            <a:r>
              <a:rPr lang="es-AR" sz="2400" dirty="0" smtClean="0"/>
              <a:t>. Son todas variaciones que se producen en forma muy lenta.</a:t>
            </a:r>
            <a:endParaRPr lang="es-AR" sz="2400" dirty="0"/>
          </a:p>
          <a:p>
            <a:pPr algn="just" eaLnBrk="1" hangingPunct="1">
              <a:buFontTx/>
              <a:buNone/>
              <a:defRPr/>
            </a:pPr>
            <a:endParaRPr lang="es-AR" sz="2400" b="1" dirty="0" smtClean="0"/>
          </a:p>
        </p:txBody>
      </p:sp>
      <p:sp>
        <p:nvSpPr>
          <p:cNvPr id="2" name="Flecha abajo 1"/>
          <p:cNvSpPr/>
          <p:nvPr/>
        </p:nvSpPr>
        <p:spPr>
          <a:xfrm>
            <a:off x="2573385" y="1627521"/>
            <a:ext cx="300446" cy="532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Flecha abajo 3"/>
          <p:cNvSpPr/>
          <p:nvPr/>
        </p:nvSpPr>
        <p:spPr>
          <a:xfrm>
            <a:off x="4866302" y="2716595"/>
            <a:ext cx="300446" cy="532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5258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3694063" y="1387204"/>
            <a:ext cx="5151960" cy="1676880"/>
          </a:xfrm>
          <a:prstGeom prst="rect">
            <a:avLst/>
          </a:prstGeom>
          <a:solidFill>
            <a:srgbClr val="FFFF00"/>
          </a:solidFill>
          <a:ln w="1908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2160" tIns="46080" rIns="92160" bIns="46080"/>
          <a:lstStyle/>
          <a:p>
            <a:pPr algn="ctr">
              <a:lnSpc>
                <a:spcPct val="100000"/>
              </a:lnSpc>
            </a:pPr>
            <a:endParaRPr lang="es-A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AR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El </a:t>
            </a:r>
            <a:r>
              <a:rPr lang="es-AR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multiplicador de</a:t>
            </a:r>
          </a:p>
          <a:p>
            <a:pPr algn="ctr">
              <a:lnSpc>
                <a:spcPct val="100000"/>
              </a:lnSpc>
            </a:pPr>
            <a:r>
              <a:rPr lang="es-AR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la Inversión</a:t>
            </a:r>
            <a:endParaRPr lang="es-A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A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41417" y="4088674"/>
            <a:ext cx="3931920" cy="1938992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              1</a:t>
            </a:r>
          </a:p>
          <a:p>
            <a:r>
              <a:rPr lang="es-AR" sz="4000" dirty="0" smtClean="0"/>
              <a:t> K=          </a:t>
            </a:r>
          </a:p>
          <a:p>
            <a:r>
              <a:rPr lang="es-AR" sz="4000" dirty="0" smtClean="0"/>
              <a:t>       1- </a:t>
            </a:r>
            <a:r>
              <a:rPr lang="es-AR" sz="4000" dirty="0" err="1" smtClean="0"/>
              <a:t>PMgaC</a:t>
            </a:r>
            <a:endParaRPr lang="es-AR" sz="4000" dirty="0"/>
          </a:p>
        </p:txBody>
      </p:sp>
      <p:cxnSp>
        <p:nvCxnSpPr>
          <p:cNvPr id="4" name="Conector recto 3"/>
          <p:cNvCxnSpPr/>
          <p:nvPr/>
        </p:nvCxnSpPr>
        <p:spPr>
          <a:xfrm flipH="1">
            <a:off x="2596784" y="4990012"/>
            <a:ext cx="2589170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75"/>
                                        <p:tgtEl>
                                          <p:spTgt spid="379">
                                            <p:txEl>
                                              <p:pRg st="1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7160"/>
            <a:ext cx="896112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0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1905120" y="304920"/>
            <a:ext cx="5257440" cy="577800"/>
          </a:xfrm>
          <a:prstGeom prst="rect">
            <a:avLst/>
          </a:prstGeom>
          <a:solidFill>
            <a:srgbClr val="92D05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3200" b="1" u="sng" strike="noStrike" spc="-1">
                <a:uFill>
                  <a:solidFill>
                    <a:srgbClr val="FFFFFF"/>
                  </a:solidFill>
                </a:uFill>
                <a:latin typeface="Comic Sans MS"/>
              </a:rPr>
              <a:t>Multiplicador Keynesiano</a:t>
            </a:r>
            <a:endParaRPr lang="es-AR" sz="3200" b="1" strike="noStrike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190620" y="975575"/>
            <a:ext cx="8686440" cy="1005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AR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El proceso también funciona a la inversa. Cuando los gastos </a:t>
            </a:r>
            <a:r>
              <a:rPr lang="es-AR" sz="20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en bienes de capital (Inversión) empiezan </a:t>
            </a:r>
            <a:r>
              <a:rPr lang="es-AR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es-AR" sz="20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bajar, </a:t>
            </a:r>
            <a:r>
              <a:rPr lang="es-AR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por lo regular, los gastos de consumo </a:t>
            </a:r>
            <a:r>
              <a:rPr lang="es-AR" sz="20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disminuirán </a:t>
            </a:r>
            <a:r>
              <a:rPr lang="es-AR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todavía más. </a:t>
            </a:r>
            <a:endParaRPr lang="es-AR" sz="20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0" name="Picture 4"/>
          <p:cNvPicPr/>
          <p:nvPr/>
        </p:nvPicPr>
        <p:blipFill>
          <a:blip r:embed="rId2"/>
          <a:stretch/>
        </p:blipFill>
        <p:spPr>
          <a:xfrm>
            <a:off x="647819" y="2073550"/>
            <a:ext cx="8096935" cy="4611590"/>
          </a:xfrm>
          <a:prstGeom prst="rect">
            <a:avLst/>
          </a:prstGeom>
          <a:ln w="28440">
            <a:solidFill>
              <a:schemeClr val="accent1"/>
            </a:solidFill>
            <a:miter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26571"/>
            <a:ext cx="7603672" cy="57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56754"/>
            <a:ext cx="8765178" cy="657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215" t="26138" r="44438" b="22038"/>
          <a:stretch/>
        </p:blipFill>
        <p:spPr>
          <a:xfrm>
            <a:off x="1542195" y="859808"/>
            <a:ext cx="6264324" cy="56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4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5" y="-117566"/>
            <a:ext cx="9196252" cy="68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541" t="26882" r="43813" b="23108"/>
          <a:stretch/>
        </p:blipFill>
        <p:spPr>
          <a:xfrm>
            <a:off x="1132736" y="914378"/>
            <a:ext cx="6980836" cy="48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077" t="34690" r="44113" b="13421"/>
          <a:stretch/>
        </p:blipFill>
        <p:spPr>
          <a:xfrm>
            <a:off x="1091804" y="1091815"/>
            <a:ext cx="6743510" cy="482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6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513" t="33371" r="44303" b="14862"/>
          <a:stretch/>
        </p:blipFill>
        <p:spPr>
          <a:xfrm>
            <a:off x="996287" y="914382"/>
            <a:ext cx="6901489" cy="49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64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1420</TotalTime>
  <Words>621</Words>
  <Application>Microsoft Office PowerPoint</Application>
  <PresentationFormat>Presentación en pantalla (4:3)</PresentationFormat>
  <Paragraphs>79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Century Gothic</vt:lpstr>
      <vt:lpstr>Comic Sans MS</vt:lpstr>
      <vt:lpstr>DejaVu Sans</vt:lpstr>
      <vt:lpstr>Garamond</vt:lpstr>
      <vt:lpstr>Symbol</vt:lpstr>
      <vt:lpstr>Times New Roman</vt:lpstr>
      <vt:lpstr>Wingdings</vt:lpstr>
      <vt:lpstr>Office Theme</vt:lpstr>
      <vt:lpstr>Office Theme</vt:lpstr>
      <vt:lpstr>FUNDAMENTOS DE ECONOMÍA</vt:lpstr>
      <vt:lpstr>CRISIS DEL 30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 DE BIENESTAR</vt:lpstr>
      <vt:lpstr>Medidas 1935-39</vt:lpstr>
      <vt:lpstr>Presentación de PowerPoint</vt:lpstr>
      <vt:lpstr>Presentación de PowerPoint</vt:lpstr>
      <vt:lpstr>DEMANDA AGREGADA</vt:lpstr>
      <vt:lpstr>Presentación de PowerPoint</vt:lpstr>
      <vt:lpstr>Presentación de PowerPoint</vt:lpstr>
      <vt:lpstr>Qué determina la PMgaC?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LA PAMPA FACULTAD DE AGRONOMÍA LICENCIATURA EN ADMINISTRACIÓN DE NEGOCIOS AGROPECUARIOS</dc:title>
  <dc:subject/>
  <dc:creator>Maria Marta</dc:creator>
  <dc:description/>
  <cp:lastModifiedBy>Cuenta Microsoft</cp:lastModifiedBy>
  <cp:revision>187</cp:revision>
  <dcterms:created xsi:type="dcterms:W3CDTF">2012-03-19T14:43:31Z</dcterms:created>
  <dcterms:modified xsi:type="dcterms:W3CDTF">2022-08-31T18:14:05Z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