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2DE897C3-4D0A-49E0-82E5-91E083EB4A3F}" type="datetimeFigureOut">
              <a:rPr lang="es-AR" smtClean="0"/>
              <a:t>5/9/2022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72AFA51B-F381-41B8-BB37-BD768CDC8C88}" type="slidenum">
              <a:rPr lang="es-AR" smtClean="0"/>
              <a:t>‹Nº›</a:t>
            </a:fld>
            <a:endParaRPr lang="es-A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2600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DE897C3-4D0A-49E0-82E5-91E083EB4A3F}" type="datetimeFigureOut">
              <a:rPr lang="es-AR" smtClean="0"/>
              <a:t>5/9/2022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72AFA51B-F381-41B8-BB37-BD768CDC8C88}" type="slidenum">
              <a:rPr lang="es-AR" smtClean="0"/>
              <a:t>‹Nº›</a:t>
            </a:fld>
            <a:endParaRPr lang="es-AR"/>
          </a:p>
        </p:txBody>
      </p:sp>
    </p:spTree>
    <p:extLst>
      <p:ext uri="{BB962C8B-B14F-4D97-AF65-F5344CB8AC3E}">
        <p14:creationId xmlns:p14="http://schemas.microsoft.com/office/powerpoint/2010/main" val="1811277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DE897C3-4D0A-49E0-82E5-91E083EB4A3F}" type="datetimeFigureOut">
              <a:rPr lang="es-AR" smtClean="0"/>
              <a:t>5/9/2022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72AFA51B-F381-41B8-BB37-BD768CDC8C88}" type="slidenum">
              <a:rPr lang="es-AR" smtClean="0"/>
              <a:t>‹Nº›</a:t>
            </a:fld>
            <a:endParaRPr lang="es-AR"/>
          </a:p>
        </p:txBody>
      </p:sp>
    </p:spTree>
    <p:extLst>
      <p:ext uri="{BB962C8B-B14F-4D97-AF65-F5344CB8AC3E}">
        <p14:creationId xmlns:p14="http://schemas.microsoft.com/office/powerpoint/2010/main" val="195998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DE897C3-4D0A-49E0-82E5-91E083EB4A3F}" type="datetimeFigureOut">
              <a:rPr lang="es-AR" smtClean="0"/>
              <a:t>5/9/2022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72AFA51B-F381-41B8-BB37-BD768CDC8C88}" type="slidenum">
              <a:rPr lang="es-AR" smtClean="0"/>
              <a:t>‹Nº›</a:t>
            </a:fld>
            <a:endParaRPr lang="es-AR"/>
          </a:p>
        </p:txBody>
      </p:sp>
    </p:spTree>
    <p:extLst>
      <p:ext uri="{BB962C8B-B14F-4D97-AF65-F5344CB8AC3E}">
        <p14:creationId xmlns:p14="http://schemas.microsoft.com/office/powerpoint/2010/main" val="1742894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2DE897C3-4D0A-49E0-82E5-91E083EB4A3F}" type="datetimeFigureOut">
              <a:rPr lang="es-AR" smtClean="0"/>
              <a:t>5/9/2022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72AFA51B-F381-41B8-BB37-BD768CDC8C88}" type="slidenum">
              <a:rPr lang="es-AR" smtClean="0"/>
              <a:t>‹Nº›</a:t>
            </a:fld>
            <a:endParaRPr lang="es-A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4091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2DE897C3-4D0A-49E0-82E5-91E083EB4A3F}" type="datetimeFigureOut">
              <a:rPr lang="es-AR" smtClean="0"/>
              <a:t>5/9/2022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72AFA51B-F381-41B8-BB37-BD768CDC8C88}" type="slidenum">
              <a:rPr lang="es-AR" smtClean="0"/>
              <a:t>‹Nº›</a:t>
            </a:fld>
            <a:endParaRPr lang="es-AR"/>
          </a:p>
        </p:txBody>
      </p:sp>
    </p:spTree>
    <p:extLst>
      <p:ext uri="{BB962C8B-B14F-4D97-AF65-F5344CB8AC3E}">
        <p14:creationId xmlns:p14="http://schemas.microsoft.com/office/powerpoint/2010/main" val="1791205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822960" y="2582334"/>
            <a:ext cx="3703320" cy="328676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4663440" y="2582334"/>
            <a:ext cx="3703320" cy="328676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2DE897C3-4D0A-49E0-82E5-91E083EB4A3F}" type="datetimeFigureOut">
              <a:rPr lang="es-AR" smtClean="0"/>
              <a:t>5/9/2022</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72AFA51B-F381-41B8-BB37-BD768CDC8C88}" type="slidenum">
              <a:rPr lang="es-AR" smtClean="0"/>
              <a:t>‹Nº›</a:t>
            </a:fld>
            <a:endParaRPr lang="es-AR"/>
          </a:p>
        </p:txBody>
      </p:sp>
    </p:spTree>
    <p:extLst>
      <p:ext uri="{BB962C8B-B14F-4D97-AF65-F5344CB8AC3E}">
        <p14:creationId xmlns:p14="http://schemas.microsoft.com/office/powerpoint/2010/main" val="181978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2DE897C3-4D0A-49E0-82E5-91E083EB4A3F}" type="datetimeFigureOut">
              <a:rPr lang="es-AR" smtClean="0"/>
              <a:t>5/9/2022</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72AFA51B-F381-41B8-BB37-BD768CDC8C88}" type="slidenum">
              <a:rPr lang="es-AR" smtClean="0"/>
              <a:t>‹Nº›</a:t>
            </a:fld>
            <a:endParaRPr lang="es-AR"/>
          </a:p>
        </p:txBody>
      </p:sp>
    </p:spTree>
    <p:extLst>
      <p:ext uri="{BB962C8B-B14F-4D97-AF65-F5344CB8AC3E}">
        <p14:creationId xmlns:p14="http://schemas.microsoft.com/office/powerpoint/2010/main" val="2662117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DE897C3-4D0A-49E0-82E5-91E083EB4A3F}" type="datetimeFigureOut">
              <a:rPr lang="es-AR" smtClean="0"/>
              <a:t>5/9/2022</a:t>
            </a:fld>
            <a:endParaRPr lang="es-A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s-AR"/>
          </a:p>
        </p:txBody>
      </p:sp>
      <p:sp>
        <p:nvSpPr>
          <p:cNvPr id="9" name="Slide Number Placeholder 8"/>
          <p:cNvSpPr>
            <a:spLocks noGrp="1"/>
          </p:cNvSpPr>
          <p:nvPr>
            <p:ph type="sldNum" sz="quarter" idx="12"/>
          </p:nvPr>
        </p:nvSpPr>
        <p:spPr/>
        <p:txBody>
          <a:bodyPr/>
          <a:lstStyle/>
          <a:p>
            <a:fld id="{72AFA51B-F381-41B8-BB37-BD768CDC8C88}" type="slidenum">
              <a:rPr lang="es-AR" smtClean="0"/>
              <a:t>‹Nº›</a:t>
            </a:fld>
            <a:endParaRPr lang="es-AR"/>
          </a:p>
        </p:txBody>
      </p:sp>
    </p:spTree>
    <p:extLst>
      <p:ext uri="{BB962C8B-B14F-4D97-AF65-F5344CB8AC3E}">
        <p14:creationId xmlns:p14="http://schemas.microsoft.com/office/powerpoint/2010/main" val="1054140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2DE897C3-4D0A-49E0-82E5-91E083EB4A3F}" type="datetimeFigureOut">
              <a:rPr lang="es-AR" smtClean="0"/>
              <a:t>5/9/2022</a:t>
            </a:fld>
            <a:endParaRPr lang="es-A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s-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2AFA51B-F381-41B8-BB37-BD768CDC8C88}" type="slidenum">
              <a:rPr lang="es-AR" smtClean="0"/>
              <a:t>‹Nº›</a:t>
            </a:fld>
            <a:endParaRPr lang="es-AR"/>
          </a:p>
        </p:txBody>
      </p:sp>
    </p:spTree>
    <p:extLst>
      <p:ext uri="{BB962C8B-B14F-4D97-AF65-F5344CB8AC3E}">
        <p14:creationId xmlns:p14="http://schemas.microsoft.com/office/powerpoint/2010/main" val="1090491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2DE897C3-4D0A-49E0-82E5-91E083EB4A3F}" type="datetimeFigureOut">
              <a:rPr lang="es-AR" smtClean="0"/>
              <a:t>5/9/2022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72AFA51B-F381-41B8-BB37-BD768CDC8C88}" type="slidenum">
              <a:rPr lang="es-AR" smtClean="0"/>
              <a:t>‹Nº›</a:t>
            </a:fld>
            <a:endParaRPr lang="es-AR"/>
          </a:p>
        </p:txBody>
      </p:sp>
    </p:spTree>
    <p:extLst>
      <p:ext uri="{BB962C8B-B14F-4D97-AF65-F5344CB8AC3E}">
        <p14:creationId xmlns:p14="http://schemas.microsoft.com/office/powerpoint/2010/main" val="1455696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2DE897C3-4D0A-49E0-82E5-91E083EB4A3F}" type="datetimeFigureOut">
              <a:rPr lang="es-AR" smtClean="0"/>
              <a:t>5/9/2022</a:t>
            </a:fld>
            <a:endParaRPr lang="es-A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s-A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72AFA51B-F381-41B8-BB37-BD768CDC8C88}" type="slidenum">
              <a:rPr lang="es-AR" smtClean="0"/>
              <a:t>‹Nº›</a:t>
            </a:fld>
            <a:endParaRPr lang="es-A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61804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620689"/>
            <a:ext cx="7630616" cy="3600399"/>
          </a:xfrm>
        </p:spPr>
        <p:txBody>
          <a:bodyPr>
            <a:normAutofit fontScale="90000"/>
          </a:bodyPr>
          <a:lstStyle/>
          <a:p>
            <a:r>
              <a:rPr lang="es-ES" sz="3000" dirty="0" smtClean="0"/>
              <a:t/>
            </a:r>
            <a:br>
              <a:rPr lang="es-ES" sz="3000" dirty="0" smtClean="0"/>
            </a:br>
            <a:r>
              <a:rPr lang="es-ES" sz="2600" dirty="0" smtClean="0"/>
              <a:t>EL SURGIMIENTO DEL SECTOR PÚBLICO. </a:t>
            </a:r>
            <a:br>
              <a:rPr lang="es-ES" sz="2600" dirty="0" smtClean="0"/>
            </a:br>
            <a:r>
              <a:rPr lang="es-ES" sz="2600" dirty="0" smtClean="0"/>
              <a:t>Cap. 7 </a:t>
            </a:r>
            <a:r>
              <a:rPr lang="es-ES" sz="2600" dirty="0" err="1" smtClean="0"/>
              <a:t>Heilbroner</a:t>
            </a:r>
            <a:r>
              <a:rPr lang="es-ES" sz="2600" dirty="0" smtClean="0"/>
              <a:t/>
            </a:r>
            <a:br>
              <a:rPr lang="es-ES" sz="2600" dirty="0" smtClean="0"/>
            </a:br>
            <a:r>
              <a:rPr lang="es-ES" sz="2600" dirty="0"/>
              <a:t/>
            </a:r>
            <a:br>
              <a:rPr lang="es-ES" sz="2600" dirty="0"/>
            </a:br>
            <a:r>
              <a:rPr lang="es-ES" sz="2600" dirty="0" smtClean="0"/>
              <a:t/>
            </a:r>
            <a:br>
              <a:rPr lang="es-ES" sz="2600" dirty="0" smtClean="0"/>
            </a:br>
            <a:r>
              <a:rPr lang="es-ES" sz="2600" dirty="0" smtClean="0"/>
              <a:t/>
            </a:r>
            <a:br>
              <a:rPr lang="es-ES" sz="2600" dirty="0" smtClean="0"/>
            </a:br>
            <a:r>
              <a:rPr lang="es-ES" sz="2600" b="1" dirty="0" smtClean="0">
                <a:solidFill>
                  <a:srgbClr val="FF0000"/>
                </a:solidFill>
              </a:rPr>
              <a:t>EL </a:t>
            </a:r>
            <a:r>
              <a:rPr lang="es-ES" sz="2600" b="1" dirty="0">
                <a:solidFill>
                  <a:srgbClr val="FF0000"/>
                </a:solidFill>
              </a:rPr>
              <a:t>NUEVO TRATO : NEW DEAL</a:t>
            </a:r>
            <a:br>
              <a:rPr lang="es-ES" sz="2600" b="1" dirty="0">
                <a:solidFill>
                  <a:srgbClr val="FF0000"/>
                </a:solidFill>
              </a:rPr>
            </a:br>
            <a:r>
              <a:rPr lang="es-ES" sz="2600" b="1" dirty="0">
                <a:solidFill>
                  <a:srgbClr val="FF0000"/>
                </a:solidFill>
              </a:rPr>
              <a:t>1933 – EEUU / 1er Gobierno de </a:t>
            </a:r>
            <a:br>
              <a:rPr lang="es-ES" sz="2600" b="1" dirty="0">
                <a:solidFill>
                  <a:srgbClr val="FF0000"/>
                </a:solidFill>
              </a:rPr>
            </a:br>
            <a:r>
              <a:rPr lang="es-ES" sz="2600" b="1" dirty="0">
                <a:solidFill>
                  <a:srgbClr val="FF0000"/>
                </a:solidFill>
              </a:rPr>
              <a:t>Franklin D. </a:t>
            </a:r>
            <a:r>
              <a:rPr lang="es-ES" sz="2600" b="1" dirty="0" err="1">
                <a:solidFill>
                  <a:srgbClr val="FF0000"/>
                </a:solidFill>
              </a:rPr>
              <a:t>Roossevelt</a:t>
            </a:r>
            <a:r>
              <a:rPr lang="es-AR" sz="2600" b="1" dirty="0">
                <a:solidFill>
                  <a:srgbClr val="FF0000"/>
                </a:solidFill>
              </a:rPr>
              <a:t/>
            </a:r>
            <a:br>
              <a:rPr lang="es-AR" sz="2600" b="1" dirty="0">
                <a:solidFill>
                  <a:srgbClr val="FF0000"/>
                </a:solidFill>
              </a:rPr>
            </a:br>
            <a:r>
              <a:rPr lang="es-ES" sz="3000" dirty="0"/>
              <a:t/>
            </a:r>
            <a:br>
              <a:rPr lang="es-ES" sz="3000" dirty="0"/>
            </a:br>
            <a:endParaRPr lang="es-AR" sz="3000" dirty="0"/>
          </a:p>
        </p:txBody>
      </p:sp>
      <p:sp>
        <p:nvSpPr>
          <p:cNvPr id="3" name="2 Subtítulo"/>
          <p:cNvSpPr>
            <a:spLocks noGrp="1"/>
          </p:cNvSpPr>
          <p:nvPr>
            <p:ph type="subTitle" idx="1"/>
          </p:nvPr>
        </p:nvSpPr>
        <p:spPr>
          <a:xfrm>
            <a:off x="825038" y="5013175"/>
            <a:ext cx="7543800" cy="585445"/>
          </a:xfrm>
        </p:spPr>
        <p:txBody>
          <a:bodyPr>
            <a:normAutofit/>
          </a:bodyPr>
          <a:lstStyle/>
          <a:p>
            <a:r>
              <a:rPr lang="es-ES" sz="2000" b="1" dirty="0" smtClean="0">
                <a:solidFill>
                  <a:srgbClr val="FF0000"/>
                </a:solidFill>
              </a:rPr>
              <a:t>FUNDAMENTOS DE ECONOMÍA </a:t>
            </a:r>
            <a:r>
              <a:rPr lang="es-ES" sz="2000" b="1" smtClean="0">
                <a:solidFill>
                  <a:srgbClr val="FF0000"/>
                </a:solidFill>
              </a:rPr>
              <a:t>- </a:t>
            </a:r>
            <a:r>
              <a:rPr lang="es-ES" sz="2000" b="1" smtClean="0">
                <a:solidFill>
                  <a:srgbClr val="FF0000"/>
                </a:solidFill>
              </a:rPr>
              <a:t>2022</a:t>
            </a:r>
            <a:endParaRPr lang="es-AR" sz="2000" b="1" dirty="0">
              <a:solidFill>
                <a:srgbClr val="FF0000"/>
              </a:solidFill>
            </a:endParaRPr>
          </a:p>
        </p:txBody>
      </p:sp>
    </p:spTree>
    <p:extLst>
      <p:ext uri="{BB962C8B-B14F-4D97-AF65-F5344CB8AC3E}">
        <p14:creationId xmlns:p14="http://schemas.microsoft.com/office/powerpoint/2010/main" val="33180579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 sz="2500" dirty="0" smtClean="0"/>
              <a:t>Gastos gubernamentales compensatorios. John </a:t>
            </a:r>
            <a:r>
              <a:rPr lang="es-ES" sz="2500" dirty="0" err="1" smtClean="0"/>
              <a:t>Mynard</a:t>
            </a:r>
            <a:r>
              <a:rPr lang="es-ES" sz="2500" dirty="0" smtClean="0"/>
              <a:t> Keynes (1936 – Teoría General del Interés)</a:t>
            </a:r>
            <a:endParaRPr lang="es-AR" sz="2500" dirty="0"/>
          </a:p>
        </p:txBody>
      </p:sp>
      <p:sp>
        <p:nvSpPr>
          <p:cNvPr id="3" name="2 Marcador de contenido"/>
          <p:cNvSpPr>
            <a:spLocks noGrp="1"/>
          </p:cNvSpPr>
          <p:nvPr>
            <p:ph idx="1"/>
          </p:nvPr>
        </p:nvSpPr>
        <p:spPr/>
        <p:txBody>
          <a:bodyPr>
            <a:normAutofit fontScale="85000" lnSpcReduction="10000"/>
          </a:bodyPr>
          <a:lstStyle/>
          <a:p>
            <a:r>
              <a:rPr lang="es-ES" sz="2000" b="1" dirty="0" smtClean="0">
                <a:solidFill>
                  <a:srgbClr val="FF0000"/>
                </a:solidFill>
              </a:rPr>
              <a:t>Prosperidad o depresión: VOLUMEN TOTAL DE GASTOS </a:t>
            </a:r>
          </a:p>
          <a:p>
            <a:r>
              <a:rPr lang="es-ES" sz="2000" dirty="0" smtClean="0"/>
              <a:t>Cuando el volumen es alto, el empleo y los ingresos también lo eran.</a:t>
            </a:r>
          </a:p>
          <a:p>
            <a:r>
              <a:rPr lang="es-ES" sz="2000" dirty="0" smtClean="0"/>
              <a:t>Cuando éste volumen se reducía, también disminuía la producción y el empleo.</a:t>
            </a:r>
          </a:p>
          <a:p>
            <a:pPr marL="0" indent="0">
              <a:buNone/>
            </a:pPr>
            <a:r>
              <a:rPr lang="es-ES" dirty="0" smtClean="0"/>
              <a:t>Qué determina el volumen? Depende del gasto.</a:t>
            </a:r>
          </a:p>
          <a:p>
            <a:pPr marL="0" indent="0">
              <a:buNone/>
            </a:pPr>
            <a:r>
              <a:rPr lang="es-ES" dirty="0" smtClean="0"/>
              <a:t>Gastos de consumo (factor pasivo) o de capital (factor volátil)</a:t>
            </a:r>
          </a:p>
          <a:p>
            <a:pPr marL="0" indent="0">
              <a:buNone/>
            </a:pPr>
            <a:r>
              <a:rPr lang="es-ES" sz="2200" dirty="0" smtClean="0"/>
              <a:t> Qué puede hacer un gobierno o el Estado ante la volatilidad de los gastos de capital, es decir a la variación en inversiones.</a:t>
            </a:r>
          </a:p>
          <a:p>
            <a:pPr marL="0" indent="0">
              <a:buNone/>
            </a:pPr>
            <a:r>
              <a:rPr lang="es-ES" sz="2200" dirty="0" smtClean="0"/>
              <a:t>Respuesta de </a:t>
            </a:r>
            <a:r>
              <a:rPr lang="es-ES" sz="2200" dirty="0" err="1" smtClean="0"/>
              <a:t>Rossevelt</a:t>
            </a:r>
            <a:r>
              <a:rPr lang="es-ES" sz="2200" dirty="0" smtClean="0"/>
              <a:t>: El </a:t>
            </a:r>
            <a:r>
              <a:rPr lang="es-ES" sz="2200" dirty="0" err="1" smtClean="0"/>
              <a:t>gob.</a:t>
            </a:r>
            <a:r>
              <a:rPr lang="es-ES" sz="2200" dirty="0" smtClean="0"/>
              <a:t> Puede y debe utilizar su poder de gasto para asegurar el pleno empleo. </a:t>
            </a:r>
            <a:endParaRPr lang="es-ES" sz="2200" dirty="0"/>
          </a:p>
          <a:p>
            <a:pPr marL="0" indent="0" algn="just">
              <a:buNone/>
            </a:pPr>
            <a:r>
              <a:rPr lang="es-ES" sz="2200" dirty="0" smtClean="0"/>
              <a:t>Proyectaron un nuevo capitalismo guiado, donde los niveles de empleo y producción sujetos a las fluctuaciones, estarían protegidos contra las reducciones y se estimularía su crecimiento a través de la acción pública. </a:t>
            </a:r>
            <a:endParaRPr lang="es-ES" sz="2200" dirty="0"/>
          </a:p>
        </p:txBody>
      </p:sp>
    </p:spTree>
    <p:extLst>
      <p:ext uri="{BB962C8B-B14F-4D97-AF65-F5344CB8AC3E}">
        <p14:creationId xmlns:p14="http://schemas.microsoft.com/office/powerpoint/2010/main" val="618198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2276872"/>
          </a:xfrm>
        </p:spPr>
        <p:txBody>
          <a:bodyPr>
            <a:normAutofit/>
          </a:bodyPr>
          <a:lstStyle/>
          <a:p>
            <a:pPr algn="just"/>
            <a:r>
              <a:rPr lang="es-ES" sz="2000" dirty="0" smtClean="0"/>
              <a:t>NEW DEAL: paquete o conjunto de leyes aprobadas durante los primeros  100 días de gobierno de Roosevelt para enfrentar los problemas de la Gran Depresión (ver Cap</a:t>
            </a:r>
            <a:r>
              <a:rPr lang="es-ES" sz="2000" dirty="0"/>
              <a:t>.</a:t>
            </a:r>
            <a:r>
              <a:rPr lang="es-ES" sz="2000" dirty="0" smtClean="0"/>
              <a:t>6 </a:t>
            </a:r>
            <a:r>
              <a:rPr lang="es-ES" sz="2000" dirty="0" err="1" smtClean="0"/>
              <a:t>HyM</a:t>
            </a:r>
            <a:r>
              <a:rPr lang="es-ES" sz="2000" dirty="0" smtClean="0"/>
              <a:t>) que sentaron las bases de un nuevo patrón de las relaciones del gobierno con el sector privado de la economía, que también daría lugar a un cambio importante en el capitalismo estadounidense</a:t>
            </a:r>
            <a:endParaRPr lang="es-AR" sz="2000" dirty="0"/>
          </a:p>
        </p:txBody>
      </p:sp>
      <p:sp>
        <p:nvSpPr>
          <p:cNvPr id="3" name="2 Marcador de contenido"/>
          <p:cNvSpPr>
            <a:spLocks noGrp="1"/>
          </p:cNvSpPr>
          <p:nvPr>
            <p:ph idx="1"/>
          </p:nvPr>
        </p:nvSpPr>
        <p:spPr>
          <a:xfrm>
            <a:off x="457200" y="2852936"/>
            <a:ext cx="8229600" cy="3273227"/>
          </a:xfrm>
        </p:spPr>
        <p:txBody>
          <a:bodyPr/>
          <a:lstStyle/>
          <a:p>
            <a:pPr marL="0" indent="0">
              <a:buNone/>
            </a:pPr>
            <a:r>
              <a:rPr lang="es-ES" dirty="0" smtClean="0"/>
              <a:t>Leyes de acuerdo al sector:</a:t>
            </a:r>
          </a:p>
          <a:p>
            <a:pPr marL="514350" indent="-514350">
              <a:buAutoNum type="arabicPeriod"/>
            </a:pPr>
            <a:r>
              <a:rPr lang="es-ES" dirty="0" smtClean="0"/>
              <a:t>Sector Agrícola</a:t>
            </a:r>
          </a:p>
          <a:p>
            <a:pPr marL="514350" indent="-514350">
              <a:buAutoNum type="arabicPeriod"/>
            </a:pPr>
            <a:r>
              <a:rPr lang="es-ES" dirty="0" smtClean="0"/>
              <a:t>Sector Industrial</a:t>
            </a:r>
          </a:p>
          <a:p>
            <a:pPr marL="514350" indent="-514350">
              <a:buAutoNum type="arabicPeriod"/>
            </a:pPr>
            <a:r>
              <a:rPr lang="es-ES" dirty="0" smtClean="0"/>
              <a:t>Sector Trabajador</a:t>
            </a:r>
          </a:p>
          <a:p>
            <a:pPr marL="514350" indent="-514350">
              <a:buAutoNum type="arabicPeriod"/>
            </a:pPr>
            <a:r>
              <a:rPr lang="es-ES" dirty="0" smtClean="0"/>
              <a:t>Sector Bancario</a:t>
            </a:r>
          </a:p>
          <a:p>
            <a:pPr marL="0" indent="0">
              <a:buNone/>
            </a:pPr>
            <a:endParaRPr lang="es-ES" dirty="0" smtClean="0"/>
          </a:p>
          <a:p>
            <a:pPr marL="0" indent="0">
              <a:buNone/>
            </a:pPr>
            <a:endParaRPr lang="es-AR" dirty="0"/>
          </a:p>
        </p:txBody>
      </p:sp>
    </p:spTree>
    <p:extLst>
      <p:ext uri="{BB962C8B-B14F-4D97-AF65-F5344CB8AC3E}">
        <p14:creationId xmlns:p14="http://schemas.microsoft.com/office/powerpoint/2010/main" val="3327962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 sz="2000" dirty="0" smtClean="0"/>
              <a:t>Los mercados SÓLOS, no siempre funcionan bien y en beneficio del Público. El estado puede y debe intervenir con mucho cuidado para remediar las desventajas del mercado</a:t>
            </a:r>
            <a:endParaRPr lang="es-AR" sz="2000" dirty="0"/>
          </a:p>
        </p:txBody>
      </p:sp>
      <p:sp>
        <p:nvSpPr>
          <p:cNvPr id="3" name="2 Marcador de contenido"/>
          <p:cNvSpPr>
            <a:spLocks noGrp="1"/>
          </p:cNvSpPr>
          <p:nvPr>
            <p:ph sz="half" idx="1"/>
          </p:nvPr>
        </p:nvSpPr>
        <p:spPr/>
        <p:txBody>
          <a:bodyPr/>
          <a:lstStyle/>
          <a:p>
            <a:pPr marL="0" indent="0">
              <a:buNone/>
            </a:pPr>
            <a:r>
              <a:rPr lang="es-ES" dirty="0" smtClean="0">
                <a:solidFill>
                  <a:srgbClr val="FF0000"/>
                </a:solidFill>
              </a:rPr>
              <a:t>1. Sector Agrícola</a:t>
            </a:r>
          </a:p>
          <a:p>
            <a:r>
              <a:rPr lang="es-ES" sz="3000" dirty="0" smtClean="0"/>
              <a:t>Ley Hipotecaria de emergencia para las granjas</a:t>
            </a:r>
          </a:p>
          <a:p>
            <a:endParaRPr lang="es-ES" sz="3000" dirty="0" smtClean="0"/>
          </a:p>
          <a:p>
            <a:r>
              <a:rPr lang="es-ES" sz="3000" dirty="0" smtClean="0"/>
              <a:t>Ley para la reestructuración agrícola</a:t>
            </a:r>
          </a:p>
          <a:p>
            <a:endParaRPr lang="es-AR" sz="3000" dirty="0"/>
          </a:p>
        </p:txBody>
      </p:sp>
      <p:sp>
        <p:nvSpPr>
          <p:cNvPr id="4" name="3 Marcador de contenido"/>
          <p:cNvSpPr>
            <a:spLocks noGrp="1"/>
          </p:cNvSpPr>
          <p:nvPr>
            <p:ph sz="half" idx="2"/>
          </p:nvPr>
        </p:nvSpPr>
        <p:spPr/>
        <p:txBody>
          <a:bodyPr/>
          <a:lstStyle/>
          <a:p>
            <a:pPr marL="0" indent="0">
              <a:buNone/>
            </a:pPr>
            <a:r>
              <a:rPr lang="es-ES" dirty="0" smtClean="0">
                <a:solidFill>
                  <a:srgbClr val="FF0000"/>
                </a:solidFill>
              </a:rPr>
              <a:t>2. Sector Industrial</a:t>
            </a:r>
          </a:p>
          <a:p>
            <a:r>
              <a:rPr lang="es-ES" sz="3000" dirty="0" smtClean="0"/>
              <a:t>Ley de la Autoridad del Valle de </a:t>
            </a:r>
            <a:r>
              <a:rPr lang="es-ES" sz="3000" dirty="0" err="1" smtClean="0"/>
              <a:t>Tennesse</a:t>
            </a:r>
            <a:endParaRPr lang="es-ES" sz="3000" dirty="0" smtClean="0"/>
          </a:p>
          <a:p>
            <a:pPr marL="0" indent="0" algn="just">
              <a:buNone/>
            </a:pPr>
            <a:endParaRPr lang="es-ES" sz="3000" dirty="0" smtClean="0"/>
          </a:p>
          <a:p>
            <a:r>
              <a:rPr lang="es-ES" sz="3000" dirty="0" smtClean="0"/>
              <a:t>Ley para la recuperación industrial</a:t>
            </a:r>
          </a:p>
          <a:p>
            <a:pPr marL="0" indent="0" algn="just">
              <a:buNone/>
            </a:pPr>
            <a:endParaRPr lang="es-AR" sz="3000" dirty="0"/>
          </a:p>
        </p:txBody>
      </p:sp>
    </p:spTree>
    <p:extLst>
      <p:ext uri="{BB962C8B-B14F-4D97-AF65-F5344CB8AC3E}">
        <p14:creationId xmlns:p14="http://schemas.microsoft.com/office/powerpoint/2010/main" val="1287204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400" dirty="0" smtClean="0"/>
              <a:t>Las propuestas legislativas deben analizarse en su contexto histórico y relacionarlas con los problemas sociales y económicos de la población estadounidense</a:t>
            </a:r>
            <a:endParaRPr lang="es-AR" sz="2400" dirty="0"/>
          </a:p>
        </p:txBody>
      </p:sp>
      <p:sp>
        <p:nvSpPr>
          <p:cNvPr id="3" name="2 Marcador de contenido"/>
          <p:cNvSpPr>
            <a:spLocks noGrp="1"/>
          </p:cNvSpPr>
          <p:nvPr>
            <p:ph sz="half" idx="1"/>
          </p:nvPr>
        </p:nvSpPr>
        <p:spPr/>
        <p:txBody>
          <a:bodyPr/>
          <a:lstStyle/>
          <a:p>
            <a:pPr marL="0" indent="0">
              <a:buNone/>
            </a:pPr>
            <a:r>
              <a:rPr lang="es-ES" dirty="0" smtClean="0">
                <a:solidFill>
                  <a:srgbClr val="FF0000"/>
                </a:solidFill>
              </a:rPr>
              <a:t>3.</a:t>
            </a:r>
            <a:r>
              <a:rPr lang="es-ES" sz="2500" dirty="0" smtClean="0">
                <a:solidFill>
                  <a:srgbClr val="FF0000"/>
                </a:solidFill>
              </a:rPr>
              <a:t> </a:t>
            </a:r>
            <a:r>
              <a:rPr lang="es-ES" dirty="0" smtClean="0">
                <a:solidFill>
                  <a:srgbClr val="FF0000"/>
                </a:solidFill>
              </a:rPr>
              <a:t>Sector del trabajador</a:t>
            </a:r>
          </a:p>
          <a:p>
            <a:r>
              <a:rPr lang="es-ES" sz="2500" dirty="0" smtClean="0"/>
              <a:t>Establecimiento del Cuerpo de Conservación Civil (</a:t>
            </a:r>
            <a:r>
              <a:rPr lang="es-ES" sz="2500" dirty="0" err="1" smtClean="0"/>
              <a:t>aaa</a:t>
            </a:r>
            <a:r>
              <a:rPr lang="es-ES" sz="2500" dirty="0" smtClean="0"/>
              <a:t>);</a:t>
            </a:r>
          </a:p>
          <a:p>
            <a:r>
              <a:rPr lang="es-ES" sz="2500" dirty="0" smtClean="0"/>
              <a:t>Ley de la autoridad del Valle de </a:t>
            </a:r>
            <a:r>
              <a:rPr lang="es-ES" sz="2500" dirty="0" err="1" smtClean="0"/>
              <a:t>tennesse</a:t>
            </a:r>
            <a:r>
              <a:rPr lang="es-ES" sz="2500" dirty="0" smtClean="0"/>
              <a:t>;</a:t>
            </a:r>
          </a:p>
          <a:p>
            <a:r>
              <a:rPr lang="es-ES" sz="2500" dirty="0" smtClean="0"/>
              <a:t>Ley Federal de ayuda de Emergencia</a:t>
            </a:r>
          </a:p>
          <a:p>
            <a:endParaRPr lang="es-AR" sz="2500" dirty="0"/>
          </a:p>
        </p:txBody>
      </p:sp>
      <p:sp>
        <p:nvSpPr>
          <p:cNvPr id="4" name="3 Marcador de contenido"/>
          <p:cNvSpPr>
            <a:spLocks noGrp="1"/>
          </p:cNvSpPr>
          <p:nvPr>
            <p:ph sz="half" idx="2"/>
          </p:nvPr>
        </p:nvSpPr>
        <p:spPr/>
        <p:txBody>
          <a:bodyPr/>
          <a:lstStyle/>
          <a:p>
            <a:pPr marL="0" indent="0">
              <a:buNone/>
            </a:pPr>
            <a:r>
              <a:rPr lang="es-ES" dirty="0" smtClean="0">
                <a:solidFill>
                  <a:srgbClr val="FF0000"/>
                </a:solidFill>
              </a:rPr>
              <a:t>4. Sector Bancario</a:t>
            </a:r>
          </a:p>
          <a:p>
            <a:r>
              <a:rPr lang="es-ES" dirty="0" smtClean="0"/>
              <a:t>Ley Bancaria de emergencia;</a:t>
            </a:r>
          </a:p>
          <a:p>
            <a:r>
              <a:rPr lang="es-ES" dirty="0" smtClean="0"/>
              <a:t>Ley bancaria GLASS -STEAGALL</a:t>
            </a:r>
            <a:endParaRPr lang="es-AR" dirty="0"/>
          </a:p>
        </p:txBody>
      </p:sp>
    </p:spTree>
    <p:extLst>
      <p:ext uri="{BB962C8B-B14F-4D97-AF65-F5344CB8AC3E}">
        <p14:creationId xmlns:p14="http://schemas.microsoft.com/office/powerpoint/2010/main" val="861583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500" b="1" i="1" u="sng" dirty="0" smtClean="0">
                <a:solidFill>
                  <a:srgbClr val="FF0000"/>
                </a:solidFill>
                <a:effectLst>
                  <a:outerShdw blurRad="38100" dist="38100" dir="2700000" algn="tl">
                    <a:srgbClr val="000000">
                      <a:alpha val="43137"/>
                    </a:srgbClr>
                  </a:outerShdw>
                </a:effectLst>
              </a:rPr>
              <a:t>A partir de 1934 </a:t>
            </a:r>
            <a:r>
              <a:rPr lang="es-ES" sz="2500" dirty="0" smtClean="0"/>
              <a:t>y durante los siguientes años se sancionaron más leyes en consonancia con el espíritu del New </a:t>
            </a:r>
            <a:r>
              <a:rPr lang="es-ES" sz="2500" dirty="0" err="1" smtClean="0"/>
              <a:t>Deal</a:t>
            </a:r>
            <a:r>
              <a:rPr lang="es-ES" sz="2500" dirty="0" smtClean="0"/>
              <a:t> y la nueva perspectiva del CAPITALISMO</a:t>
            </a:r>
            <a:endParaRPr lang="es-AR" sz="2500" dirty="0"/>
          </a:p>
        </p:txBody>
      </p:sp>
      <p:sp>
        <p:nvSpPr>
          <p:cNvPr id="3" name="2 Marcador de contenido"/>
          <p:cNvSpPr>
            <a:spLocks noGrp="1"/>
          </p:cNvSpPr>
          <p:nvPr>
            <p:ph idx="1"/>
          </p:nvPr>
        </p:nvSpPr>
        <p:spPr/>
        <p:txBody>
          <a:bodyPr>
            <a:normAutofit/>
          </a:bodyPr>
          <a:lstStyle/>
          <a:p>
            <a:pPr algn="just"/>
            <a:r>
              <a:rPr lang="es-ES" dirty="0" smtClean="0"/>
              <a:t>El seguro social- 1934</a:t>
            </a:r>
            <a:r>
              <a:rPr lang="es-AR" dirty="0" smtClean="0"/>
              <a:t>; Ley de vivienda -1934;</a:t>
            </a:r>
          </a:p>
          <a:p>
            <a:pPr algn="just"/>
            <a:r>
              <a:rPr lang="es-AR" dirty="0" smtClean="0"/>
              <a:t>Leyes normativas de la justicia laboral sobre salarios mínimos, máximo de horas de trabajo prohibición del trabajo infantil, etc. -1938.</a:t>
            </a:r>
          </a:p>
          <a:p>
            <a:pPr algn="just"/>
            <a:r>
              <a:rPr lang="es-AR" dirty="0" smtClean="0"/>
              <a:t>Ley Wagner sobre reconocimiento de los derechos sindicales- 1934.</a:t>
            </a:r>
          </a:p>
          <a:p>
            <a:pPr algn="just"/>
            <a:r>
              <a:rPr lang="es-ES" dirty="0" smtClean="0"/>
              <a:t>Ley para la recuperación industrial nacional ( acuerdos entre E y empresas sobre abastecimiento salarios y precios)-1934</a:t>
            </a:r>
          </a:p>
          <a:p>
            <a:pPr algn="just"/>
            <a:r>
              <a:rPr lang="es-ES" dirty="0" smtClean="0"/>
              <a:t>Se creo la comisión de valores -1934</a:t>
            </a:r>
          </a:p>
          <a:p>
            <a:pPr marL="0" indent="0">
              <a:buNone/>
            </a:pPr>
            <a:endParaRPr lang="es-ES" dirty="0" smtClean="0"/>
          </a:p>
        </p:txBody>
      </p:sp>
    </p:spTree>
    <p:extLst>
      <p:ext uri="{BB962C8B-B14F-4D97-AF65-F5344CB8AC3E}">
        <p14:creationId xmlns:p14="http://schemas.microsoft.com/office/powerpoint/2010/main" val="2625202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just"/>
            <a:r>
              <a:rPr lang="es-ES" sz="3000" dirty="0" smtClean="0">
                <a:solidFill>
                  <a:srgbClr val="FF0000"/>
                </a:solidFill>
              </a:rPr>
              <a:t>Política Monetaria</a:t>
            </a:r>
            <a:r>
              <a:rPr lang="es-ES" sz="3000" dirty="0" smtClean="0"/>
              <a:t>, un nuevo objetivo central: Ayudar a restaurar el crecimiento de la economía misma.</a:t>
            </a:r>
            <a:endParaRPr lang="es-AR" sz="3000" dirty="0"/>
          </a:p>
        </p:txBody>
      </p:sp>
      <p:sp>
        <p:nvSpPr>
          <p:cNvPr id="3" name="2 Marcador de contenido"/>
          <p:cNvSpPr>
            <a:spLocks noGrp="1"/>
          </p:cNvSpPr>
          <p:nvPr>
            <p:ph idx="1"/>
          </p:nvPr>
        </p:nvSpPr>
        <p:spPr/>
        <p:txBody>
          <a:bodyPr>
            <a:normAutofit fontScale="92500" lnSpcReduction="20000"/>
          </a:bodyPr>
          <a:lstStyle/>
          <a:p>
            <a:pPr algn="just"/>
            <a:r>
              <a:rPr lang="es-ES" sz="2500" dirty="0" smtClean="0"/>
              <a:t>RESERVA FEDERAL DE EEUU (1913): la junta nacional de gobernadores y 12 bancos de reserva federal.</a:t>
            </a:r>
          </a:p>
          <a:p>
            <a:pPr algn="just"/>
            <a:r>
              <a:rPr lang="es-ES" sz="2500" dirty="0" smtClean="0"/>
              <a:t>Cada banco debe guardar sus reservas en el banco federal de su distrito.</a:t>
            </a:r>
          </a:p>
          <a:p>
            <a:pPr algn="just"/>
            <a:r>
              <a:rPr lang="es-ES" sz="2500" dirty="0"/>
              <a:t>E</a:t>
            </a:r>
            <a:r>
              <a:rPr lang="es-ES" sz="2500" dirty="0" smtClean="0"/>
              <a:t>l banco federal controla la cantidad de dinero circulante, la baja o suba de las tasas de interés a cada banco y por ende influye en la capacidad de cada banco para prestar dinero a las personas. </a:t>
            </a:r>
          </a:p>
          <a:p>
            <a:pPr algn="just"/>
            <a:r>
              <a:rPr lang="es-ES" sz="2500" dirty="0" smtClean="0"/>
              <a:t>Instrumento del capitalismo en el sector público.</a:t>
            </a:r>
          </a:p>
          <a:p>
            <a:pPr algn="just"/>
            <a:r>
              <a:rPr lang="es-ES" sz="2500" dirty="0" smtClean="0"/>
              <a:t>Creo seguros federales para los depósitos bancarios en caso de quiebras de bancos, los inversores aseguraban sus reintegros</a:t>
            </a:r>
            <a:endParaRPr lang="es-AR" sz="2500" dirty="0"/>
          </a:p>
        </p:txBody>
      </p:sp>
    </p:spTree>
    <p:extLst>
      <p:ext uri="{BB962C8B-B14F-4D97-AF65-F5344CB8AC3E}">
        <p14:creationId xmlns:p14="http://schemas.microsoft.com/office/powerpoint/2010/main" val="591666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 sz="3000" dirty="0" smtClean="0">
                <a:solidFill>
                  <a:srgbClr val="FF0000"/>
                </a:solidFill>
              </a:rPr>
              <a:t>Política Fiscal</a:t>
            </a:r>
            <a:r>
              <a:rPr lang="es-ES" sz="3000" dirty="0" smtClean="0"/>
              <a:t>: recurrir a los recursos del ESTADO para impulsar la economía. </a:t>
            </a:r>
            <a:endParaRPr lang="es-AR" sz="3000" dirty="0"/>
          </a:p>
        </p:txBody>
      </p:sp>
      <p:sp>
        <p:nvSpPr>
          <p:cNvPr id="3" name="2 Marcador de contenido"/>
          <p:cNvSpPr>
            <a:spLocks noGrp="1"/>
          </p:cNvSpPr>
          <p:nvPr>
            <p:ph idx="1"/>
          </p:nvPr>
        </p:nvSpPr>
        <p:spPr/>
        <p:txBody>
          <a:bodyPr>
            <a:normAutofit fontScale="62500" lnSpcReduction="20000"/>
          </a:bodyPr>
          <a:lstStyle/>
          <a:p>
            <a:pPr marL="0" indent="0">
              <a:buNone/>
            </a:pPr>
            <a:r>
              <a:rPr lang="es-ES" sz="3000" dirty="0" smtClean="0">
                <a:solidFill>
                  <a:prstClr val="black"/>
                </a:solidFill>
                <a:ea typeface="+mj-ea"/>
                <a:cs typeface="+mj-cs"/>
              </a:rPr>
              <a:t>CAMBIOS</a:t>
            </a:r>
          </a:p>
          <a:p>
            <a:pPr>
              <a:buFont typeface="Wingdings" pitchFamily="2" charset="2"/>
              <a:buChar char="Ø"/>
            </a:pPr>
            <a:r>
              <a:rPr lang="es-ES" sz="3000" dirty="0" smtClean="0">
                <a:solidFill>
                  <a:prstClr val="black"/>
                </a:solidFill>
                <a:ea typeface="+mj-ea"/>
                <a:cs typeface="+mj-cs"/>
              </a:rPr>
              <a:t>Utilizar herramientas </a:t>
            </a:r>
            <a:r>
              <a:rPr lang="es-ES" sz="3000" dirty="0">
                <a:solidFill>
                  <a:prstClr val="black"/>
                </a:solidFill>
                <a:ea typeface="+mj-ea"/>
                <a:cs typeface="+mj-cs"/>
              </a:rPr>
              <a:t>como el gasto </a:t>
            </a:r>
            <a:r>
              <a:rPr lang="es-ES" sz="3000" dirty="0" smtClean="0">
                <a:solidFill>
                  <a:prstClr val="black"/>
                </a:solidFill>
                <a:ea typeface="+mj-ea"/>
                <a:cs typeface="+mj-cs"/>
              </a:rPr>
              <a:t>público para dar movimiento a una economía estancada.</a:t>
            </a:r>
          </a:p>
          <a:p>
            <a:pPr>
              <a:buFont typeface="Wingdings" pitchFamily="2" charset="2"/>
              <a:buChar char="Ø"/>
            </a:pPr>
            <a:r>
              <a:rPr lang="es-ES" sz="3000" dirty="0" smtClean="0">
                <a:solidFill>
                  <a:prstClr val="black"/>
                </a:solidFill>
                <a:ea typeface="+mj-ea"/>
                <a:cs typeface="+mj-cs"/>
              </a:rPr>
              <a:t>Constituye un medio de Control económico: Ejemplo a través de la fijación de impuestos se puede impulsar la economía o detener su avance.</a:t>
            </a:r>
          </a:p>
          <a:p>
            <a:pPr>
              <a:buFont typeface="Wingdings" pitchFamily="2" charset="2"/>
              <a:buChar char="Ø"/>
            </a:pPr>
            <a:endParaRPr lang="es-ES" sz="3000" dirty="0">
              <a:solidFill>
                <a:prstClr val="black"/>
              </a:solidFill>
              <a:ea typeface="+mj-ea"/>
              <a:cs typeface="+mj-cs"/>
            </a:endParaRPr>
          </a:p>
          <a:p>
            <a:pPr marL="0" indent="0">
              <a:buNone/>
            </a:pPr>
            <a:r>
              <a:rPr lang="es-ES" sz="3000" dirty="0" smtClean="0">
                <a:solidFill>
                  <a:prstClr val="black"/>
                </a:solidFill>
                <a:ea typeface="+mj-ea"/>
                <a:cs typeface="+mj-cs"/>
              </a:rPr>
              <a:t>JUNTAS política monetaria y fiscal configuran el medio por el cual todas las economías capitalistas modernas manejan sus asuntos económicos.</a:t>
            </a:r>
          </a:p>
          <a:p>
            <a:pPr marL="0" indent="0">
              <a:buNone/>
            </a:pPr>
            <a:endParaRPr lang="es-ES" sz="3000" dirty="0" smtClean="0">
              <a:solidFill>
                <a:prstClr val="black"/>
              </a:solidFill>
              <a:ea typeface="+mj-ea"/>
              <a:cs typeface="+mj-cs"/>
            </a:endParaRPr>
          </a:p>
          <a:p>
            <a:pPr marL="0" indent="0">
              <a:buNone/>
            </a:pPr>
            <a:r>
              <a:rPr lang="es-ES" sz="3000" dirty="0" smtClean="0">
                <a:solidFill>
                  <a:prstClr val="black"/>
                </a:solidFill>
                <a:ea typeface="+mj-ea"/>
                <a:cs typeface="+mj-cs"/>
              </a:rPr>
              <a:t>Posición de Adam Smith: si gasto público para infraestructura /no como sector de la economía o para promover el bienestar nacional.</a:t>
            </a:r>
          </a:p>
          <a:p>
            <a:pPr>
              <a:buFont typeface="Wingdings" pitchFamily="2" charset="2"/>
              <a:buChar char="Ø"/>
            </a:pPr>
            <a:endParaRPr lang="es-ES" sz="3000" dirty="0" smtClean="0">
              <a:solidFill>
                <a:prstClr val="black"/>
              </a:solidFill>
              <a:ea typeface="+mj-ea"/>
              <a:cs typeface="+mj-cs"/>
            </a:endParaRPr>
          </a:p>
          <a:p>
            <a:endParaRPr lang="es-AR" dirty="0"/>
          </a:p>
        </p:txBody>
      </p:sp>
    </p:spTree>
    <p:extLst>
      <p:ext uri="{BB962C8B-B14F-4D97-AF65-F5344CB8AC3E}">
        <p14:creationId xmlns:p14="http://schemas.microsoft.com/office/powerpoint/2010/main" val="1090750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rmAutofit/>
          </a:bodyPr>
          <a:lstStyle/>
          <a:p>
            <a:pPr algn="just"/>
            <a:r>
              <a:rPr lang="es-ES" sz="2400" dirty="0" smtClean="0"/>
              <a:t>EL GASTO PUBLICO COMO UNA NUEVA FUERZA:</a:t>
            </a:r>
            <a:endParaRPr lang="es-AR" sz="3000" dirty="0"/>
          </a:p>
        </p:txBody>
      </p:sp>
      <p:sp>
        <p:nvSpPr>
          <p:cNvPr id="3" name="2 Marcador de contenido"/>
          <p:cNvSpPr>
            <a:spLocks noGrp="1"/>
          </p:cNvSpPr>
          <p:nvPr>
            <p:ph idx="1"/>
          </p:nvPr>
        </p:nvSpPr>
        <p:spPr>
          <a:xfrm>
            <a:off x="457200" y="1268760"/>
            <a:ext cx="8229600" cy="4857403"/>
          </a:xfrm>
        </p:spPr>
        <p:txBody>
          <a:bodyPr>
            <a:normAutofit fontScale="92500" lnSpcReduction="20000"/>
          </a:bodyPr>
          <a:lstStyle/>
          <a:p>
            <a:r>
              <a:rPr lang="es-ES" dirty="0" smtClean="0"/>
              <a:t>1ero se utilizó el GP como ayuda humanitaria y social ante la depresión y la pobreza</a:t>
            </a:r>
          </a:p>
          <a:p>
            <a:r>
              <a:rPr lang="es-ES" dirty="0" smtClean="0"/>
              <a:t>2do obras públicas… se acrecentó el déficit presupuestario… la economía no responde (las empresas privadas no acompañaron el ritmo de cambio de inversiones)</a:t>
            </a:r>
          </a:p>
          <a:p>
            <a:r>
              <a:rPr lang="es-ES" dirty="0" smtClean="0"/>
              <a:t>El espiral ascendente no funcionó: CAUSAS</a:t>
            </a:r>
          </a:p>
          <a:p>
            <a:pPr>
              <a:buFont typeface="Wingdings" pitchFamily="2" charset="2"/>
              <a:buChar char="ü"/>
            </a:pPr>
            <a:r>
              <a:rPr lang="es-ES" dirty="0" smtClean="0"/>
              <a:t>Temor por déficit gubernamentales</a:t>
            </a:r>
          </a:p>
          <a:p>
            <a:pPr>
              <a:buFont typeface="Wingdings" pitchFamily="2" charset="2"/>
              <a:buChar char="ü"/>
            </a:pPr>
            <a:r>
              <a:rPr lang="es-ES" dirty="0" smtClean="0"/>
              <a:t>Desconfianza por la nueva legislación reformadora </a:t>
            </a:r>
          </a:p>
          <a:p>
            <a:pPr>
              <a:buFont typeface="Wingdings" pitchFamily="2" charset="2"/>
              <a:buChar char="ü"/>
            </a:pPr>
            <a:r>
              <a:rPr lang="es-ES" dirty="0" smtClean="0"/>
              <a:t>Inseguridad por el clima cambiante de la economía</a:t>
            </a:r>
          </a:p>
          <a:p>
            <a:pPr>
              <a:buFont typeface="Wingdings" pitchFamily="2" charset="2"/>
              <a:buChar char="ü"/>
            </a:pPr>
            <a:r>
              <a:rPr lang="es-ES" dirty="0" smtClean="0"/>
              <a:t>Precaución para tomar riesgos</a:t>
            </a:r>
          </a:p>
          <a:p>
            <a:pPr>
              <a:buFont typeface="Wingdings" pitchFamily="2" charset="2"/>
              <a:buChar char="ü"/>
            </a:pPr>
            <a:r>
              <a:rPr lang="es-ES" dirty="0" smtClean="0"/>
              <a:t>La tasa de crecimiento poblacional lenta</a:t>
            </a:r>
          </a:p>
          <a:p>
            <a:pPr>
              <a:buFont typeface="Wingdings" pitchFamily="2" charset="2"/>
              <a:buChar char="ü"/>
            </a:pPr>
            <a:r>
              <a:rPr lang="es-ES" dirty="0" smtClean="0"/>
              <a:t>Ningún avance tecnológico que represente un crecimiento en la formación del capital</a:t>
            </a:r>
          </a:p>
          <a:p>
            <a:pPr>
              <a:buFont typeface="Wingdings" pitchFamily="2" charset="2"/>
              <a:buChar char="ü"/>
            </a:pPr>
            <a:r>
              <a:rPr lang="es-ES" dirty="0" smtClean="0"/>
              <a:t>Temor empresario (ideológico): entrada del socialismo.</a:t>
            </a:r>
          </a:p>
        </p:txBody>
      </p:sp>
    </p:spTree>
    <p:extLst>
      <p:ext uri="{BB962C8B-B14F-4D97-AF65-F5344CB8AC3E}">
        <p14:creationId xmlns:p14="http://schemas.microsoft.com/office/powerpoint/2010/main" val="3238016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674642"/>
          </a:xfrm>
        </p:spPr>
        <p:txBody>
          <a:bodyPr>
            <a:noAutofit/>
          </a:bodyPr>
          <a:lstStyle/>
          <a:p>
            <a:pPr algn="just"/>
            <a:r>
              <a:rPr lang="es-ES" sz="4000" dirty="0">
                <a:solidFill>
                  <a:prstClr val="black"/>
                </a:solidFill>
              </a:rPr>
              <a:t>EL GASTO PUBLICO COMO UNA NUEVA FUERZA: </a:t>
            </a:r>
            <a:r>
              <a:rPr lang="es-ES" sz="4000" dirty="0" smtClean="0">
                <a:solidFill>
                  <a:prstClr val="black"/>
                </a:solidFill>
              </a:rPr>
              <a:t/>
            </a:r>
            <a:br>
              <a:rPr lang="es-ES" sz="4000" dirty="0" smtClean="0">
                <a:solidFill>
                  <a:prstClr val="black"/>
                </a:solidFill>
              </a:rPr>
            </a:br>
            <a:r>
              <a:rPr lang="es-ES" sz="4000" dirty="0" smtClean="0">
                <a:solidFill>
                  <a:prstClr val="black"/>
                </a:solidFill>
              </a:rPr>
              <a:t>Ante </a:t>
            </a:r>
            <a:r>
              <a:rPr lang="es-ES" sz="4000" dirty="0">
                <a:solidFill>
                  <a:prstClr val="black"/>
                </a:solidFill>
              </a:rPr>
              <a:t>la fallida promoción de inversiones PRIVADAS el GOBIERNO debió ocupar un nuevo rol, </a:t>
            </a:r>
            <a:r>
              <a:rPr lang="es-ES" sz="4000" dirty="0" smtClean="0">
                <a:solidFill>
                  <a:prstClr val="black"/>
                </a:solidFill>
              </a:rPr>
              <a:t>propulsor de la economía, constituirse en un </a:t>
            </a:r>
            <a:r>
              <a:rPr lang="es-ES" sz="4000" dirty="0">
                <a:solidFill>
                  <a:prstClr val="black"/>
                </a:solidFill>
              </a:rPr>
              <a:t>organismo permanente </a:t>
            </a:r>
            <a:r>
              <a:rPr lang="es-ES" sz="4000" dirty="0" smtClean="0">
                <a:solidFill>
                  <a:prstClr val="black"/>
                </a:solidFill>
              </a:rPr>
              <a:t>promotor </a:t>
            </a:r>
            <a:r>
              <a:rPr lang="es-ES" sz="4000" dirty="0">
                <a:solidFill>
                  <a:prstClr val="black"/>
                </a:solidFill>
              </a:rPr>
              <a:t>del crecimiento y la estabilidad para la economía de </a:t>
            </a:r>
            <a:r>
              <a:rPr lang="es-ES" sz="4000" dirty="0" smtClean="0">
                <a:solidFill>
                  <a:prstClr val="black"/>
                </a:solidFill>
              </a:rPr>
              <a:t>mercado.</a:t>
            </a:r>
            <a:endParaRPr lang="es-AR" sz="4000" dirty="0"/>
          </a:p>
        </p:txBody>
      </p:sp>
    </p:spTree>
    <p:extLst>
      <p:ext uri="{BB962C8B-B14F-4D97-AF65-F5344CB8AC3E}">
        <p14:creationId xmlns:p14="http://schemas.microsoft.com/office/powerpoint/2010/main" val="924478353"/>
      </p:ext>
    </p:extLst>
  </p:cSld>
  <p:clrMapOvr>
    <a:masterClrMapping/>
  </p:clrMapOvr>
</p:sld>
</file>

<file path=ppt/theme/theme1.xml><?xml version="1.0" encoding="utf-8"?>
<a:theme xmlns:a="http://schemas.openxmlformats.org/drawingml/2006/main" name="Retrospección">
  <a:themeElements>
    <a:clrScheme name="Retrospección">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441</TotalTime>
  <Words>797</Words>
  <Application>Microsoft Office PowerPoint</Application>
  <PresentationFormat>Presentación en pantalla (4:3)</PresentationFormat>
  <Paragraphs>66</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Calibri</vt:lpstr>
      <vt:lpstr>Calibri Light</vt:lpstr>
      <vt:lpstr>Wingdings</vt:lpstr>
      <vt:lpstr>Retrospección</vt:lpstr>
      <vt:lpstr> EL SURGIMIENTO DEL SECTOR PÚBLICO.  Cap. 7 Heilbroner    EL NUEVO TRATO : NEW DEAL 1933 – EEUU / 1er Gobierno de  Franklin D. Roossevelt  </vt:lpstr>
      <vt:lpstr>NEW DEAL: paquete o conjunto de leyes aprobadas durante los primeros  100 días de gobierno de Roosevelt para enfrentar los problemas de la Gran Depresión (ver Cap.6 HyM) que sentaron las bases de un nuevo patrón de las relaciones del gobierno con el sector privado de la economía, que también daría lugar a un cambio importante en el capitalismo estadounidense</vt:lpstr>
      <vt:lpstr>Los mercados SÓLOS, no siempre funcionan bien y en beneficio del Público. El estado puede y debe intervenir con mucho cuidado para remediar las desventajas del mercado</vt:lpstr>
      <vt:lpstr>Las propuestas legislativas deben analizarse en su contexto histórico y relacionarlas con los problemas sociales y económicos de la población estadounidense</vt:lpstr>
      <vt:lpstr>A partir de 1934 y durante los siguientes años se sancionaron más leyes en consonancia con el espíritu del New Deal y la nueva perspectiva del CAPITALISMO</vt:lpstr>
      <vt:lpstr>Política Monetaria, un nuevo objetivo central: Ayudar a restaurar el crecimiento de la economía misma.</vt:lpstr>
      <vt:lpstr>Política Fiscal: recurrir a los recursos del ESTADO para impulsar la economía. </vt:lpstr>
      <vt:lpstr>EL GASTO PUBLICO COMO UNA NUEVA FUERZA:</vt:lpstr>
      <vt:lpstr>EL GASTO PUBLICO COMO UNA NUEVA FUERZA:  Ante la fallida promoción de inversiones PRIVADAS el GOBIERNO debió ocupar un nuevo rol, propulsor de la economía, constituirse en un organismo permanente promotor del crecimiento y la estabilidad para la economía de mercado.</vt:lpstr>
      <vt:lpstr>Gastos gubernamentales compensatorios. John Mynard Keynes (1936 – Teoría General del Interés)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Marcela Fernández Zorrilla</cp:lastModifiedBy>
  <cp:revision>21</cp:revision>
  <dcterms:created xsi:type="dcterms:W3CDTF">2019-10-28T21:37:13Z</dcterms:created>
  <dcterms:modified xsi:type="dcterms:W3CDTF">2022-09-05T22:59:35Z</dcterms:modified>
</cp:coreProperties>
</file>