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8" r:id="rId3"/>
    <p:sldId id="257" r:id="rId4"/>
    <p:sldId id="261" r:id="rId5"/>
    <p:sldId id="262" r:id="rId6"/>
    <p:sldId id="266" r:id="rId7"/>
    <p:sldId id="267" r:id="rId8"/>
    <p:sldId id="268" r:id="rId9"/>
    <p:sldId id="269" r:id="rId10"/>
    <p:sldId id="270" r:id="rId11"/>
    <p:sldId id="271" r:id="rId12"/>
    <p:sldId id="27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ome" initials="H" lastIdx="1" clrIdx="0">
    <p:extLst>
      <p:ext uri="{19B8F6BF-5375-455C-9EA6-DF929625EA0E}">
        <p15:presenceInfo xmlns:p15="http://schemas.microsoft.com/office/powerpoint/2012/main" userId="Hom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5BAF9F70-2DF6-476F-83F2-775D2C1BFEF6}" type="datetimeFigureOut">
              <a:rPr lang="en-US" smtClean="0"/>
              <a:t>10/10/2022</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3883131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smtClean="0"/>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BAF9F70-2DF6-476F-83F2-775D2C1BFEF6}" type="datetimeFigureOut">
              <a:rPr lang="en-US" smtClean="0"/>
              <a:t>10/10/2022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129316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BAF9F70-2DF6-476F-83F2-775D2C1BFEF6}" type="datetimeFigureOut">
              <a:rPr lang="en-US" smtClean="0"/>
              <a:t>10/10/2022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891321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BAF9F70-2DF6-476F-83F2-775D2C1BFEF6}" type="datetimeFigureOut">
              <a:rPr lang="en-US" smtClean="0"/>
              <a:t>10/10/2022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9BAE3-6ED3-4232-9D06-43E5ADA57F0F}" type="slidenum">
              <a:rPr lang="en-US" smtClean="0"/>
              <a:t>‹Nº›</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536480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BAF9F70-2DF6-476F-83F2-775D2C1BFEF6}" type="datetimeFigureOut">
              <a:rPr lang="en-US" smtClean="0"/>
              <a:t>10/10/2022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768185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5BAF9F70-2DF6-476F-83F2-775D2C1BFEF6}" type="datetimeFigureOut">
              <a:rPr lang="en-US" smtClean="0"/>
              <a:t>10/10/2022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339919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5BAF9F70-2DF6-476F-83F2-775D2C1BFEF6}" type="datetimeFigureOut">
              <a:rPr lang="en-US" smtClean="0"/>
              <a:t>10/10/2022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30207591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BAF9F70-2DF6-476F-83F2-775D2C1BFEF6}" type="datetimeFigureOut">
              <a:rPr lang="en-US" smtClean="0"/>
              <a:t>10/10/2022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14624500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BAF9F70-2DF6-476F-83F2-775D2C1BFEF6}" type="datetimeFigureOut">
              <a:rPr lang="en-US" smtClean="0"/>
              <a:t>10/10/2022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23629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BAF9F70-2DF6-476F-83F2-775D2C1BFEF6}" type="datetimeFigureOut">
              <a:rPr lang="en-US" smtClean="0"/>
              <a:t>10/10/2022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2363183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5BAF9F70-2DF6-476F-83F2-775D2C1BFEF6}" type="datetimeFigureOut">
              <a:rPr lang="en-US" smtClean="0"/>
              <a:t>10/10/2022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2440569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BAF9F70-2DF6-476F-83F2-775D2C1BFEF6}" type="datetimeFigureOut">
              <a:rPr lang="en-US" smtClean="0"/>
              <a:t>10/10/2022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82353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BAF9F70-2DF6-476F-83F2-775D2C1BFEF6}" type="datetimeFigureOut">
              <a:rPr lang="en-US" smtClean="0"/>
              <a:t>10/10/2022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2968412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5BAF9F70-2DF6-476F-83F2-775D2C1BFEF6}" type="datetimeFigureOut">
              <a:rPr lang="en-US" smtClean="0"/>
              <a:t>10/10/2022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567959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F9F70-2DF6-476F-83F2-775D2C1BFEF6}" type="datetimeFigureOut">
              <a:rPr lang="en-US" smtClean="0"/>
              <a:t>10/10/2022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921270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BAF9F70-2DF6-476F-83F2-775D2C1BFEF6}" type="datetimeFigureOut">
              <a:rPr lang="en-US" smtClean="0"/>
              <a:t>10/10/2022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2980255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BAF9F70-2DF6-476F-83F2-775D2C1BFEF6}" type="datetimeFigureOut">
              <a:rPr lang="en-US" smtClean="0"/>
              <a:t>10/10/2022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9BAE3-6ED3-4232-9D06-43E5ADA57F0F}" type="slidenum">
              <a:rPr lang="en-US" smtClean="0"/>
              <a:t>‹Nº›</a:t>
            </a:fld>
            <a:endParaRPr lang="en-US"/>
          </a:p>
        </p:txBody>
      </p:sp>
    </p:spTree>
    <p:extLst>
      <p:ext uri="{BB962C8B-B14F-4D97-AF65-F5344CB8AC3E}">
        <p14:creationId xmlns:p14="http://schemas.microsoft.com/office/powerpoint/2010/main" val="377069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BAF9F70-2DF6-476F-83F2-775D2C1BFEF6}" type="datetimeFigureOut">
              <a:rPr lang="en-US" smtClean="0"/>
              <a:t>10/10/2022</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959BAE3-6ED3-4232-9D06-43E5ADA57F0F}" type="slidenum">
              <a:rPr lang="en-US" smtClean="0"/>
              <a:t>‹Nº›</a:t>
            </a:fld>
            <a:endParaRPr lang="en-US"/>
          </a:p>
        </p:txBody>
      </p:sp>
    </p:spTree>
    <p:extLst>
      <p:ext uri="{BB962C8B-B14F-4D97-AF65-F5344CB8AC3E}">
        <p14:creationId xmlns:p14="http://schemas.microsoft.com/office/powerpoint/2010/main" val="3977225198"/>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youtube.com/watch?v=YvIRupMFDc8"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414528"/>
            <a:ext cx="9144000" cy="3095435"/>
          </a:xfrm>
        </p:spPr>
        <p:txBody>
          <a:bodyPr>
            <a:normAutofit fontScale="90000"/>
          </a:bodyPr>
          <a:lstStyle/>
          <a:p>
            <a:r>
              <a:rPr lang="es-ES" sz="5000" dirty="0" smtClean="0"/>
              <a:t>ANALISIS ECONÓMICO DEL DERECHO</a:t>
            </a:r>
            <a:br>
              <a:rPr lang="es-ES" sz="5000" dirty="0" smtClean="0"/>
            </a:br>
            <a:r>
              <a:rPr lang="es-ES" sz="5000" dirty="0" smtClean="0"/>
              <a:t/>
            </a:r>
            <a:br>
              <a:rPr lang="es-ES" sz="5000" dirty="0" smtClean="0"/>
            </a:br>
            <a:r>
              <a:rPr lang="es-ES" sz="2800" dirty="0" smtClean="0">
                <a:hlinkClick r:id="rId2"/>
              </a:rPr>
              <a:t>https://www.youtube.com/watch?v=YvIRupMFDc8</a:t>
            </a:r>
            <a:r>
              <a:rPr lang="es-ES" sz="2800" dirty="0" smtClean="0"/>
              <a:t> </a:t>
            </a:r>
            <a:br>
              <a:rPr lang="es-ES" sz="2800" dirty="0" smtClean="0"/>
            </a:br>
            <a:r>
              <a:rPr lang="es-ES" sz="2800" b="1" dirty="0" smtClean="0"/>
              <a:t>Hugo </a:t>
            </a:r>
            <a:r>
              <a:rPr lang="es-ES" sz="2800" b="1" dirty="0" err="1" smtClean="0"/>
              <a:t>Acciarri</a:t>
            </a:r>
            <a:r>
              <a:rPr lang="es-ES" sz="2800" b="1" dirty="0" smtClean="0"/>
              <a:t>: Aplicación del análisis económico del Derecho al sistema jurídico latinoamericano</a:t>
            </a:r>
            <a:br>
              <a:rPr lang="es-ES" sz="2800" b="1" dirty="0" smtClean="0"/>
            </a:br>
            <a:endParaRPr lang="en-US" sz="2800" dirty="0"/>
          </a:p>
        </p:txBody>
      </p:sp>
      <p:sp>
        <p:nvSpPr>
          <p:cNvPr id="3" name="Subtítulo 2"/>
          <p:cNvSpPr>
            <a:spLocks noGrp="1"/>
          </p:cNvSpPr>
          <p:nvPr>
            <p:ph type="subTitle" idx="1"/>
          </p:nvPr>
        </p:nvSpPr>
        <p:spPr>
          <a:xfrm>
            <a:off x="1524000" y="3990109"/>
            <a:ext cx="9656618" cy="2493818"/>
          </a:xfrm>
        </p:spPr>
        <p:txBody>
          <a:bodyPr>
            <a:normAutofit fontScale="25000" lnSpcReduction="20000"/>
          </a:bodyPr>
          <a:lstStyle/>
          <a:p>
            <a:endParaRPr lang="es-ES" dirty="0" smtClean="0"/>
          </a:p>
          <a:p>
            <a:pPr algn="r"/>
            <a:r>
              <a:rPr lang="es-ES" sz="7200" dirty="0" smtClean="0">
                <a:solidFill>
                  <a:schemeClr val="bg1"/>
                </a:solidFill>
              </a:rPr>
              <a:t>B</a:t>
            </a:r>
            <a:r>
              <a:rPr lang="es-ES" sz="7200" cap="none" dirty="0" smtClean="0">
                <a:solidFill>
                  <a:schemeClr val="bg1"/>
                </a:solidFill>
              </a:rPr>
              <a:t>ibliografía</a:t>
            </a:r>
            <a:r>
              <a:rPr lang="es-ES" sz="7200" dirty="0" smtClean="0">
                <a:solidFill>
                  <a:schemeClr val="bg1"/>
                </a:solidFill>
              </a:rPr>
              <a:t> </a:t>
            </a:r>
            <a:r>
              <a:rPr lang="es-ES" sz="7200" dirty="0" err="1" smtClean="0">
                <a:solidFill>
                  <a:schemeClr val="bg1"/>
                </a:solidFill>
              </a:rPr>
              <a:t>domenech</a:t>
            </a:r>
            <a:r>
              <a:rPr lang="es-ES" sz="7200" dirty="0" smtClean="0">
                <a:solidFill>
                  <a:schemeClr val="bg1"/>
                </a:solidFill>
              </a:rPr>
              <a:t> pascual G</a:t>
            </a:r>
            <a:r>
              <a:rPr lang="es-ES" sz="7200" cap="none" dirty="0" smtClean="0">
                <a:solidFill>
                  <a:schemeClr val="bg1"/>
                </a:solidFill>
              </a:rPr>
              <a:t>abriel</a:t>
            </a:r>
            <a:r>
              <a:rPr lang="es-ES" sz="7200" dirty="0" smtClean="0">
                <a:solidFill>
                  <a:schemeClr val="bg1"/>
                </a:solidFill>
              </a:rPr>
              <a:t>. </a:t>
            </a:r>
          </a:p>
          <a:p>
            <a:pPr algn="r"/>
            <a:r>
              <a:rPr lang="es-ES" sz="7200" dirty="0" smtClean="0">
                <a:solidFill>
                  <a:schemeClr val="bg1"/>
                </a:solidFill>
              </a:rPr>
              <a:t>POR QUÉ Y CÓMO HACER ANÁLISIS ECONÓMICO DEL DERECHO.</a:t>
            </a:r>
          </a:p>
          <a:p>
            <a:pPr algn="r"/>
            <a:endParaRPr lang="es-ES" sz="7200" dirty="0" smtClean="0">
              <a:solidFill>
                <a:schemeClr val="bg1"/>
              </a:solidFill>
            </a:endParaRPr>
          </a:p>
          <a:p>
            <a:pPr algn="r"/>
            <a:endParaRPr lang="es-ES" sz="7200" dirty="0" smtClean="0">
              <a:solidFill>
                <a:schemeClr val="bg1"/>
              </a:solidFill>
            </a:endParaRPr>
          </a:p>
          <a:p>
            <a:pPr algn="r"/>
            <a:r>
              <a:rPr lang="es-ES" sz="7200" dirty="0" smtClean="0">
                <a:solidFill>
                  <a:schemeClr val="bg1"/>
                </a:solidFill>
              </a:rPr>
              <a:t>C</a:t>
            </a:r>
            <a:r>
              <a:rPr lang="es-ES" sz="7200" cap="none" dirty="0" smtClean="0">
                <a:solidFill>
                  <a:schemeClr val="bg1"/>
                </a:solidFill>
              </a:rPr>
              <a:t>átedra</a:t>
            </a:r>
            <a:r>
              <a:rPr lang="es-ES" sz="7200" dirty="0">
                <a:solidFill>
                  <a:schemeClr val="bg1"/>
                </a:solidFill>
              </a:rPr>
              <a:t>: FUNDAMENTOS DE ECONOMÍA</a:t>
            </a:r>
          </a:p>
          <a:p>
            <a:pPr algn="r"/>
            <a:r>
              <a:rPr lang="es-ES" sz="7200" dirty="0" smtClean="0">
                <a:solidFill>
                  <a:schemeClr val="bg1"/>
                </a:solidFill>
              </a:rPr>
              <a:t>D</a:t>
            </a:r>
            <a:r>
              <a:rPr lang="es-ES" sz="7200" cap="none" dirty="0" smtClean="0">
                <a:solidFill>
                  <a:schemeClr val="bg1"/>
                </a:solidFill>
              </a:rPr>
              <a:t>ocente:</a:t>
            </a:r>
            <a:r>
              <a:rPr lang="es-ES" sz="7200" dirty="0" smtClean="0">
                <a:solidFill>
                  <a:schemeClr val="bg1"/>
                </a:solidFill>
              </a:rPr>
              <a:t> m</a:t>
            </a:r>
            <a:r>
              <a:rPr lang="es-ES" sz="7200" cap="none" dirty="0" smtClean="0">
                <a:solidFill>
                  <a:schemeClr val="bg1"/>
                </a:solidFill>
              </a:rPr>
              <a:t>arcela Fernández Zorrilla</a:t>
            </a:r>
          </a:p>
          <a:p>
            <a:pPr algn="r"/>
            <a:endParaRPr lang="es-ES" sz="6000" dirty="0">
              <a:solidFill>
                <a:schemeClr val="bg1"/>
              </a:solidFill>
            </a:endParaRPr>
          </a:p>
          <a:p>
            <a:endParaRPr lang="es-ES" dirty="0" smtClean="0">
              <a:solidFill>
                <a:schemeClr val="bg1"/>
              </a:solidFill>
            </a:endParaRPr>
          </a:p>
          <a:p>
            <a:pPr algn="r"/>
            <a:r>
              <a:rPr lang="es-ES" dirty="0" smtClean="0"/>
              <a:t>	</a:t>
            </a:r>
          </a:p>
        </p:txBody>
      </p:sp>
    </p:spTree>
    <p:extLst>
      <p:ext uri="{BB962C8B-B14F-4D97-AF65-F5344CB8AC3E}">
        <p14:creationId xmlns:p14="http://schemas.microsoft.com/office/powerpoint/2010/main" val="3931582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3" y="618518"/>
            <a:ext cx="9905998" cy="942058"/>
          </a:xfrm>
        </p:spPr>
        <p:txBody>
          <a:bodyPr/>
          <a:lstStyle/>
          <a:p>
            <a:r>
              <a:rPr lang="es-ES" dirty="0" smtClean="0"/>
              <a:t>HERRAMIENTAS O METODOS DEL AED</a:t>
            </a:r>
            <a:endParaRPr lang="en-US" dirty="0"/>
          </a:p>
        </p:txBody>
      </p:sp>
      <p:sp>
        <p:nvSpPr>
          <p:cNvPr id="3" name="Marcador de contenido 2"/>
          <p:cNvSpPr>
            <a:spLocks noGrp="1"/>
          </p:cNvSpPr>
          <p:nvPr>
            <p:ph idx="1"/>
          </p:nvPr>
        </p:nvSpPr>
        <p:spPr>
          <a:xfrm>
            <a:off x="1141412" y="1560576"/>
            <a:ext cx="9905999" cy="4230625"/>
          </a:xfrm>
        </p:spPr>
        <p:txBody>
          <a:bodyPr>
            <a:normAutofit fontScale="77500" lnSpcReduction="20000"/>
          </a:bodyPr>
          <a:lstStyle/>
          <a:p>
            <a:pPr algn="just"/>
            <a:r>
              <a:rPr lang="es-ES" b="1" dirty="0" smtClean="0"/>
              <a:t>1</a:t>
            </a:r>
            <a:r>
              <a:rPr lang="es-ES" b="1" dirty="0"/>
              <a:t>. </a:t>
            </a:r>
            <a:r>
              <a:rPr lang="es-ES" b="1" dirty="0" smtClean="0"/>
              <a:t>Matemáticas</a:t>
            </a:r>
            <a:r>
              <a:rPr lang="es-ES" dirty="0" smtClean="0"/>
              <a:t>. Utilizado mayoritariamente en el </a:t>
            </a:r>
            <a:r>
              <a:rPr lang="es-ES" dirty="0" err="1" smtClean="0"/>
              <a:t>AEDFundamental</a:t>
            </a:r>
            <a:r>
              <a:rPr lang="es-ES" dirty="0" smtClean="0"/>
              <a:t>. VENTAJA permiten </a:t>
            </a:r>
            <a:r>
              <a:rPr lang="es-ES" dirty="0"/>
              <a:t>representar teorías con gran claridad, exactitud y </a:t>
            </a:r>
            <a:r>
              <a:rPr lang="es-ES" dirty="0" smtClean="0"/>
              <a:t>generalidad. OBJECION</a:t>
            </a:r>
            <a:r>
              <a:rPr lang="es-ES" dirty="0"/>
              <a:t>: </a:t>
            </a:r>
            <a:r>
              <a:rPr lang="es-ES" dirty="0" smtClean="0"/>
              <a:t>su </a:t>
            </a:r>
            <a:r>
              <a:rPr lang="es-ES" dirty="0"/>
              <a:t>excesiva </a:t>
            </a:r>
            <a:r>
              <a:rPr lang="es-ES" dirty="0" smtClean="0"/>
              <a:t>simplificación o partir de premisas escasamente realistas.</a:t>
            </a:r>
          </a:p>
          <a:p>
            <a:pPr algn="just"/>
            <a:endParaRPr lang="es-ES" dirty="0" smtClean="0"/>
          </a:p>
          <a:p>
            <a:pPr algn="just"/>
            <a:r>
              <a:rPr lang="es-ES" b="1" dirty="0" smtClean="0"/>
              <a:t>2. </a:t>
            </a:r>
            <a:r>
              <a:rPr lang="es-ES" b="1" dirty="0"/>
              <a:t>Métodos </a:t>
            </a:r>
            <a:r>
              <a:rPr lang="es-ES" b="1" dirty="0" smtClean="0"/>
              <a:t>Empíricos</a:t>
            </a:r>
            <a:r>
              <a:rPr lang="es-ES" dirty="0" smtClean="0"/>
              <a:t>. En </a:t>
            </a:r>
            <a:r>
              <a:rPr lang="es-ES" dirty="0"/>
              <a:t>sentido amplio, cualquier modo de obtener datos o información acerca del mundo real mediante la experiencia, a través de la percepción sensorial de los </a:t>
            </a:r>
            <a:r>
              <a:rPr lang="es-ES" dirty="0" smtClean="0"/>
              <a:t>hechos</a:t>
            </a:r>
            <a:r>
              <a:rPr lang="es-ES" dirty="0"/>
              <a:t>. En un sentido más estrecho, a veces se habla de investigación empírica del Derecho únicamente cuando la información obtenida mediante la experiencia se cuantifica o se analiza mediante técnicas estadísticas o </a:t>
            </a:r>
            <a:r>
              <a:rPr lang="es-ES" dirty="0" smtClean="0"/>
              <a:t>cuantitativas. Existen 2 </a:t>
            </a:r>
            <a:r>
              <a:rPr lang="es-ES" dirty="0"/>
              <a:t>tipos de métodos empíricos: </a:t>
            </a:r>
            <a:r>
              <a:rPr lang="es-ES" u="sng" dirty="0"/>
              <a:t>la observación y la experimentación</a:t>
            </a:r>
            <a:r>
              <a:rPr lang="es-ES" dirty="0"/>
              <a:t>. El primero consiste en examinar y analizar la realidad sin alterarla; el segundo, en provocar deliberada y controladamente un cambio en ella, al objeto de observar e interpretar su resultado con una finalidad </a:t>
            </a:r>
            <a:r>
              <a:rPr lang="es-ES" dirty="0" smtClean="0"/>
              <a:t>cognoscitiva. </a:t>
            </a:r>
            <a:r>
              <a:rPr lang="es-ES" dirty="0"/>
              <a:t>Ambos tienen sus ventajas y desventajas.</a:t>
            </a:r>
            <a:endParaRPr lang="es-ES" dirty="0" smtClean="0"/>
          </a:p>
          <a:p>
            <a:endParaRPr lang="en-US" dirty="0"/>
          </a:p>
        </p:txBody>
      </p:sp>
    </p:spTree>
    <p:extLst>
      <p:ext uri="{BB962C8B-B14F-4D97-AF65-F5344CB8AC3E}">
        <p14:creationId xmlns:p14="http://schemas.microsoft.com/office/powerpoint/2010/main" val="2231278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3" y="618518"/>
            <a:ext cx="9905998" cy="917674"/>
          </a:xfrm>
        </p:spPr>
        <p:txBody>
          <a:bodyPr/>
          <a:lstStyle/>
          <a:p>
            <a:r>
              <a:rPr lang="es-ES" dirty="0">
                <a:solidFill>
                  <a:schemeClr val="bg1"/>
                </a:solidFill>
              </a:rPr>
              <a:t>UTILIDAD DEL ANÁLISIS ECONÓMICO DEL DERECHO</a:t>
            </a:r>
            <a:endParaRPr lang="en-US" dirty="0">
              <a:solidFill>
                <a:schemeClr val="bg1"/>
              </a:solidFill>
            </a:endParaRPr>
          </a:p>
        </p:txBody>
      </p:sp>
      <p:sp>
        <p:nvSpPr>
          <p:cNvPr id="3" name="Marcador de contenido 2"/>
          <p:cNvSpPr>
            <a:spLocks noGrp="1"/>
          </p:cNvSpPr>
          <p:nvPr>
            <p:ph idx="1"/>
          </p:nvPr>
        </p:nvSpPr>
        <p:spPr>
          <a:xfrm>
            <a:off x="1141412" y="1353312"/>
            <a:ext cx="9905999" cy="5033420"/>
          </a:xfrm>
        </p:spPr>
        <p:txBody>
          <a:bodyPr>
            <a:normAutofit lnSpcReduction="10000"/>
          </a:bodyPr>
          <a:lstStyle/>
          <a:p>
            <a:pPr algn="just"/>
            <a:r>
              <a:rPr lang="es-ES" sz="2000" dirty="0" smtClean="0"/>
              <a:t>Conocer</a:t>
            </a:r>
            <a:r>
              <a:rPr lang="es-ES" sz="2000" dirty="0"/>
              <a:t>, explicar y predecir cómo interacciona el sistema jurídico con la realidad, esto es, cuál es o puede ser el impacto del Derecho sobre dicha realidad y, viceversa, cómo influye ésta sobre </a:t>
            </a:r>
            <a:r>
              <a:rPr lang="es-ES" sz="2000" dirty="0" smtClean="0"/>
              <a:t>aquél.</a:t>
            </a:r>
          </a:p>
          <a:p>
            <a:pPr algn="just"/>
            <a:r>
              <a:rPr lang="es-ES" sz="2000" dirty="0"/>
              <a:t>Evaluar si una solución jurídica constituye los incentivos adecuados para que la gente se comporte de manera que se maximice, realmente, la satisfacción de ciertos fines —v.gr., de los fijados en la Constitución. </a:t>
            </a:r>
            <a:r>
              <a:rPr lang="es-ES" sz="2000" dirty="0" smtClean="0"/>
              <a:t>El </a:t>
            </a:r>
            <a:r>
              <a:rPr lang="es-ES" sz="2000" dirty="0"/>
              <a:t>AED </a:t>
            </a:r>
            <a:r>
              <a:rPr lang="es-ES" sz="2000" dirty="0" smtClean="0"/>
              <a:t>ha </a:t>
            </a:r>
            <a:r>
              <a:rPr lang="es-ES" sz="2000" dirty="0"/>
              <a:t>elaborado teorías dirigidas a explicar por qué las normas jurídicas, bajo determinadas condiciones, tienden a ser económicamente eficientes (o ineficientes). Richard POSNER </a:t>
            </a:r>
            <a:r>
              <a:rPr lang="es-ES" sz="2000" dirty="0" smtClean="0"/>
              <a:t>deslizo </a:t>
            </a:r>
            <a:r>
              <a:rPr lang="es-ES" sz="2000" dirty="0"/>
              <a:t>la hipótesis de que el </a:t>
            </a:r>
            <a:r>
              <a:rPr lang="es-ES" sz="2000" dirty="0" err="1"/>
              <a:t>common</a:t>
            </a:r>
            <a:r>
              <a:rPr lang="es-ES" sz="2000" dirty="0"/>
              <a:t> </a:t>
            </a:r>
            <a:r>
              <a:rPr lang="es-ES" sz="2000" dirty="0" err="1"/>
              <a:t>law</a:t>
            </a:r>
            <a:r>
              <a:rPr lang="es-ES" sz="2000" dirty="0"/>
              <a:t> (es decir, el Derecho de origen judicial</a:t>
            </a:r>
            <a:r>
              <a:rPr lang="es-ES" sz="2000" dirty="0" smtClean="0"/>
              <a:t>)</a:t>
            </a:r>
            <a:r>
              <a:rPr lang="en-US" sz="2000" dirty="0"/>
              <a:t> tiende hacia la eficiencia</a:t>
            </a:r>
            <a:r>
              <a:rPr lang="en-US" sz="2000" dirty="0" smtClean="0"/>
              <a:t>.</a:t>
            </a:r>
          </a:p>
          <a:p>
            <a:pPr algn="just"/>
            <a:r>
              <a:rPr lang="es-ES" sz="2000" dirty="0" smtClean="0"/>
              <a:t>El </a:t>
            </a:r>
            <a:r>
              <a:rPr lang="es-ES" sz="2000" dirty="0"/>
              <a:t>AED puede </a:t>
            </a:r>
            <a:r>
              <a:rPr lang="es-ES" sz="2000" dirty="0" smtClean="0"/>
              <a:t>y, eventualmente debe, </a:t>
            </a:r>
            <a:r>
              <a:rPr lang="es-ES" sz="2000" dirty="0"/>
              <a:t>ser empleado para resolver problemas de </a:t>
            </a:r>
            <a:r>
              <a:rPr lang="es-ES" sz="2000" dirty="0" err="1"/>
              <a:t>lege</a:t>
            </a:r>
            <a:r>
              <a:rPr lang="es-ES" sz="2000" dirty="0"/>
              <a:t> lata, para aplicar e interpretar el ordenamiento jurídico vigente y precisar cuál es la solución que el mismo prescribe para un caso </a:t>
            </a:r>
            <a:r>
              <a:rPr lang="es-ES" sz="2000" dirty="0" smtClean="0"/>
              <a:t>concreto. (Ej. Art. 4; 14 bis; 41; 75 inc. 2, 18 y 19 CN</a:t>
            </a:r>
            <a:r>
              <a:rPr lang="en-US" dirty="0" smtClean="0"/>
              <a:t> entre </a:t>
            </a:r>
            <a:r>
              <a:rPr lang="en-US" dirty="0" err="1" smtClean="0"/>
              <a:t>otros</a:t>
            </a:r>
            <a:r>
              <a:rPr lang="en-US" dirty="0" smtClean="0"/>
              <a:t>). </a:t>
            </a:r>
            <a:endParaRPr lang="en-US" sz="2000" dirty="0" smtClean="0"/>
          </a:p>
        </p:txBody>
      </p:sp>
    </p:spTree>
    <p:extLst>
      <p:ext uri="{BB962C8B-B14F-4D97-AF65-F5344CB8AC3E}">
        <p14:creationId xmlns:p14="http://schemas.microsoft.com/office/powerpoint/2010/main" val="18474579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3" y="618518"/>
            <a:ext cx="9905998" cy="478762"/>
          </a:xfrm>
        </p:spPr>
        <p:txBody>
          <a:bodyPr>
            <a:normAutofit fontScale="90000"/>
          </a:bodyPr>
          <a:lstStyle/>
          <a:p>
            <a:r>
              <a:rPr lang="es-ES" b="1" dirty="0" smtClean="0">
                <a:solidFill>
                  <a:schemeClr val="bg1"/>
                </a:solidFill>
              </a:rPr>
              <a:t>Criticas al </a:t>
            </a:r>
            <a:r>
              <a:rPr lang="es-ES" b="1" dirty="0" err="1" smtClean="0">
                <a:solidFill>
                  <a:schemeClr val="bg1"/>
                </a:solidFill>
              </a:rPr>
              <a:t>aed</a:t>
            </a:r>
            <a:endParaRPr lang="en-US" b="1" dirty="0">
              <a:solidFill>
                <a:schemeClr val="bg1"/>
              </a:solidFill>
            </a:endParaRPr>
          </a:p>
        </p:txBody>
      </p:sp>
      <p:sp>
        <p:nvSpPr>
          <p:cNvPr id="3" name="Marcador de contenido 2"/>
          <p:cNvSpPr>
            <a:spLocks noGrp="1"/>
          </p:cNvSpPr>
          <p:nvPr>
            <p:ph idx="1"/>
          </p:nvPr>
        </p:nvSpPr>
        <p:spPr>
          <a:xfrm>
            <a:off x="1141412" y="1097280"/>
            <a:ext cx="9905999" cy="4693921"/>
          </a:xfrm>
        </p:spPr>
        <p:txBody>
          <a:bodyPr/>
          <a:lstStyle/>
          <a:p>
            <a:r>
              <a:rPr lang="es-ES" dirty="0"/>
              <a:t>Las personas no siempre </a:t>
            </a:r>
            <a:r>
              <a:rPr lang="es-ES" dirty="0" smtClean="0"/>
              <a:t>actúan racionalmente</a:t>
            </a:r>
          </a:p>
          <a:p>
            <a:r>
              <a:rPr lang="es-ES" dirty="0" smtClean="0"/>
              <a:t>La cuestión de los fines</a:t>
            </a:r>
          </a:p>
          <a:p>
            <a:r>
              <a:rPr lang="es-ES" dirty="0" smtClean="0"/>
              <a:t>La eficiencia no lo es todo </a:t>
            </a:r>
          </a:p>
          <a:p>
            <a:r>
              <a:rPr lang="es-ES" dirty="0" smtClean="0"/>
              <a:t>Hay esferas de la actividad humana no susceptible de análisis económico </a:t>
            </a:r>
          </a:p>
          <a:p>
            <a:r>
              <a:rPr lang="es-ES" dirty="0" smtClean="0"/>
              <a:t>El AED está ideológicamente sesgado </a:t>
            </a:r>
          </a:p>
          <a:p>
            <a:endParaRPr lang="es-ES" dirty="0"/>
          </a:p>
        </p:txBody>
      </p:sp>
    </p:spTree>
    <p:extLst>
      <p:ext uri="{BB962C8B-B14F-4D97-AF65-F5344CB8AC3E}">
        <p14:creationId xmlns:p14="http://schemas.microsoft.com/office/powerpoint/2010/main" val="964299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500" dirty="0" smtClean="0">
                <a:solidFill>
                  <a:schemeClr val="bg1"/>
                </a:solidFill>
              </a:rPr>
              <a:t>Por </a:t>
            </a:r>
            <a:r>
              <a:rPr lang="es-ES" sz="2500" dirty="0">
                <a:solidFill>
                  <a:schemeClr val="bg1"/>
                </a:solidFill>
              </a:rPr>
              <a:t>qué merece la pena estudiar el Derecho desde una perspectiva económica? </a:t>
            </a:r>
            <a:endParaRPr lang="en-US" sz="2500" dirty="0">
              <a:solidFill>
                <a:schemeClr val="bg1"/>
              </a:solidFill>
            </a:endParaRPr>
          </a:p>
        </p:txBody>
      </p:sp>
      <p:sp>
        <p:nvSpPr>
          <p:cNvPr id="3" name="Marcador de contenido 2"/>
          <p:cNvSpPr>
            <a:spLocks noGrp="1"/>
          </p:cNvSpPr>
          <p:nvPr>
            <p:ph idx="1"/>
          </p:nvPr>
        </p:nvSpPr>
        <p:spPr/>
        <p:txBody>
          <a:bodyPr>
            <a:normAutofit lnSpcReduction="10000"/>
          </a:bodyPr>
          <a:lstStyle/>
          <a:p>
            <a:r>
              <a:rPr lang="es-ES" dirty="0"/>
              <a:t>Estudia relación entre instrumentos y objetivos.</a:t>
            </a:r>
          </a:p>
          <a:p>
            <a:r>
              <a:rPr lang="es-ES" dirty="0"/>
              <a:t>Es un puente entre lo normativo y la realidad de los hechos.</a:t>
            </a:r>
          </a:p>
          <a:p>
            <a:r>
              <a:rPr lang="es-ES" dirty="0"/>
              <a:t>Es estudiar cómo influye el derecho en las conductas de las personas, es decir como incentivos.</a:t>
            </a:r>
          </a:p>
          <a:p>
            <a:r>
              <a:rPr lang="es-ES" dirty="0" smtClean="0"/>
              <a:t>Utiliza </a:t>
            </a:r>
            <a:r>
              <a:rPr lang="es-ES" dirty="0"/>
              <a:t>la teoría económica para explicar el sistema jurídico.</a:t>
            </a:r>
          </a:p>
          <a:p>
            <a:r>
              <a:rPr lang="es-ES" dirty="0"/>
              <a:t>El derecho es parte de un fenómeno social de la dinámica social, y por lo tanto pasible de ser estudiada como un fenómeno real más.</a:t>
            </a:r>
          </a:p>
          <a:p>
            <a:endParaRPr lang="en-US" dirty="0"/>
          </a:p>
        </p:txBody>
      </p:sp>
    </p:spTree>
    <p:extLst>
      <p:ext uri="{BB962C8B-B14F-4D97-AF65-F5344CB8AC3E}">
        <p14:creationId xmlns:p14="http://schemas.microsoft.com/office/powerpoint/2010/main" val="228244751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68731"/>
          </a:xfrm>
        </p:spPr>
        <p:txBody>
          <a:bodyPr>
            <a:normAutofit fontScale="90000"/>
          </a:bodyPr>
          <a:lstStyle/>
          <a:p>
            <a:pPr marL="0" indent="0"/>
            <a:r>
              <a:rPr lang="es-ES" sz="2800" dirty="0" smtClean="0">
                <a:solidFill>
                  <a:schemeClr val="bg1"/>
                </a:solidFill>
              </a:rPr>
              <a:t>CONCEPTO. APLICACIONES </a:t>
            </a:r>
            <a:r>
              <a:rPr lang="es-ES" sz="2800" dirty="0">
                <a:solidFill>
                  <a:schemeClr val="bg1"/>
                </a:solidFill>
              </a:rPr>
              <a:t/>
            </a:r>
            <a:br>
              <a:rPr lang="es-ES" sz="2800" dirty="0">
                <a:solidFill>
                  <a:schemeClr val="bg1"/>
                </a:solidFill>
              </a:rPr>
            </a:br>
            <a:endParaRPr lang="en-US" sz="2500" dirty="0">
              <a:solidFill>
                <a:schemeClr val="bg1"/>
              </a:solidFill>
            </a:endParaRPr>
          </a:p>
        </p:txBody>
      </p:sp>
      <p:sp>
        <p:nvSpPr>
          <p:cNvPr id="3" name="Marcador de contenido 2"/>
          <p:cNvSpPr>
            <a:spLocks noGrp="1"/>
          </p:cNvSpPr>
          <p:nvPr>
            <p:ph idx="1"/>
          </p:nvPr>
        </p:nvSpPr>
        <p:spPr>
          <a:xfrm>
            <a:off x="838200" y="1133856"/>
            <a:ext cx="10515600" cy="5043107"/>
          </a:xfrm>
        </p:spPr>
        <p:txBody>
          <a:bodyPr/>
          <a:lstStyle/>
          <a:p>
            <a:pPr marL="0" indent="0">
              <a:buNone/>
            </a:pPr>
            <a:r>
              <a:rPr lang="es-ES" dirty="0" smtClean="0">
                <a:solidFill>
                  <a:schemeClr val="bg1"/>
                </a:solidFill>
              </a:rPr>
              <a:t>CONCEPTO</a:t>
            </a:r>
          </a:p>
          <a:p>
            <a:pPr marL="0" indent="0">
              <a:buNone/>
            </a:pPr>
            <a:r>
              <a:rPr lang="es-ES" dirty="0" smtClean="0"/>
              <a:t>El </a:t>
            </a:r>
            <a:r>
              <a:rPr lang="es-ES" dirty="0"/>
              <a:t>AED consiste en estudiar —bien con una finalidad práctica, bien con una finalidad puramente cognoscitiva— las normas jurídicas aplicando los conocimientos y métodos proporcionados por la economía. </a:t>
            </a:r>
            <a:endParaRPr lang="es-ES" dirty="0" smtClean="0"/>
          </a:p>
          <a:p>
            <a:r>
              <a:rPr lang="es-ES" dirty="0" smtClean="0"/>
              <a:t>EFICIENCIA –MAXIMIZACION DE LA UTILIDAD- INCENTIVOS – EQUILIBRIO….</a:t>
            </a:r>
          </a:p>
          <a:p>
            <a:endParaRPr lang="es-ES" dirty="0" smtClean="0"/>
          </a:p>
          <a:p>
            <a:r>
              <a:rPr lang="es-ES" dirty="0" smtClean="0">
                <a:solidFill>
                  <a:schemeClr val="bg1"/>
                </a:solidFill>
              </a:rPr>
              <a:t>EVOLUCIÓN (tiempo y espacio) y DEBATES</a:t>
            </a:r>
            <a:r>
              <a:rPr lang="es-ES" dirty="0" smtClean="0"/>
              <a:t>.</a:t>
            </a:r>
          </a:p>
          <a:p>
            <a:endParaRPr lang="es-ES" dirty="0"/>
          </a:p>
        </p:txBody>
      </p:sp>
    </p:spTree>
    <p:extLst>
      <p:ext uri="{BB962C8B-B14F-4D97-AF65-F5344CB8AC3E}">
        <p14:creationId xmlns:p14="http://schemas.microsoft.com/office/powerpoint/2010/main" val="2891804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solidFill>
                  <a:schemeClr val="bg1"/>
                </a:solidFill>
              </a:rPr>
              <a:t>RONALD COASE …externalidades</a:t>
            </a:r>
            <a:endParaRPr lang="en-US" dirty="0">
              <a:solidFill>
                <a:schemeClr val="bg1"/>
              </a:solidFill>
            </a:endParaRPr>
          </a:p>
        </p:txBody>
      </p:sp>
      <p:sp>
        <p:nvSpPr>
          <p:cNvPr id="3" name="Marcador de contenido 2"/>
          <p:cNvSpPr>
            <a:spLocks noGrp="1"/>
          </p:cNvSpPr>
          <p:nvPr>
            <p:ph idx="1"/>
          </p:nvPr>
        </p:nvSpPr>
        <p:spPr/>
        <p:txBody>
          <a:bodyPr>
            <a:normAutofit/>
          </a:bodyPr>
          <a:lstStyle/>
          <a:p>
            <a:pPr algn="just"/>
            <a:r>
              <a:rPr lang="es-ES" dirty="0" smtClean="0"/>
              <a:t>La </a:t>
            </a:r>
            <a:r>
              <a:rPr lang="es-ES" dirty="0"/>
              <a:t>necesidad de considerar los marcos institucionales cuando los costos de transacción son suficientemente altos como para impedir las negociaciones </a:t>
            </a:r>
            <a:r>
              <a:rPr lang="es-ES" dirty="0" smtClean="0"/>
              <a:t>bilaterales.</a:t>
            </a:r>
          </a:p>
          <a:p>
            <a:pPr algn="just"/>
            <a:r>
              <a:rPr lang="es-ES" b="1" dirty="0" err="1" smtClean="0"/>
              <a:t>Coase</a:t>
            </a:r>
            <a:r>
              <a:rPr lang="es-ES" b="1" dirty="0" smtClean="0"/>
              <a:t> </a:t>
            </a:r>
            <a:r>
              <a:rPr lang="es-ES" b="1" dirty="0"/>
              <a:t>es un pionero y un contribuyente principal al nuevo </a:t>
            </a:r>
            <a:r>
              <a:rPr lang="es-ES" dirty="0"/>
              <a:t>florecimiento de la atención sobre el papel de las </a:t>
            </a:r>
            <a:r>
              <a:rPr lang="es-ES" dirty="0" smtClean="0"/>
              <a:t>instituciones…Esta </a:t>
            </a:r>
            <a:r>
              <a:rPr lang="es-ES" dirty="0"/>
              <a:t>perspectiva también destaca la importancia de las soluciones voluntarias a los problemas de externalidades </a:t>
            </a:r>
            <a:r>
              <a:rPr lang="es-ES" dirty="0" smtClean="0"/>
              <a:t>negativas.</a:t>
            </a:r>
            <a:endParaRPr lang="es-ES" dirty="0" smtClean="0"/>
          </a:p>
          <a:p>
            <a:pPr marL="0" indent="0">
              <a:buNone/>
            </a:pPr>
            <a:endParaRPr lang="en-US" dirty="0"/>
          </a:p>
        </p:txBody>
      </p:sp>
    </p:spTree>
    <p:extLst>
      <p:ext uri="{BB962C8B-B14F-4D97-AF65-F5344CB8AC3E}">
        <p14:creationId xmlns:p14="http://schemas.microsoft.com/office/powerpoint/2010/main" val="9084056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3" y="618518"/>
            <a:ext cx="9905998" cy="1185898"/>
          </a:xfrm>
        </p:spPr>
        <p:txBody>
          <a:bodyPr>
            <a:normAutofit/>
          </a:bodyPr>
          <a:lstStyle/>
          <a:p>
            <a:r>
              <a:rPr lang="es-ES" sz="2800" dirty="0">
                <a:solidFill>
                  <a:schemeClr val="bg1"/>
                </a:solidFill>
              </a:rPr>
              <a:t>El AED plantea los problemas jurídicos como problemas </a:t>
            </a:r>
            <a:r>
              <a:rPr lang="es-ES" sz="2800" dirty="0" smtClean="0">
                <a:solidFill>
                  <a:schemeClr val="bg1"/>
                </a:solidFill>
              </a:rPr>
              <a:t>económicos, a partir </a:t>
            </a:r>
            <a:r>
              <a:rPr lang="es-ES" sz="2800" dirty="0">
                <a:solidFill>
                  <a:schemeClr val="bg1"/>
                </a:solidFill>
              </a:rPr>
              <a:t>de las siguientes premisas:</a:t>
            </a:r>
            <a:endParaRPr lang="en-US" sz="2800" dirty="0">
              <a:solidFill>
                <a:schemeClr val="bg1"/>
              </a:solidFill>
            </a:endParaRPr>
          </a:p>
        </p:txBody>
      </p:sp>
      <p:sp>
        <p:nvSpPr>
          <p:cNvPr id="3" name="Marcador de contenido 2"/>
          <p:cNvSpPr>
            <a:spLocks noGrp="1"/>
          </p:cNvSpPr>
          <p:nvPr>
            <p:ph idx="1"/>
          </p:nvPr>
        </p:nvSpPr>
        <p:spPr>
          <a:xfrm>
            <a:off x="1141413" y="1889760"/>
            <a:ext cx="9905999" cy="4206240"/>
          </a:xfrm>
        </p:spPr>
        <p:txBody>
          <a:bodyPr>
            <a:normAutofit/>
          </a:bodyPr>
          <a:lstStyle/>
          <a:p>
            <a:r>
              <a:rPr lang="es-ES" sz="2000" dirty="0" smtClean="0"/>
              <a:t>El Derecho influye sobre la conducta humana. Al prever una consecuencia positiva (v.gr., el otorgamiento de un premio) o negativa (v.gr., la imposición de una sanción);</a:t>
            </a:r>
          </a:p>
          <a:p>
            <a:r>
              <a:rPr lang="es-ES" sz="2000" dirty="0" smtClean="0"/>
              <a:t>Esa influencia es en alguna medida explicable y predecible, con arreglo a la idea /modelo teórico mayoritario utilizado por los economistas de la elección racional. Se presupone que los individuos toman decisiones racionales, libres de errores lógicos, coherentes con sus preferencias, que son estables y consistentes;</a:t>
            </a:r>
          </a:p>
          <a:p>
            <a:r>
              <a:rPr lang="es-ES" sz="2000" dirty="0"/>
              <a:t>Todas las decisiones jurídicamente relevantes se adoptan en condiciones de escasez. </a:t>
            </a:r>
            <a:endParaRPr lang="es-ES" sz="2000" dirty="0" smtClean="0"/>
          </a:p>
          <a:p>
            <a:endParaRPr lang="en-US" dirty="0"/>
          </a:p>
        </p:txBody>
      </p:sp>
    </p:spTree>
    <p:extLst>
      <p:ext uri="{BB962C8B-B14F-4D97-AF65-F5344CB8AC3E}">
        <p14:creationId xmlns:p14="http://schemas.microsoft.com/office/powerpoint/2010/main" val="36897655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3955" y="618518"/>
            <a:ext cx="9905998" cy="576298"/>
          </a:xfrm>
        </p:spPr>
        <p:txBody>
          <a:bodyPr>
            <a:normAutofit fontScale="90000"/>
          </a:bodyPr>
          <a:lstStyle/>
          <a:p>
            <a:r>
              <a:rPr lang="es-ES" dirty="0" smtClean="0">
                <a:solidFill>
                  <a:schemeClr val="bg1"/>
                </a:solidFill>
              </a:rPr>
              <a:t>En conclusión…</a:t>
            </a:r>
            <a:endParaRPr lang="en-US" dirty="0">
              <a:solidFill>
                <a:schemeClr val="bg1"/>
              </a:solidFill>
            </a:endParaRPr>
          </a:p>
        </p:txBody>
      </p:sp>
      <p:sp>
        <p:nvSpPr>
          <p:cNvPr id="3" name="Marcador de contenido 2"/>
          <p:cNvSpPr>
            <a:spLocks noGrp="1"/>
          </p:cNvSpPr>
          <p:nvPr>
            <p:ph idx="1"/>
          </p:nvPr>
        </p:nvSpPr>
        <p:spPr>
          <a:xfrm>
            <a:off x="1141412" y="1475232"/>
            <a:ext cx="9905999" cy="4315969"/>
          </a:xfrm>
        </p:spPr>
        <p:txBody>
          <a:bodyPr>
            <a:normAutofit fontScale="85000" lnSpcReduction="10000"/>
          </a:bodyPr>
          <a:lstStyle/>
          <a:p>
            <a:pPr algn="just"/>
            <a:r>
              <a:rPr lang="es-ES" dirty="0" smtClean="0"/>
              <a:t>La </a:t>
            </a:r>
            <a:r>
              <a:rPr lang="es-ES" dirty="0"/>
              <a:t>teoría económica puede emplearse para comprender, explicar y predecir cómo reaccionarán los ciudadanos frente a cada una de las regulaciones alternativas que el </a:t>
            </a:r>
            <a:r>
              <a:rPr lang="es-ES" b="1" u="sng" dirty="0">
                <a:solidFill>
                  <a:schemeClr val="bg1"/>
                </a:solidFill>
              </a:rPr>
              <a:t>legislador</a:t>
            </a:r>
            <a:r>
              <a:rPr lang="es-ES" dirty="0"/>
              <a:t> puede establecer, cuáles son los </a:t>
            </a:r>
            <a:r>
              <a:rPr lang="es-ES" dirty="0" smtClean="0"/>
              <a:t>costos </a:t>
            </a:r>
            <a:r>
              <a:rPr lang="es-ES" dirty="0"/>
              <a:t>y beneficios sociales de cada una de ellas, y cuál es la que maximiza la realización global de los principios constitucionales afectados. Lo mismo vale para las decisiones que puedan adoptar otros sujetos. </a:t>
            </a:r>
            <a:endParaRPr lang="es-ES" dirty="0" smtClean="0"/>
          </a:p>
          <a:p>
            <a:pPr algn="just"/>
            <a:r>
              <a:rPr lang="es-ES" dirty="0" smtClean="0"/>
              <a:t>O en el caso de </a:t>
            </a:r>
            <a:r>
              <a:rPr lang="es-ES" dirty="0" smtClean="0">
                <a:solidFill>
                  <a:schemeClr val="bg1"/>
                </a:solidFill>
              </a:rPr>
              <a:t>un </a:t>
            </a:r>
            <a:r>
              <a:rPr lang="es-ES" b="1" u="sng" dirty="0">
                <a:solidFill>
                  <a:schemeClr val="bg1"/>
                </a:solidFill>
              </a:rPr>
              <a:t>juez</a:t>
            </a:r>
            <a:r>
              <a:rPr lang="es-ES" dirty="0">
                <a:solidFill>
                  <a:schemeClr val="bg1"/>
                </a:solidFill>
              </a:rPr>
              <a:t> </a:t>
            </a:r>
            <a:r>
              <a:rPr lang="es-ES" dirty="0"/>
              <a:t>al que se le presentan diversas interpretaciones posibles a la hora de aplicar el ordenamiento jurídico en un caso particular. Cabe emplear los conocimientos e instrumentos suministrados por la economía para analizar cómo reaccionarán en el futuro las personas que se puedan ver afectadas por una determinada solución jurisprudencial; qué consecuencias, positivas y negativas, buscadas o no, se derivan para tales principios de las posibles interpretaciones, y cuál es la que satisface mejor el conjunto de todos ellos</a:t>
            </a:r>
            <a:r>
              <a:rPr lang="es-ES" dirty="0" smtClean="0"/>
              <a:t>. </a:t>
            </a:r>
            <a:r>
              <a:rPr lang="en-US" dirty="0" smtClean="0"/>
              <a:t> CASO CSJN (</a:t>
            </a:r>
            <a:r>
              <a:rPr lang="en-US" dirty="0" err="1" smtClean="0"/>
              <a:t>Acordada</a:t>
            </a:r>
            <a:r>
              <a:rPr lang="en-US" dirty="0" smtClean="0"/>
              <a:t> 36/2009.</a:t>
            </a:r>
            <a:endParaRPr lang="es-ES" dirty="0" smtClean="0"/>
          </a:p>
        </p:txBody>
      </p:sp>
    </p:spTree>
    <p:extLst>
      <p:ext uri="{BB962C8B-B14F-4D97-AF65-F5344CB8AC3E}">
        <p14:creationId xmlns:p14="http://schemas.microsoft.com/office/powerpoint/2010/main" val="1155882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3" y="618518"/>
            <a:ext cx="9905998" cy="698218"/>
          </a:xfrm>
        </p:spPr>
        <p:txBody>
          <a:bodyPr/>
          <a:lstStyle/>
          <a:p>
            <a:r>
              <a:rPr lang="es-ES" dirty="0" smtClean="0">
                <a:solidFill>
                  <a:schemeClr val="bg1"/>
                </a:solidFill>
              </a:rPr>
              <a:t>Tipos de análisis económico del derecho</a:t>
            </a:r>
            <a:endParaRPr lang="en-US" dirty="0">
              <a:solidFill>
                <a:schemeClr val="bg1"/>
              </a:solidFill>
            </a:endParaRPr>
          </a:p>
        </p:txBody>
      </p:sp>
      <p:sp>
        <p:nvSpPr>
          <p:cNvPr id="3" name="Marcador de contenido 2"/>
          <p:cNvSpPr>
            <a:spLocks noGrp="1"/>
          </p:cNvSpPr>
          <p:nvPr>
            <p:ph idx="1"/>
          </p:nvPr>
        </p:nvSpPr>
        <p:spPr>
          <a:xfrm>
            <a:off x="1141412" y="1853184"/>
            <a:ext cx="9905999" cy="3938017"/>
          </a:xfrm>
        </p:spPr>
        <p:txBody>
          <a:bodyPr>
            <a:normAutofit/>
          </a:bodyPr>
          <a:lstStyle/>
          <a:p>
            <a:pPr marL="0" indent="0">
              <a:buNone/>
            </a:pPr>
            <a:r>
              <a:rPr lang="es-ES" b="1" i="1" dirty="0" smtClean="0">
                <a:solidFill>
                  <a:srgbClr val="0070C0"/>
                </a:solidFill>
              </a:rPr>
              <a:t>1.- EL ANÁLISIS ECONÓMICO PUEDE SER POSITIVO O NORMATIVO. </a:t>
            </a:r>
          </a:p>
          <a:p>
            <a:pPr algn="just"/>
            <a:r>
              <a:rPr lang="es-ES" dirty="0" smtClean="0"/>
              <a:t>En </a:t>
            </a:r>
            <a:r>
              <a:rPr lang="es-ES" dirty="0"/>
              <a:t>el primer caso, se estudia cómo actúan realmente las personas en condiciones de escasez; cómo asignan, de hecho, sus limitados recursos. </a:t>
            </a:r>
          </a:p>
          <a:p>
            <a:pPr algn="just"/>
            <a:endParaRPr lang="es-ES" dirty="0"/>
          </a:p>
          <a:p>
            <a:pPr algn="just"/>
            <a:r>
              <a:rPr lang="es-ES" dirty="0"/>
              <a:t>En el segundo, se trata de formular juicios acerca de lo que debería hacerse, sobre cómo deberían emplear las personas sus recursos para maximizar la satisfacción de ciertos fines.</a:t>
            </a:r>
            <a:endParaRPr lang="en-US" dirty="0"/>
          </a:p>
          <a:p>
            <a:endParaRPr lang="en-US" dirty="0"/>
          </a:p>
        </p:txBody>
      </p:sp>
    </p:spTree>
    <p:extLst>
      <p:ext uri="{BB962C8B-B14F-4D97-AF65-F5344CB8AC3E}">
        <p14:creationId xmlns:p14="http://schemas.microsoft.com/office/powerpoint/2010/main" val="24796919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3" y="618518"/>
            <a:ext cx="9905998" cy="954250"/>
          </a:xfrm>
        </p:spPr>
        <p:txBody>
          <a:bodyPr/>
          <a:lstStyle/>
          <a:p>
            <a:r>
              <a:rPr lang="es-ES" dirty="0" smtClean="0">
                <a:solidFill>
                  <a:srgbClr val="0070C0"/>
                </a:solidFill>
              </a:rPr>
              <a:t>2.- análisis teórico o practico</a:t>
            </a:r>
            <a:endParaRPr lang="en-US" dirty="0">
              <a:solidFill>
                <a:srgbClr val="0070C0"/>
              </a:solidFill>
            </a:endParaRPr>
          </a:p>
        </p:txBody>
      </p:sp>
      <p:sp>
        <p:nvSpPr>
          <p:cNvPr id="3" name="Marcador de contenido 2"/>
          <p:cNvSpPr>
            <a:spLocks noGrp="1"/>
          </p:cNvSpPr>
          <p:nvPr>
            <p:ph idx="1"/>
          </p:nvPr>
        </p:nvSpPr>
        <p:spPr>
          <a:xfrm>
            <a:off x="1141412" y="1658112"/>
            <a:ext cx="9905999" cy="4133089"/>
          </a:xfrm>
        </p:spPr>
        <p:txBody>
          <a:bodyPr/>
          <a:lstStyle/>
          <a:p>
            <a:r>
              <a:rPr lang="es-ES" dirty="0" smtClean="0"/>
              <a:t>TEORICO: El </a:t>
            </a:r>
            <a:r>
              <a:rPr lang="es-ES" dirty="0"/>
              <a:t>AED nació y se ha desarrollado fundamentalmente en el ámbito académico, como un sistema teórico dirigido a entender, explicar y eventualmente criticar el orden jurídico. </a:t>
            </a:r>
            <a:endParaRPr lang="es-ES" dirty="0" smtClean="0"/>
          </a:p>
          <a:p>
            <a:endParaRPr lang="es-ES" dirty="0" smtClean="0"/>
          </a:p>
          <a:p>
            <a:r>
              <a:rPr lang="es-ES" dirty="0" smtClean="0"/>
              <a:t>PRACTICO: los </a:t>
            </a:r>
            <a:r>
              <a:rPr lang="es-ES" dirty="0"/>
              <a:t>conocimientos y los instrumentos analíticos elaborados en el seno de esta corriente metodológica </a:t>
            </a:r>
            <a:r>
              <a:rPr lang="es-ES" dirty="0" smtClean="0"/>
              <a:t>pueden </a:t>
            </a:r>
            <a:r>
              <a:rPr lang="es-ES" dirty="0"/>
              <a:t>ser utilizados con una finalidad no simplemente cognoscitiva, sino inmediatamente práctica, para interpretar y aplicar el ordenamiento jurídico al objeto de resolver problemas </a:t>
            </a:r>
            <a:r>
              <a:rPr lang="es-ES" dirty="0" smtClean="0"/>
              <a:t>reales.</a:t>
            </a:r>
            <a:endParaRPr lang="en-US" dirty="0"/>
          </a:p>
        </p:txBody>
      </p:sp>
    </p:spTree>
    <p:extLst>
      <p:ext uri="{BB962C8B-B14F-4D97-AF65-F5344CB8AC3E}">
        <p14:creationId xmlns:p14="http://schemas.microsoft.com/office/powerpoint/2010/main" val="38996009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3" y="618518"/>
            <a:ext cx="9905998" cy="539722"/>
          </a:xfrm>
        </p:spPr>
        <p:txBody>
          <a:bodyPr>
            <a:normAutofit fontScale="90000"/>
          </a:bodyPr>
          <a:lstStyle/>
          <a:p>
            <a:r>
              <a:rPr lang="es-ES" dirty="0" smtClean="0">
                <a:solidFill>
                  <a:srgbClr val="0070C0"/>
                </a:solidFill>
              </a:rPr>
              <a:t>3.- Análisis fundamental y análisis aplicado </a:t>
            </a:r>
            <a:endParaRPr lang="en-US" dirty="0">
              <a:solidFill>
                <a:srgbClr val="0070C0"/>
              </a:solidFill>
            </a:endParaRPr>
          </a:p>
        </p:txBody>
      </p:sp>
      <p:sp>
        <p:nvSpPr>
          <p:cNvPr id="3" name="Marcador de contenido 2"/>
          <p:cNvSpPr>
            <a:spLocks noGrp="1"/>
          </p:cNvSpPr>
          <p:nvPr>
            <p:ph idx="1"/>
          </p:nvPr>
        </p:nvSpPr>
        <p:spPr>
          <a:xfrm>
            <a:off x="1141412" y="1853184"/>
            <a:ext cx="9905999" cy="4059937"/>
          </a:xfrm>
        </p:spPr>
        <p:txBody>
          <a:bodyPr/>
          <a:lstStyle/>
          <a:p>
            <a:r>
              <a:rPr lang="es-ES" dirty="0"/>
              <a:t>El primero está dirigido principalmente a una amplísima comunidad internacional, integrada mayoritariamente por académicos con estudios avanzados en economía</a:t>
            </a:r>
            <a:r>
              <a:rPr lang="es-ES" dirty="0" smtClean="0"/>
              <a:t>. Los contenidos son más técnicos y sofisticados.</a:t>
            </a:r>
          </a:p>
          <a:p>
            <a:pPr marL="0" indent="0">
              <a:buNone/>
            </a:pPr>
            <a:endParaRPr lang="es-ES" dirty="0"/>
          </a:p>
          <a:p>
            <a:r>
              <a:rPr lang="es-ES" dirty="0" smtClean="0"/>
              <a:t>El </a:t>
            </a:r>
            <a:r>
              <a:rPr lang="es-ES" dirty="0"/>
              <a:t>análisis aplicado se dirige principalmente a un público </a:t>
            </a:r>
            <a:r>
              <a:rPr lang="es-ES" dirty="0" smtClean="0"/>
              <a:t>integrado </a:t>
            </a:r>
            <a:r>
              <a:rPr lang="es-ES" dirty="0"/>
              <a:t>por académicos, pero también por profesionales (abogados, jueces, consultores, funcionarios, etc.). S</a:t>
            </a:r>
            <a:r>
              <a:rPr lang="es-ES" dirty="0" smtClean="0"/>
              <a:t>on </a:t>
            </a:r>
            <a:r>
              <a:rPr lang="es-ES" dirty="0"/>
              <a:t>normalmente profesores, aunque también pueden encontrarse profesionales prácticos. </a:t>
            </a:r>
            <a:endParaRPr lang="en-US" dirty="0"/>
          </a:p>
        </p:txBody>
      </p:sp>
    </p:spTree>
    <p:extLst>
      <p:ext uri="{BB962C8B-B14F-4D97-AF65-F5344CB8AC3E}">
        <p14:creationId xmlns:p14="http://schemas.microsoft.com/office/powerpoint/2010/main" val="37637091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o">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o">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o">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TM04033919[[fn=Circuito]]</Template>
  <TotalTime>418</TotalTime>
  <Words>1151</Words>
  <Application>Microsoft Office PowerPoint</Application>
  <PresentationFormat>Panorámica</PresentationFormat>
  <Paragraphs>60</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Trebuchet MS</vt:lpstr>
      <vt:lpstr>Tw Cen MT</vt:lpstr>
      <vt:lpstr>Circuito</vt:lpstr>
      <vt:lpstr>ANALISIS ECONÓMICO DEL DERECHO  https://www.youtube.com/watch?v=YvIRupMFDc8  Hugo Acciarri: Aplicación del análisis económico del Derecho al sistema jurídico latinoamericano </vt:lpstr>
      <vt:lpstr>Por qué merece la pena estudiar el Derecho desde una perspectiva económica? </vt:lpstr>
      <vt:lpstr>CONCEPTO. APLICACIONES  </vt:lpstr>
      <vt:lpstr>RONALD COASE …externalidades</vt:lpstr>
      <vt:lpstr>El AED plantea los problemas jurídicos como problemas económicos, a partir de las siguientes premisas:</vt:lpstr>
      <vt:lpstr>En conclusión…</vt:lpstr>
      <vt:lpstr>Tipos de análisis económico del derecho</vt:lpstr>
      <vt:lpstr>2.- análisis teórico o practico</vt:lpstr>
      <vt:lpstr>3.- Análisis fundamental y análisis aplicado </vt:lpstr>
      <vt:lpstr>HERRAMIENTAS O METODOS DEL AED</vt:lpstr>
      <vt:lpstr>UTILIDAD DEL ANÁLISIS ECONÓMICO DEL DERECHO</vt:lpstr>
      <vt:lpstr>Criticas al aed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ECONÓMICO DEL DERECHO</dc:title>
  <dc:creator>Home</dc:creator>
  <cp:lastModifiedBy>Marcela Fernández Zorrilla</cp:lastModifiedBy>
  <cp:revision>31</cp:revision>
  <dcterms:created xsi:type="dcterms:W3CDTF">2020-10-20T13:03:20Z</dcterms:created>
  <dcterms:modified xsi:type="dcterms:W3CDTF">2022-10-10T22:33:43Z</dcterms:modified>
</cp:coreProperties>
</file>