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heme/themeOverride12.xml" ContentType="application/vnd.openxmlformats-officedocument.themeOverr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theme/themeOverride13.xml" ContentType="application/vnd.openxmlformats-officedocument.themeOverride+xml"/>
  <Override PartName="/ppt/drawings/drawing5.xml" ContentType="application/vnd.openxmlformats-officedocument.drawingml.chartshapes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Override8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11.xml" ContentType="application/vnd.openxmlformats-officedocument.themeOverride+xml"/>
  <Override PartName="/ppt/drawings/drawing3.xml" ContentType="application/vnd.openxmlformats-officedocument.drawingml.chartshapes+xml"/>
  <Default Extension="bin" ContentType="application/vnd.openxmlformats-officedocument.oleObject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Default Extension="emf" ContentType="image/x-emf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.xml" ContentType="application/vnd.ms-office.chartcolorstyle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vml" ContentType="application/vnd.openxmlformats-officedocument.vmlDrawing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theme/themeOverride7.xml" ContentType="application/vnd.openxmlformats-officedocument.themeOverride+xml"/>
  <Override PartName="/ppt/drawings/drawing4.xml" ContentType="application/vnd.openxmlformats-officedocument.drawingml.chartshape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heme/themeOverride3.xml" ContentType="application/vnd.openxmlformats-officedocument.themeOverr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45"/>
  </p:notesMasterIdLst>
  <p:sldIdLst>
    <p:sldId id="264" r:id="rId2"/>
    <p:sldId id="329" r:id="rId3"/>
    <p:sldId id="374" r:id="rId4"/>
    <p:sldId id="375" r:id="rId5"/>
    <p:sldId id="377" r:id="rId6"/>
    <p:sldId id="386" r:id="rId7"/>
    <p:sldId id="347" r:id="rId8"/>
    <p:sldId id="379" r:id="rId9"/>
    <p:sldId id="380" r:id="rId10"/>
    <p:sldId id="381" r:id="rId11"/>
    <p:sldId id="348" r:id="rId12"/>
    <p:sldId id="349" r:id="rId13"/>
    <p:sldId id="350" r:id="rId14"/>
    <p:sldId id="351" r:id="rId15"/>
    <p:sldId id="354" r:id="rId16"/>
    <p:sldId id="382" r:id="rId17"/>
    <p:sldId id="370" r:id="rId18"/>
    <p:sldId id="364" r:id="rId19"/>
    <p:sldId id="365" r:id="rId20"/>
    <p:sldId id="366" r:id="rId21"/>
    <p:sldId id="367" r:id="rId22"/>
    <p:sldId id="368" r:id="rId23"/>
    <p:sldId id="369" r:id="rId24"/>
    <p:sldId id="384" r:id="rId25"/>
    <p:sldId id="385" r:id="rId26"/>
    <p:sldId id="263" r:id="rId27"/>
    <p:sldId id="342" r:id="rId28"/>
    <p:sldId id="360" r:id="rId29"/>
    <p:sldId id="361" r:id="rId30"/>
    <p:sldId id="362" r:id="rId31"/>
    <p:sldId id="373" r:id="rId32"/>
    <p:sldId id="267" r:id="rId33"/>
    <p:sldId id="268" r:id="rId34"/>
    <p:sldId id="270" r:id="rId35"/>
    <p:sldId id="271" r:id="rId36"/>
    <p:sldId id="272" r:id="rId37"/>
    <p:sldId id="273" r:id="rId38"/>
    <p:sldId id="274" r:id="rId39"/>
    <p:sldId id="275" r:id="rId40"/>
    <p:sldId id="276" r:id="rId41"/>
    <p:sldId id="278" r:id="rId42"/>
    <p:sldId id="290" r:id="rId43"/>
    <p:sldId id="339" r:id="rId44"/>
  </p:sldIdLst>
  <p:sldSz cx="9144000" cy="6858000" type="screen4x3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C8280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63434" autoAdjust="0"/>
  </p:normalViewPr>
  <p:slideViewPr>
    <p:cSldViewPr>
      <p:cViewPr varScale="1">
        <p:scale>
          <a:sx n="116" d="100"/>
          <a:sy n="116" d="100"/>
        </p:scale>
        <p:origin x="-149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Libro2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Hoja_de_c_lculo_de_Microsoft_Excel422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Hoja_de_c_lculo_de_Microsoft_Excel533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4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Libro2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Libro2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Libro2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Libro2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Libro2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Libro2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Libro2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Hoja_de_c_lculo_de_Microsoft_Excel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S"/>
            </a:pPr>
            <a:r>
              <a:rPr lang="en-US"/>
              <a:t>VIVIENDA/CONFLUENCIA</a:t>
            </a:r>
          </a:p>
        </c:rich>
      </c:tx>
      <c:layout>
        <c:manualLayout>
          <c:xMode val="edge"/>
          <c:yMode val="edge"/>
          <c:x val="0.29622922134733182"/>
          <c:y val="1.9444444444444445E-2"/>
        </c:manualLayout>
      </c:layout>
    </c:title>
    <c:plotArea>
      <c:layout/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0.2"/>
                  <c:y val="-9.2592592592593045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3055555555555537"/>
                  <c:y val="0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7777777777777807E-2"/>
                  <c:y val="-0.12037037037037036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b="1"/>
                </a:pPr>
                <a:endParaRPr lang="es-AR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Hoja19!$A$1:$C$1</c:f>
              <c:strCache>
                <c:ptCount val="3"/>
                <c:pt idx="0">
                  <c:v>SATISFACTORIA</c:v>
                </c:pt>
                <c:pt idx="1">
                  <c:v>BÁSICA </c:v>
                </c:pt>
                <c:pt idx="2">
                  <c:v>INSUFICIENTE</c:v>
                </c:pt>
              </c:strCache>
            </c:strRef>
          </c:cat>
          <c:val>
            <c:numRef>
              <c:f>Hoja19!$A$2:$C$2</c:f>
              <c:numCache>
                <c:formatCode>General</c:formatCode>
                <c:ptCount val="3"/>
                <c:pt idx="0">
                  <c:v>76874</c:v>
                </c:pt>
                <c:pt idx="1">
                  <c:v>20165</c:v>
                </c:pt>
                <c:pt idx="2">
                  <c:v>15294</c:v>
                </c:pt>
              </c:numCache>
            </c:numRef>
          </c:val>
        </c:ser>
        <c:dLbls>
          <c:showCatName val="1"/>
          <c:showPercent val="1"/>
        </c:dLbls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es-AR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S"/>
            </a:pPr>
            <a:r>
              <a:rPr lang="en-US" sz="2800" dirty="0" err="1"/>
              <a:t>Homicidios</a:t>
            </a:r>
            <a:r>
              <a:rPr lang="en-US" sz="2800" dirty="0"/>
              <a:t> </a:t>
            </a:r>
            <a:r>
              <a:rPr lang="en-US" sz="2800" dirty="0" err="1"/>
              <a:t>dolosos</a:t>
            </a:r>
            <a:r>
              <a:rPr lang="en-US" sz="2800" dirty="0"/>
              <a:t> 2009</a:t>
            </a:r>
          </a:p>
        </c:rich>
      </c:tx>
      <c:layout>
        <c:manualLayout>
          <c:xMode val="edge"/>
          <c:yMode val="edge"/>
          <c:x val="0.15731594488189049"/>
          <c:y val="5.1851851851851864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8.7500000000000008E-2"/>
                  <c:y val="0.19814814814814821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6944444444444443E-2"/>
                  <c:y val="0.75370370370370365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3600"/>
                </a:pPr>
                <a:endParaRPr lang="es-A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Hoja6!$A$1:$B$1</c:f>
              <c:strCache>
                <c:ptCount val="2"/>
                <c:pt idx="0">
                  <c:v>Adolescentes</c:v>
                </c:pt>
                <c:pt idx="1">
                  <c:v>Adultos</c:v>
                </c:pt>
              </c:strCache>
            </c:strRef>
          </c:cat>
          <c:val>
            <c:numRef>
              <c:f>Hoja6!$A$2:$B$2</c:f>
              <c:numCache>
                <c:formatCode>General</c:formatCode>
                <c:ptCount val="2"/>
                <c:pt idx="0">
                  <c:v>3</c:v>
                </c:pt>
                <c:pt idx="1">
                  <c:v>38</c:v>
                </c:pt>
              </c:numCache>
            </c:numRef>
          </c:val>
        </c:ser>
        <c:dLbls>
          <c:showVal val="1"/>
        </c:dLbls>
        <c:shape val="cylinder"/>
        <c:axId val="78934016"/>
        <c:axId val="78935552"/>
        <c:axId val="0"/>
      </c:bar3DChart>
      <c:catAx>
        <c:axId val="78934016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lang="es-ES" sz="2000" b="1"/>
            </a:pPr>
            <a:endParaRPr lang="es-AR"/>
          </a:p>
        </c:txPr>
        <c:crossAx val="78935552"/>
        <c:crosses val="autoZero"/>
        <c:auto val="1"/>
        <c:lblAlgn val="ctr"/>
        <c:lblOffset val="100"/>
      </c:catAx>
      <c:valAx>
        <c:axId val="7893555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78934016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S"/>
            </a:pPr>
            <a:r>
              <a:rPr lang="en-US" sz="2400" dirty="0" err="1"/>
              <a:t>Homicidios</a:t>
            </a:r>
            <a:r>
              <a:rPr lang="en-US" sz="2400" dirty="0"/>
              <a:t> </a:t>
            </a:r>
            <a:r>
              <a:rPr lang="en-US" sz="2400" dirty="0" err="1"/>
              <a:t>dolosos</a:t>
            </a:r>
            <a:r>
              <a:rPr lang="en-US" sz="2400" dirty="0"/>
              <a:t> </a:t>
            </a:r>
            <a:r>
              <a:rPr lang="en-US" sz="2400" dirty="0" smtClean="0"/>
              <a:t>2010 </a:t>
            </a:r>
          </a:p>
          <a:p>
            <a:pPr>
              <a:defRPr lang="es-ES"/>
            </a:pPr>
            <a:r>
              <a:rPr lang="en-US" sz="2400" dirty="0" smtClean="0"/>
              <a:t>31 </a:t>
            </a:r>
            <a:r>
              <a:rPr lang="en-US" sz="2400" dirty="0" err="1" smtClean="0"/>
              <a:t>casos</a:t>
            </a:r>
            <a:endParaRPr lang="en-US" sz="2400" dirty="0"/>
          </a:p>
        </c:rich>
      </c:tx>
      <c:layout>
        <c:manualLayout>
          <c:xMode val="edge"/>
          <c:yMode val="edge"/>
          <c:x val="0.35037150043744625"/>
          <c:y val="2.9629629629629686E-2"/>
        </c:manualLayout>
      </c:layout>
    </c:title>
    <c:plotArea>
      <c:layout/>
      <c:barChart>
        <c:barDir val="bar"/>
        <c:grouping val="clustered"/>
        <c:ser>
          <c:idx val="0"/>
          <c:order val="0"/>
          <c:dLbls>
            <c:dLbl>
              <c:idx val="0"/>
              <c:layout>
                <c:manualLayout>
                  <c:x val="-0.20972222222222259"/>
                  <c:y val="4.814814814814814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7083333333333337"/>
                  <c:y val="5.555555555555545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2800"/>
                </a:pPr>
                <a:endParaRPr lang="es-A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Hoja13!$A$1:$B$1</c:f>
              <c:strCache>
                <c:ptCount val="2"/>
                <c:pt idx="0">
                  <c:v>Adolescentes</c:v>
                </c:pt>
                <c:pt idx="1">
                  <c:v>Adultos</c:v>
                </c:pt>
              </c:strCache>
            </c:strRef>
          </c:cat>
          <c:val>
            <c:numRef>
              <c:f>Hoja13!$A$2:$B$2</c:f>
              <c:numCache>
                <c:formatCode>General</c:formatCode>
                <c:ptCount val="2"/>
                <c:pt idx="0">
                  <c:v>2</c:v>
                </c:pt>
                <c:pt idx="1">
                  <c:v>29</c:v>
                </c:pt>
              </c:numCache>
            </c:numRef>
          </c:val>
        </c:ser>
        <c:dLbls>
          <c:showVal val="1"/>
        </c:dLbls>
        <c:axId val="77669888"/>
        <c:axId val="77671424"/>
      </c:barChart>
      <c:catAx>
        <c:axId val="77669888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lang="es-ES" sz="2400" b="1"/>
            </a:pPr>
            <a:endParaRPr lang="es-AR"/>
          </a:p>
        </c:txPr>
        <c:crossAx val="77671424"/>
        <c:crosses val="autoZero"/>
        <c:auto val="1"/>
        <c:lblAlgn val="ctr"/>
        <c:lblOffset val="100"/>
      </c:catAx>
      <c:valAx>
        <c:axId val="77671424"/>
        <c:scaling>
          <c:orientation val="minMax"/>
        </c:scaling>
        <c:delete val="1"/>
        <c:axPos val="b"/>
        <c:numFmt formatCode="General" sourceLinked="1"/>
        <c:tickLblPos val="none"/>
        <c:crossAx val="77669888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lang="es-ES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Homicidios</a:t>
            </a:r>
            <a:r>
              <a:rPr lang="en-US" sz="2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dolosos</a:t>
            </a:r>
            <a:r>
              <a:rPr lang="en-US" sz="2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2011 </a:t>
            </a:r>
          </a:p>
          <a:p>
            <a:pPr algn="ctr">
              <a:defRPr lang="es-ES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33 </a:t>
            </a:r>
            <a:r>
              <a:rPr lang="en-US" sz="240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casos</a:t>
            </a:r>
            <a:endParaRPr lang="en-US" sz="24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25063538932633356"/>
          <c:y val="6.2962962962962971E-2"/>
        </c:manualLayout>
      </c:layout>
      <c:spPr>
        <a:gradFill rotWithShape="1">
          <a:gsLst>
            <a:gs pos="0">
              <a:schemeClr val="accent5">
                <a:tint val="10000"/>
                <a:satMod val="300000"/>
              </a:schemeClr>
            </a:gs>
            <a:gs pos="34000">
              <a:schemeClr val="accent5">
                <a:tint val="13500"/>
                <a:satMod val="250000"/>
              </a:schemeClr>
            </a:gs>
            <a:gs pos="100000">
              <a:schemeClr val="accent5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c:spPr>
    </c:title>
    <c:plotArea>
      <c:layout/>
      <c:barChart>
        <c:barDir val="col"/>
        <c:grouping val="clustered"/>
        <c:ser>
          <c:idx val="0"/>
          <c:order val="0"/>
          <c:cat>
            <c:strRef>
              <c:f>Hoja14!$A$1:$B$1</c:f>
              <c:strCache>
                <c:ptCount val="2"/>
                <c:pt idx="0">
                  <c:v>Adolescentes</c:v>
                </c:pt>
                <c:pt idx="1">
                  <c:v>Adultos</c:v>
                </c:pt>
              </c:strCache>
            </c:strRef>
          </c:cat>
          <c:val>
            <c:numRef>
              <c:f>Hoja14!$A$2:$B$2</c:f>
              <c:numCache>
                <c:formatCode>General</c:formatCode>
                <c:ptCount val="2"/>
                <c:pt idx="0">
                  <c:v>13</c:v>
                </c:pt>
                <c:pt idx="1">
                  <c:v>20</c:v>
                </c:pt>
              </c:numCache>
            </c:numRef>
          </c:val>
        </c:ser>
        <c:axId val="77700096"/>
        <c:axId val="79446784"/>
      </c:barChart>
      <c:catAx>
        <c:axId val="77700096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lang="es-ES" sz="2400" b="1"/>
            </a:pPr>
            <a:endParaRPr lang="es-AR"/>
          </a:p>
        </c:txPr>
        <c:crossAx val="79446784"/>
        <c:crosses val="autoZero"/>
        <c:auto val="1"/>
        <c:lblAlgn val="ctr"/>
        <c:lblOffset val="100"/>
      </c:catAx>
      <c:valAx>
        <c:axId val="7944678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es-ES"/>
            </a:pPr>
            <a:endParaRPr lang="es-AR"/>
          </a:p>
        </c:txPr>
        <c:crossAx val="77700096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lrMapOvr bg1="dk1" tx1="lt1" bg2="dk2" tx2="lt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cat>
            <c:strRef>
              <c:f>Hoja16!$A$1:$B$1</c:f>
              <c:strCache>
                <c:ptCount val="2"/>
                <c:pt idx="0">
                  <c:v>Adolescentes</c:v>
                </c:pt>
                <c:pt idx="1">
                  <c:v>Adultos</c:v>
                </c:pt>
              </c:strCache>
            </c:strRef>
          </c:cat>
          <c:val>
            <c:numRef>
              <c:f>Hoja16!$A$2:$B$2</c:f>
              <c:numCache>
                <c:formatCode>General</c:formatCode>
                <c:ptCount val="2"/>
                <c:pt idx="0">
                  <c:v>10</c:v>
                </c:pt>
                <c:pt idx="1">
                  <c:v>30</c:v>
                </c:pt>
              </c:numCache>
            </c:numRef>
          </c:val>
        </c:ser>
        <c:axId val="79475456"/>
        <c:axId val="79476992"/>
      </c:barChart>
      <c:catAx>
        <c:axId val="7947545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s-ES" sz="2400"/>
            </a:pPr>
            <a:endParaRPr lang="es-AR"/>
          </a:p>
        </c:txPr>
        <c:crossAx val="79476992"/>
        <c:crosses val="autoZero"/>
        <c:auto val="1"/>
        <c:lblAlgn val="ctr"/>
        <c:lblOffset val="100"/>
      </c:catAx>
      <c:valAx>
        <c:axId val="794769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s-ES"/>
            </a:pPr>
            <a:endParaRPr lang="es-AR"/>
          </a:p>
        </c:txPr>
        <c:crossAx val="79475456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lrMapOvr bg1="dk1" tx1="lt1" bg2="dk2" tx2="lt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cat>
            <c:strRef>
              <c:f>Hoja17!$A$1:$B$1</c:f>
              <c:strCache>
                <c:ptCount val="2"/>
                <c:pt idx="0">
                  <c:v>Adolescentes</c:v>
                </c:pt>
                <c:pt idx="1">
                  <c:v>Adultos</c:v>
                </c:pt>
              </c:strCache>
            </c:strRef>
          </c:cat>
          <c:val>
            <c:numRef>
              <c:f>Hoja17!$A$2:$B$2</c:f>
              <c:numCache>
                <c:formatCode>General</c:formatCode>
                <c:ptCount val="2"/>
                <c:pt idx="0">
                  <c:v>7</c:v>
                </c:pt>
                <c:pt idx="1">
                  <c:v>28</c:v>
                </c:pt>
              </c:numCache>
            </c:numRef>
          </c:val>
        </c:ser>
        <c:axId val="79402880"/>
        <c:axId val="79404416"/>
      </c:barChart>
      <c:catAx>
        <c:axId val="7940288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s-ES" sz="2400" b="1"/>
            </a:pPr>
            <a:endParaRPr lang="es-AR"/>
          </a:p>
        </c:txPr>
        <c:crossAx val="79404416"/>
        <c:crosses val="autoZero"/>
        <c:auto val="1"/>
        <c:lblAlgn val="ctr"/>
        <c:lblOffset val="100"/>
      </c:catAx>
      <c:valAx>
        <c:axId val="794044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s-ES"/>
            </a:pPr>
            <a:endParaRPr lang="es-AR"/>
          </a:p>
        </c:txPr>
        <c:crossAx val="79402880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lrMapOvr bg1="dk1" tx1="lt1" bg2="dk2" tx2="lt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cat>
            <c:strRef>
              <c:f>Hoja18!$A$1:$B$1</c:f>
              <c:strCache>
                <c:ptCount val="2"/>
                <c:pt idx="0">
                  <c:v>Adolescentes </c:v>
                </c:pt>
                <c:pt idx="1">
                  <c:v>Adultos</c:v>
                </c:pt>
              </c:strCache>
            </c:strRef>
          </c:cat>
          <c:val>
            <c:numRef>
              <c:f>Hoja18!$A$2:$B$2</c:f>
              <c:numCache>
                <c:formatCode>General</c:formatCode>
                <c:ptCount val="2"/>
                <c:pt idx="0">
                  <c:v>5</c:v>
                </c:pt>
                <c:pt idx="1">
                  <c:v>32</c:v>
                </c:pt>
              </c:numCache>
            </c:numRef>
          </c:val>
        </c:ser>
        <c:axId val="79424512"/>
        <c:axId val="81355520"/>
      </c:barChart>
      <c:catAx>
        <c:axId val="7942451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s-ES" sz="2400" b="1"/>
            </a:pPr>
            <a:endParaRPr lang="es-AR"/>
          </a:p>
        </c:txPr>
        <c:crossAx val="81355520"/>
        <c:crosses val="autoZero"/>
        <c:auto val="1"/>
        <c:lblAlgn val="ctr"/>
        <c:lblOffset val="100"/>
      </c:catAx>
      <c:valAx>
        <c:axId val="813555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s-ES"/>
            </a:pPr>
            <a:endParaRPr lang="es-AR"/>
          </a:p>
        </c:txPr>
        <c:crossAx val="79424512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dirty="0" smtClean="0"/>
              <a:t>Homicidios 2015 (13,33%)</a:t>
            </a:r>
            <a:endParaRPr lang="es-AR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Hoja1!$A$2:$A$5</c:f>
              <c:strCache>
                <c:ptCount val="2"/>
                <c:pt idx="0">
                  <c:v>Adolescentes</c:v>
                </c:pt>
                <c:pt idx="1">
                  <c:v>Adultos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</c:v>
                </c:pt>
                <c:pt idx="1">
                  <c:v>28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Hoja1!$A$2:$A$5</c:f>
              <c:strCache>
                <c:ptCount val="2"/>
                <c:pt idx="0">
                  <c:v>Adolescentes</c:v>
                </c:pt>
                <c:pt idx="1">
                  <c:v>Adultos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Hoja1!$A$2:$A$5</c:f>
              <c:strCache>
                <c:ptCount val="2"/>
                <c:pt idx="0">
                  <c:v>Adolescentes</c:v>
                </c:pt>
                <c:pt idx="1">
                  <c:v>Adultos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</c:numCache>
            </c:numRef>
          </c:val>
        </c:ser>
        <c:gapWidth val="219"/>
        <c:overlap val="-27"/>
        <c:axId val="95838208"/>
        <c:axId val="95839744"/>
      </c:barChart>
      <c:catAx>
        <c:axId val="958382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95839744"/>
        <c:crosses val="autoZero"/>
        <c:auto val="1"/>
        <c:lblAlgn val="ctr"/>
        <c:lblOffset val="100"/>
      </c:catAx>
      <c:valAx>
        <c:axId val="958397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9583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dirty="0" smtClean="0"/>
              <a:t>Homicidios</a:t>
            </a:r>
            <a:r>
              <a:rPr lang="es-AR" baseline="0" dirty="0" smtClean="0"/>
              <a:t> </a:t>
            </a:r>
            <a:r>
              <a:rPr lang="es-AR" baseline="0" smtClean="0"/>
              <a:t>2016 (14%)    </a:t>
            </a:r>
            <a:endParaRPr lang="es-AR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Hoja1!$A$2:$A$5</c:f>
              <c:strCache>
                <c:ptCount val="2"/>
                <c:pt idx="0">
                  <c:v>Adolescentes</c:v>
                </c:pt>
                <c:pt idx="1">
                  <c:v>Adultos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</c:v>
                </c:pt>
                <c:pt idx="1">
                  <c:v>15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Hoja1!$A$2:$A$5</c:f>
              <c:strCache>
                <c:ptCount val="2"/>
                <c:pt idx="0">
                  <c:v>Adolescentes</c:v>
                </c:pt>
                <c:pt idx="1">
                  <c:v>Adultos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Hoja1!$A$2:$A$5</c:f>
              <c:strCache>
                <c:ptCount val="2"/>
                <c:pt idx="0">
                  <c:v>Adolescentes</c:v>
                </c:pt>
                <c:pt idx="1">
                  <c:v>Adultos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</c:numCache>
            </c:numRef>
          </c:val>
        </c:ser>
        <c:gapWidth val="219"/>
        <c:overlap val="-27"/>
        <c:axId val="94941184"/>
        <c:axId val="94942720"/>
      </c:barChart>
      <c:catAx>
        <c:axId val="949411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94942720"/>
        <c:crosses val="autoZero"/>
        <c:auto val="1"/>
        <c:lblAlgn val="ctr"/>
        <c:lblOffset val="100"/>
      </c:catAx>
      <c:valAx>
        <c:axId val="949427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9494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A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Ingresos</c:v>
                </c:pt>
                <c:pt idx="1">
                  <c:v>Judicializados</c:v>
                </c:pt>
                <c:pt idx="2">
                  <c:v>Acusaciones</c:v>
                </c:pt>
                <c:pt idx="3">
                  <c:v>SJP</c:v>
                </c:pt>
                <c:pt idx="4">
                  <c:v>Absolución</c:v>
                </c:pt>
                <c:pt idx="5">
                  <c:v>Pena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852</c:v>
                </c:pt>
                <c:pt idx="1">
                  <c:v>443</c:v>
                </c:pt>
                <c:pt idx="2">
                  <c:v>66</c:v>
                </c:pt>
                <c:pt idx="3">
                  <c:v>60</c:v>
                </c:pt>
                <c:pt idx="4">
                  <c:v>12</c:v>
                </c:pt>
                <c:pt idx="5">
                  <c:v>1.5</c:v>
                </c:pt>
              </c:numCache>
            </c:numRef>
          </c:val>
        </c:ser>
        <c:axId val="96431104"/>
        <c:axId val="96432896"/>
      </c:barChart>
      <c:catAx>
        <c:axId val="964311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s-ES"/>
            </a:pPr>
            <a:endParaRPr lang="es-AR"/>
          </a:p>
        </c:txPr>
        <c:crossAx val="96432896"/>
        <c:crosses val="autoZero"/>
        <c:auto val="1"/>
        <c:lblAlgn val="ctr"/>
        <c:lblOffset val="100"/>
      </c:catAx>
      <c:valAx>
        <c:axId val="9643289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s-ES"/>
            </a:pPr>
            <a:endParaRPr lang="es-AR"/>
          </a:p>
        </c:txPr>
        <c:crossAx val="96431104"/>
        <c:crosses val="autoZero"/>
        <c:crossBetween val="between"/>
      </c:valAx>
      <c:spPr>
        <a:noFill/>
        <a:ln w="25410">
          <a:noFill/>
        </a:ln>
      </c:spPr>
    </c:plotArea>
    <c:plotVisOnly val="1"/>
    <c:dispBlanksAs val="gap"/>
  </c:chart>
  <c:txPr>
    <a:bodyPr/>
    <a:lstStyle/>
    <a:p>
      <a:pPr>
        <a:defRPr sz="1801"/>
      </a:pPr>
      <a:endParaRPr lang="es-A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S" sz="2400">
                <a:latin typeface="+mn-lt"/>
                <a:ea typeface="Verdana" pitchFamily="34" charset="0"/>
                <a:cs typeface="Verdana" pitchFamily="34" charset="0"/>
              </a:defRPr>
            </a:pPr>
            <a:r>
              <a:rPr lang="en-US" sz="2400">
                <a:latin typeface="+mn-lt"/>
                <a:ea typeface="Verdana" pitchFamily="34" charset="0"/>
                <a:cs typeface="Verdana" pitchFamily="34" charset="0"/>
              </a:rPr>
              <a:t>CONEXIÓN A SERVICIOS BÁSICOS/ CONFLUENCIA14</a:t>
            </a:r>
          </a:p>
        </c:rich>
      </c:tx>
      <c:layout>
        <c:manualLayout>
          <c:xMode val="edge"/>
          <c:yMode val="edge"/>
          <c:x val="0.19567355643044618"/>
          <c:y val="3.1481481481481485E-2"/>
        </c:manualLayout>
      </c:layout>
    </c:title>
    <c:plotArea>
      <c:layout/>
      <c:pie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800" b="1">
                    <a:latin typeface="+mn-lt"/>
                    <a:ea typeface="Verdana" pitchFamily="34" charset="0"/>
                    <a:cs typeface="Verdana" pitchFamily="34" charset="0"/>
                  </a:defRPr>
                </a:pPr>
                <a:endParaRPr lang="es-AR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Hoja20!$A$1:$C$1</c:f>
              <c:strCache>
                <c:ptCount val="3"/>
                <c:pt idx="0">
                  <c:v>SATISFACTORIO</c:v>
                </c:pt>
                <c:pt idx="1">
                  <c:v>BÁSICO</c:v>
                </c:pt>
                <c:pt idx="2">
                  <c:v>INSUFICIENTE</c:v>
                </c:pt>
              </c:strCache>
            </c:strRef>
          </c:cat>
          <c:val>
            <c:numRef>
              <c:f>Hoja20!$A$2:$C$2</c:f>
              <c:numCache>
                <c:formatCode>General</c:formatCode>
                <c:ptCount val="3"/>
                <c:pt idx="0">
                  <c:v>82835</c:v>
                </c:pt>
                <c:pt idx="1">
                  <c:v>11556</c:v>
                </c:pt>
                <c:pt idx="2">
                  <c:v>17946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style val="5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S" sz="1800">
                <a:latin typeface="+mn-lt"/>
                <a:ea typeface="Verdana" pitchFamily="34" charset="0"/>
                <a:cs typeface="Verdana" pitchFamily="34" charset="0"/>
              </a:defRPr>
            </a:pPr>
            <a:r>
              <a:rPr lang="es-AR" sz="1800">
                <a:latin typeface="+mn-lt"/>
                <a:ea typeface="Verdana" pitchFamily="34" charset="0"/>
                <a:cs typeface="Verdana" pitchFamily="34" charset="0"/>
              </a:rPr>
              <a:t>NECESIDADES</a:t>
            </a:r>
            <a:r>
              <a:rPr lang="es-AR" sz="1800" baseline="0">
                <a:latin typeface="+mn-lt"/>
                <a:ea typeface="Verdana" pitchFamily="34" charset="0"/>
                <a:cs typeface="Verdana" pitchFamily="34" charset="0"/>
              </a:rPr>
              <a:t> BÁSICAS INSATISFECHAS/CONFLUENCIA14</a:t>
            </a:r>
            <a:endParaRPr lang="es-AR" sz="1800">
              <a:latin typeface="+mn-lt"/>
              <a:ea typeface="Verdana" pitchFamily="34" charset="0"/>
              <a:cs typeface="Verdana" pitchFamily="34" charset="0"/>
            </a:endParaRPr>
          </a:p>
        </c:rich>
      </c:tx>
      <c:layout>
        <c:manualLayout>
          <c:xMode val="edge"/>
          <c:yMode val="edge"/>
          <c:x val="0.18034722222222263"/>
          <c:y val="5.1851851851851864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5877072397200351"/>
                  <c:y val="-0.22806065908428114"/>
                </c:manualLayout>
              </c:layout>
              <c:tx>
                <c:rich>
                  <a:bodyPr/>
                  <a:lstStyle/>
                  <a:p>
                    <a:pPr>
                      <a:defRPr lang="es-ES" sz="1800" b="1">
                        <a:solidFill>
                          <a:schemeClr val="tx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defRPr>
                    </a:pPr>
                    <a:r>
                      <a:rPr lang="en-US" sz="2000" dirty="0"/>
                      <a:t>SIN NBI
83%</a:t>
                    </a:r>
                  </a:p>
                </c:rich>
              </c:tx>
              <c:spPr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621478565179352E-2"/>
                  <c:y val="2.0738553514144092E-3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800" b="1">
                    <a:latin typeface="+mn-lt"/>
                    <a:ea typeface="Verdana" pitchFamily="34" charset="0"/>
                    <a:cs typeface="Verdana" pitchFamily="34" charset="0"/>
                  </a:defRPr>
                </a:pPr>
                <a:endParaRPr lang="es-AR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Hoja21!$A$1:$B$1</c:f>
              <c:strCache>
                <c:ptCount val="2"/>
                <c:pt idx="0">
                  <c:v>SIN NBI</c:v>
                </c:pt>
                <c:pt idx="1">
                  <c:v>CON NBI</c:v>
                </c:pt>
              </c:strCache>
            </c:strRef>
          </c:cat>
          <c:val>
            <c:numRef>
              <c:f>Hoja21!$A$2:$B$2</c:f>
              <c:numCache>
                <c:formatCode>General</c:formatCode>
                <c:ptCount val="2"/>
                <c:pt idx="0">
                  <c:v>93787</c:v>
                </c:pt>
                <c:pt idx="1">
                  <c:v>18550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S"/>
            </a:pPr>
            <a:r>
              <a:rPr lang="en-US"/>
              <a:t>ADOLESCENTES CON CAUSA</a:t>
            </a:r>
          </a:p>
        </c:rich>
      </c:tx>
      <c:layout>
        <c:manualLayout>
          <c:xMode val="edge"/>
          <c:yMode val="edge"/>
          <c:x val="5.5284776902887162E-2"/>
          <c:y val="6.2037037037037335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1.8072615923009624E-2"/>
                  <c:y val="-0.2501615631379420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latin typeface="+mj-lt"/>
                      </a:rPr>
                      <a:t>
99,36%</a:t>
                    </a:r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5944444444444527E-2"/>
                  <c:y val="3.9352580927384251E-3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>
                        <a:latin typeface="+mj-lt"/>
                        <a:ea typeface="Verdana" pitchFamily="34" charset="0"/>
                        <a:cs typeface="Verdana" pitchFamily="34" charset="0"/>
                      </a:rPr>
                      <a:t>Con </a:t>
                    </a:r>
                    <a:r>
                      <a:rPr lang="en-US" sz="2000" b="1" dirty="0" err="1">
                        <a:latin typeface="+mj-lt"/>
                        <a:ea typeface="Verdana" pitchFamily="34" charset="0"/>
                        <a:cs typeface="Verdana" pitchFamily="34" charset="0"/>
                      </a:rPr>
                      <a:t>causa</a:t>
                    </a:r>
                    <a:r>
                      <a:rPr lang="en-US" sz="2000" b="1" dirty="0">
                        <a:latin typeface="+mj-lt"/>
                        <a:ea typeface="Verdana" pitchFamily="34" charset="0"/>
                        <a:cs typeface="Verdana" pitchFamily="34" charset="0"/>
                      </a:rPr>
                      <a:t>
0,64%</a:t>
                    </a:r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AR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Hoja7!$A$1:$B$1</c:f>
              <c:strCache>
                <c:ptCount val="2"/>
                <c:pt idx="0">
                  <c:v>Total adolescentes</c:v>
                </c:pt>
                <c:pt idx="1">
                  <c:v>Con causa</c:v>
                </c:pt>
              </c:strCache>
            </c:strRef>
          </c:cat>
          <c:val>
            <c:numRef>
              <c:f>Hoja7!$A$2:$B$2</c:f>
              <c:numCache>
                <c:formatCode>General</c:formatCode>
                <c:ptCount val="2"/>
                <c:pt idx="0">
                  <c:v>112078</c:v>
                </c:pt>
                <c:pt idx="1">
                  <c:v>720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es-AR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style val="6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S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r>
              <a:rPr lang="en-US" sz="3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Género</a:t>
            </a:r>
            <a:endParaRPr lang="en-US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c:rich>
      </c:tx>
      <c:layout>
        <c:manualLayout>
          <c:xMode val="edge"/>
          <c:yMode val="edge"/>
          <c:x val="0.6249722222222226"/>
          <c:y val="7.2222222222222368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b="1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s-AR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Hoja5!$A$1:$B$1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Hoja5!$A$2:$B$2</c:f>
              <c:numCache>
                <c:formatCode>General</c:formatCode>
                <c:ptCount val="2"/>
                <c:pt idx="0">
                  <c:v>448</c:v>
                </c:pt>
                <c:pt idx="1">
                  <c:v>71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es-AR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S">
                <a:solidFill>
                  <a:schemeClr val="bg1"/>
                </a:solidFill>
                <a:latin typeface="+mj-lt"/>
              </a:defRPr>
            </a:pP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Situación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Laboral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c:rich>
      </c:tx>
      <c:layout>
        <c:manualLayout>
          <c:xMode val="edge"/>
          <c:yMode val="edge"/>
          <c:x val="0.30532633420822486"/>
          <c:y val="0.884259259259259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1944444444444442E-2"/>
          <c:y val="0.11823636628754752"/>
          <c:w val="0.81388888888889022"/>
          <c:h val="0.64767096821230674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0.25811482939632546"/>
                  <c:y val="-2.9899023038786807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800" b="1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pPr>
                <a:endParaRPr lang="es-AR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Hoja9!$A$1:$C$1</c:f>
              <c:strCache>
                <c:ptCount val="3"/>
                <c:pt idx="0">
                  <c:v>TRABAJA</c:v>
                </c:pt>
                <c:pt idx="1">
                  <c:v>NO TRABAJA</c:v>
                </c:pt>
                <c:pt idx="2">
                  <c:v>SIN DATO</c:v>
                </c:pt>
              </c:strCache>
            </c:strRef>
          </c:cat>
          <c:val>
            <c:numRef>
              <c:f>Hoja9!$A$2:$C$2</c:f>
              <c:numCache>
                <c:formatCode>General</c:formatCode>
                <c:ptCount val="3"/>
                <c:pt idx="0">
                  <c:v>16</c:v>
                </c:pt>
                <c:pt idx="1">
                  <c:v>312</c:v>
                </c:pt>
                <c:pt idx="2">
                  <c:v>191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S" sz="3600"/>
            </a:pPr>
            <a:r>
              <a:rPr lang="en-US" sz="3600"/>
              <a:t>VIVIENDA</a:t>
            </a:r>
          </a:p>
        </c:rich>
      </c:tx>
      <c:layout>
        <c:manualLayout>
          <c:xMode val="edge"/>
          <c:yMode val="edge"/>
          <c:x val="0.70645144356955536"/>
          <c:y val="9.2592592592593032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0.23625437445319344"/>
          <c:y val="0.13212525517643658"/>
          <c:w val="0.45804702537182851"/>
          <c:h val="0.76341170895304755"/>
        </c:manualLayout>
      </c:layout>
      <c:pie3DChart>
        <c:varyColors val="1"/>
        <c:ser>
          <c:idx val="0"/>
          <c:order val="0"/>
          <c:dLbls>
            <c:dLbl>
              <c:idx val="1"/>
              <c:layout>
                <c:manualLayout>
                  <c:x val="6.3888888888888884E-2"/>
                  <c:y val="8.7962962962963229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8333333333333535E-2"/>
                  <c:y val="3.2407407407407433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2000" b="1">
                    <a:solidFill>
                      <a:schemeClr val="bg1"/>
                    </a:solidFill>
                    <a:latin typeface="+mj-lt"/>
                    <a:ea typeface="Verdana" pitchFamily="34" charset="0"/>
                    <a:cs typeface="Verdana" pitchFamily="34" charset="0"/>
                  </a:defRPr>
                </a:pPr>
                <a:endParaRPr lang="es-AR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Hoja11!$A$1:$D$1</c:f>
              <c:strCache>
                <c:ptCount val="4"/>
                <c:pt idx="0">
                  <c:v>CASA PROPIA</c:v>
                </c:pt>
                <c:pt idx="1">
                  <c:v>ALQUILADA</c:v>
                </c:pt>
                <c:pt idx="2">
                  <c:v>TOMAS</c:v>
                </c:pt>
                <c:pt idx="3">
                  <c:v>SIN DATO</c:v>
                </c:pt>
              </c:strCache>
            </c:strRef>
          </c:cat>
          <c:val>
            <c:numRef>
              <c:f>Hoja11!$A$2:$D$2</c:f>
              <c:numCache>
                <c:formatCode>General</c:formatCode>
                <c:ptCount val="4"/>
                <c:pt idx="0">
                  <c:v>241</c:v>
                </c:pt>
                <c:pt idx="1">
                  <c:v>27</c:v>
                </c:pt>
                <c:pt idx="2">
                  <c:v>65</c:v>
                </c:pt>
                <c:pt idx="3">
                  <c:v>186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style val="3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S"/>
            </a:pPr>
            <a:r>
              <a:rPr lang="en-US" sz="2800" dirty="0">
                <a:latin typeface="+mj-lt"/>
                <a:ea typeface="Verdana" pitchFamily="34" charset="0"/>
                <a:cs typeface="Verdana" pitchFamily="34" charset="0"/>
              </a:rPr>
              <a:t>ESTADO FÍSICO</a:t>
            </a:r>
          </a:p>
        </c:rich>
      </c:tx>
      <c:layout>
        <c:manualLayout>
          <c:xMode val="edge"/>
          <c:yMode val="edge"/>
          <c:x val="0.383201334208224"/>
          <c:y val="5.1851851851851864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4776897419072669"/>
                  <c:y val="-9.625867599883374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409607392825897"/>
                  <c:y val="-0.23266345873432523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5491666666666701"/>
                  <c:y val="-0.14966477107028289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517933617672797"/>
                  <c:y val="9.0810877806940693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600" b="1">
                    <a:solidFill>
                      <a:schemeClr val="tx1"/>
                    </a:solidFill>
                  </a:defRPr>
                </a:pPr>
                <a:endParaRPr lang="es-AR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Hoja14!$A$1:$D$1</c:f>
              <c:strCache>
                <c:ptCount val="4"/>
                <c:pt idx="0">
                  <c:v>BUENO</c:v>
                </c:pt>
                <c:pt idx="1">
                  <c:v>ALCOHOL/DROGAS</c:v>
                </c:pt>
                <c:pt idx="2">
                  <c:v>LESIONADO</c:v>
                </c:pt>
                <c:pt idx="3">
                  <c:v>SIN DATO</c:v>
                </c:pt>
              </c:strCache>
            </c:strRef>
          </c:cat>
          <c:val>
            <c:numRef>
              <c:f>Hoja14!$A$2:$D$2</c:f>
              <c:numCache>
                <c:formatCode>General</c:formatCode>
                <c:ptCount val="4"/>
                <c:pt idx="0">
                  <c:v>270</c:v>
                </c:pt>
                <c:pt idx="1">
                  <c:v>54</c:v>
                </c:pt>
                <c:pt idx="2">
                  <c:v>84</c:v>
                </c:pt>
                <c:pt idx="3">
                  <c:v>111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Ciudad</a:t>
            </a:r>
            <a:r>
              <a:rPr lang="en-US" baseline="0" dirty="0" smtClean="0"/>
              <a:t> de Neuquén </a:t>
            </a:r>
            <a:endParaRPr lang="en-US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Hoja1!$B$2:$B$9</c:f>
              <c:numCache>
                <c:formatCode>General</c:formatCode>
                <c:ptCount val="8"/>
                <c:pt idx="0">
                  <c:v>811</c:v>
                </c:pt>
                <c:pt idx="1">
                  <c:v>744</c:v>
                </c:pt>
                <c:pt idx="2">
                  <c:v>688</c:v>
                </c:pt>
                <c:pt idx="3">
                  <c:v>572</c:v>
                </c:pt>
                <c:pt idx="4">
                  <c:v>628</c:v>
                </c:pt>
                <c:pt idx="5">
                  <c:v>608</c:v>
                </c:pt>
                <c:pt idx="6">
                  <c:v>529</c:v>
                </c:pt>
                <c:pt idx="7">
                  <c:v>438</c:v>
                </c:pt>
              </c:numCache>
            </c:numRef>
          </c:val>
        </c:ser>
        <c:gapWidth val="219"/>
        <c:overlap val="-27"/>
        <c:axId val="86781952"/>
        <c:axId val="86783488"/>
      </c:barChart>
      <c:catAx>
        <c:axId val="867819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6783488"/>
        <c:crosses val="autoZero"/>
        <c:auto val="1"/>
        <c:lblAlgn val="ctr"/>
        <c:lblOffset val="100"/>
      </c:catAx>
      <c:valAx>
        <c:axId val="867834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678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0.25781</cdr:x>
      <cdr:y>0.75</cdr:y>
    </cdr:from>
    <cdr:to>
      <cdr:x>0.38281</cdr:x>
      <cdr:y>0.83334</cdr:y>
    </cdr:to>
    <cdr:sp macro="" textlink="">
      <cdr:nvSpPr>
        <cdr:cNvPr id="10" name="9 CuadroTexto"/>
        <cdr:cNvSpPr txBox="1"/>
      </cdr:nvSpPr>
      <cdr:spPr>
        <a:xfrm xmlns:a="http://schemas.openxmlformats.org/drawingml/2006/main">
          <a:off x="2357422" y="5143512"/>
          <a:ext cx="1143008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AR" sz="2400" b="1" dirty="0" smtClean="0"/>
            <a:t>7%</a:t>
          </a:r>
          <a:endParaRPr lang="es-AR" sz="2400" b="1" dirty="0"/>
        </a:p>
      </cdr:txBody>
    </cdr:sp>
  </cdr:relSizeAnchor>
  <cdr:relSizeAnchor xmlns:cdr="http://schemas.openxmlformats.org/drawingml/2006/chartDrawing">
    <cdr:from>
      <cdr:x>0.64844</cdr:x>
      <cdr:y>0.36458</cdr:y>
    </cdr:from>
    <cdr:to>
      <cdr:x>0.76563</cdr:x>
      <cdr:y>0.4375</cdr:y>
    </cdr:to>
    <cdr:sp macro="" textlink="">
      <cdr:nvSpPr>
        <cdr:cNvPr id="11" name="10 CuadroTexto"/>
        <cdr:cNvSpPr txBox="1"/>
      </cdr:nvSpPr>
      <cdr:spPr>
        <a:xfrm xmlns:a="http://schemas.openxmlformats.org/drawingml/2006/main">
          <a:off x="5929322" y="2500306"/>
          <a:ext cx="1071570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AR" sz="2800" b="1" dirty="0" smtClean="0"/>
            <a:t>93%</a:t>
          </a:r>
          <a:endParaRPr lang="es-AR" sz="2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0.44531</cdr:x>
      <cdr:y>0.29167</cdr:y>
    </cdr:from>
    <cdr:to>
      <cdr:x>0.64063</cdr:x>
      <cdr:y>0.375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4071934" y="2000240"/>
          <a:ext cx="1785950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AR" sz="3600" b="1" dirty="0" smtClean="0"/>
            <a:t>93%</a:t>
          </a:r>
          <a:endParaRPr lang="es-AR" sz="3600" b="1" dirty="0"/>
        </a:p>
      </cdr:txBody>
    </cdr:sp>
  </cdr:relSizeAnchor>
  <cdr:relSizeAnchor xmlns:cdr="http://schemas.openxmlformats.org/drawingml/2006/chartDrawing">
    <cdr:from>
      <cdr:x>0.32812</cdr:x>
      <cdr:y>0.75</cdr:y>
    </cdr:from>
    <cdr:to>
      <cdr:x>0.50781</cdr:x>
      <cdr:y>0.83334</cdr:y>
    </cdr:to>
    <cdr:sp macro="" textlink="">
      <cdr:nvSpPr>
        <cdr:cNvPr id="6" name="5 CuadroTexto"/>
        <cdr:cNvSpPr txBox="1"/>
      </cdr:nvSpPr>
      <cdr:spPr>
        <a:xfrm xmlns:a="http://schemas.openxmlformats.org/drawingml/2006/main">
          <a:off x="3000364" y="5143512"/>
          <a:ext cx="1643074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AR" sz="3600" b="1" dirty="0" smtClean="0"/>
            <a:t>7%</a:t>
          </a:r>
          <a:endParaRPr lang="es-AR" sz="36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0.21094</cdr:x>
      <cdr:y>0.625</cdr:y>
    </cdr:from>
    <cdr:to>
      <cdr:x>0.35937</cdr:x>
      <cdr:y>0.71875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928794" y="4286256"/>
          <a:ext cx="1357322" cy="642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AR" sz="3200" b="1" dirty="0" smtClean="0"/>
            <a:t>39%</a:t>
          </a:r>
          <a:endParaRPr lang="es-AR" sz="3200" b="1" dirty="0"/>
        </a:p>
      </cdr:txBody>
    </cdr:sp>
  </cdr:relSizeAnchor>
  <cdr:relSizeAnchor xmlns:cdr="http://schemas.openxmlformats.org/drawingml/2006/chartDrawing">
    <cdr:from>
      <cdr:x>0.69531</cdr:x>
      <cdr:y>0.61458</cdr:y>
    </cdr:from>
    <cdr:to>
      <cdr:x>0.82031</cdr:x>
      <cdr:y>0.70833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6357950" y="4214818"/>
          <a:ext cx="1143008" cy="642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AR" sz="3200" b="1" dirty="0" smtClean="0"/>
            <a:t>61%</a:t>
          </a:r>
          <a:endParaRPr lang="es-AR" sz="3200" b="1" dirty="0"/>
        </a:p>
      </cdr:txBody>
    </cdr:sp>
  </cdr:relSizeAnchor>
  <cdr:relSizeAnchor xmlns:cdr="http://schemas.openxmlformats.org/drawingml/2006/chartDrawing">
    <cdr:from>
      <cdr:x>0.39062</cdr:x>
      <cdr:y>0.92709</cdr:y>
    </cdr:from>
    <cdr:to>
      <cdr:x>0.46094</cdr:x>
      <cdr:y>0.96875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3571868" y="6357958"/>
          <a:ext cx="64294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  <cdr:relSizeAnchor xmlns:cdr="http://schemas.openxmlformats.org/drawingml/2006/chartDrawing">
    <cdr:from>
      <cdr:x>0.38281</cdr:x>
      <cdr:y>0.9375</cdr:y>
    </cdr:from>
    <cdr:to>
      <cdr:x>0.46875</cdr:x>
      <cdr:y>1</cdr:y>
    </cdr:to>
    <cdr:sp macro="" textlink="">
      <cdr:nvSpPr>
        <cdr:cNvPr id="5" name="4 CuadroTexto"/>
        <cdr:cNvSpPr txBox="1"/>
      </cdr:nvSpPr>
      <cdr:spPr>
        <a:xfrm xmlns:a="http://schemas.openxmlformats.org/drawingml/2006/main">
          <a:off x="3500430" y="6429372"/>
          <a:ext cx="785818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s-AR" sz="2400" b="1" dirty="0"/>
        </a:p>
      </cdr:txBody>
    </cdr:sp>
  </cdr:relSizeAnchor>
  <cdr:relSizeAnchor xmlns:cdr="http://schemas.openxmlformats.org/drawingml/2006/chartDrawing">
    <cdr:from>
      <cdr:x>0.82031</cdr:x>
      <cdr:y>0.90625</cdr:y>
    </cdr:from>
    <cdr:to>
      <cdr:x>0.89063</cdr:x>
      <cdr:y>0.97917</cdr:y>
    </cdr:to>
    <cdr:sp macro="" textlink="">
      <cdr:nvSpPr>
        <cdr:cNvPr id="6" name="5 CuadroTexto"/>
        <cdr:cNvSpPr txBox="1"/>
      </cdr:nvSpPr>
      <cdr:spPr>
        <a:xfrm xmlns:a="http://schemas.openxmlformats.org/drawingml/2006/main">
          <a:off x="7500958" y="6215082"/>
          <a:ext cx="642942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AR" sz="2400" b="1" dirty="0" smtClean="0"/>
            <a:t>20</a:t>
          </a:r>
          <a:endParaRPr lang="es-AR" sz="2400" b="1" dirty="0"/>
        </a:p>
      </cdr:txBody>
    </cdr:sp>
  </cdr:relSizeAnchor>
  <cdr:relSizeAnchor xmlns:cdr="http://schemas.openxmlformats.org/drawingml/2006/chartDrawing">
    <cdr:from>
      <cdr:x>0.375</cdr:x>
      <cdr:y>0.92709</cdr:y>
    </cdr:from>
    <cdr:to>
      <cdr:x>0.46875</cdr:x>
      <cdr:y>0.97917</cdr:y>
    </cdr:to>
    <cdr:sp macro="" textlink="">
      <cdr:nvSpPr>
        <cdr:cNvPr id="7" name="6 CuadroTexto"/>
        <cdr:cNvSpPr txBox="1"/>
      </cdr:nvSpPr>
      <cdr:spPr>
        <a:xfrm xmlns:a="http://schemas.openxmlformats.org/drawingml/2006/main">
          <a:off x="3428992" y="6357958"/>
          <a:ext cx="85725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s-AR" sz="2800" b="1" dirty="0"/>
        </a:p>
      </cdr:txBody>
    </cdr:sp>
  </cdr:relSizeAnchor>
  <cdr:relSizeAnchor xmlns:cdr="http://schemas.openxmlformats.org/drawingml/2006/chartDrawing">
    <cdr:from>
      <cdr:x>0.38281</cdr:x>
      <cdr:y>0.88542</cdr:y>
    </cdr:from>
    <cdr:to>
      <cdr:x>0.47656</cdr:x>
      <cdr:y>0.9375</cdr:y>
    </cdr:to>
    <cdr:sp macro="" textlink="">
      <cdr:nvSpPr>
        <cdr:cNvPr id="8" name="7 CuadroTexto"/>
        <cdr:cNvSpPr txBox="1"/>
      </cdr:nvSpPr>
      <cdr:spPr>
        <a:xfrm xmlns:a="http://schemas.openxmlformats.org/drawingml/2006/main">
          <a:off x="3500430" y="6072206"/>
          <a:ext cx="85725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  <cdr:relSizeAnchor xmlns:cdr="http://schemas.openxmlformats.org/drawingml/2006/chartDrawing">
    <cdr:from>
      <cdr:x>0.39062</cdr:x>
      <cdr:y>0.92709</cdr:y>
    </cdr:from>
    <cdr:to>
      <cdr:x>0.45312</cdr:x>
      <cdr:y>0.95834</cdr:y>
    </cdr:to>
    <cdr:sp macro="" textlink="">
      <cdr:nvSpPr>
        <cdr:cNvPr id="9" name="8 CuadroTexto"/>
        <cdr:cNvSpPr txBox="1"/>
      </cdr:nvSpPr>
      <cdr:spPr>
        <a:xfrm xmlns:a="http://schemas.openxmlformats.org/drawingml/2006/main">
          <a:off x="3571868" y="6357958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AR" sz="2400" b="1" dirty="0" smtClean="0"/>
            <a:t>13</a:t>
          </a:r>
          <a:endParaRPr lang="es-AR" sz="24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0.375</cdr:x>
      <cdr:y>0.89584</cdr:y>
    </cdr:from>
    <cdr:to>
      <cdr:x>0.48437</cdr:x>
      <cdr:y>0.96875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428992" y="6143644"/>
          <a:ext cx="1000132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s-AR" dirty="0"/>
        </a:p>
        <a:p xmlns:a="http://schemas.openxmlformats.org/drawingml/2006/main">
          <a:r>
            <a:rPr lang="es-AR" sz="2400" b="1" dirty="0" smtClean="0"/>
            <a:t>10</a:t>
          </a:r>
          <a:endParaRPr lang="es-AR" sz="2400" b="1" dirty="0"/>
        </a:p>
      </cdr:txBody>
    </cdr:sp>
  </cdr:relSizeAnchor>
  <cdr:relSizeAnchor xmlns:cdr="http://schemas.openxmlformats.org/drawingml/2006/chartDrawing">
    <cdr:from>
      <cdr:x>0.80469</cdr:x>
      <cdr:y>0.92709</cdr:y>
    </cdr:from>
    <cdr:to>
      <cdr:x>0.92188</cdr:x>
      <cdr:y>1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7358082" y="6357958"/>
          <a:ext cx="1071570" cy="500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  <cdr:relSizeAnchor xmlns:cdr="http://schemas.openxmlformats.org/drawingml/2006/chartDrawing">
    <cdr:from>
      <cdr:x>0.8125</cdr:x>
      <cdr:y>0.91667</cdr:y>
    </cdr:from>
    <cdr:to>
      <cdr:x>0.92188</cdr:x>
      <cdr:y>1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7429520" y="6286520"/>
          <a:ext cx="1000132" cy="571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AR" sz="2400" b="1" dirty="0" smtClean="0"/>
            <a:t>30</a:t>
          </a:r>
          <a:endParaRPr lang="es-AR" sz="2400" b="1" dirty="0"/>
        </a:p>
      </cdr:txBody>
    </cdr:sp>
  </cdr:relSizeAnchor>
  <cdr:relSizeAnchor xmlns:cdr="http://schemas.openxmlformats.org/drawingml/2006/chartDrawing">
    <cdr:from>
      <cdr:x>0</cdr:x>
      <cdr:y>0.05208</cdr:y>
    </cdr:from>
    <cdr:to>
      <cdr:x>0.61719</cdr:x>
      <cdr:y>0.1875</cdr:y>
    </cdr:to>
    <cdr:sp macro="" textlink="">
      <cdr:nvSpPr>
        <cdr:cNvPr id="5" name="4 CuadroTexto"/>
        <cdr:cNvSpPr txBox="1"/>
      </cdr:nvSpPr>
      <cdr:spPr>
        <a:xfrm xmlns:a="http://schemas.openxmlformats.org/drawingml/2006/main">
          <a:off x="0" y="357166"/>
          <a:ext cx="5643570" cy="928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AR" sz="2800" b="1" dirty="0" smtClean="0">
              <a:solidFill>
                <a:schemeClr val="tx1"/>
              </a:solidFill>
            </a:rPr>
            <a:t>   Homicidios dolosos 2012</a:t>
          </a:r>
        </a:p>
        <a:p xmlns:a="http://schemas.openxmlformats.org/drawingml/2006/main">
          <a:r>
            <a:rPr lang="es-AR" sz="2800" b="1" dirty="0" smtClean="0">
              <a:solidFill>
                <a:schemeClr val="tx1"/>
              </a:solidFill>
            </a:rPr>
            <a:t>        40 casos</a:t>
          </a:r>
          <a:endParaRPr lang="es-AR" sz="2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0.21094</cdr:x>
      <cdr:y>0.71875</cdr:y>
    </cdr:from>
    <cdr:to>
      <cdr:x>0.32812</cdr:x>
      <cdr:y>0.8125</cdr:y>
    </cdr:to>
    <cdr:sp macro="" textlink="">
      <cdr:nvSpPr>
        <cdr:cNvPr id="6" name="5 CuadroTexto"/>
        <cdr:cNvSpPr txBox="1"/>
      </cdr:nvSpPr>
      <cdr:spPr>
        <a:xfrm xmlns:a="http://schemas.openxmlformats.org/drawingml/2006/main">
          <a:off x="1928794" y="4929198"/>
          <a:ext cx="1071570" cy="642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  <cdr:relSizeAnchor xmlns:cdr="http://schemas.openxmlformats.org/drawingml/2006/chartDrawing">
    <cdr:from>
      <cdr:x>0.21875</cdr:x>
      <cdr:y>0.71875</cdr:y>
    </cdr:from>
    <cdr:to>
      <cdr:x>0.34375</cdr:x>
      <cdr:y>0.82292</cdr:y>
    </cdr:to>
    <cdr:sp macro="" textlink="">
      <cdr:nvSpPr>
        <cdr:cNvPr id="7" name="6 CuadroTexto"/>
        <cdr:cNvSpPr txBox="1"/>
      </cdr:nvSpPr>
      <cdr:spPr>
        <a:xfrm xmlns:a="http://schemas.openxmlformats.org/drawingml/2006/main">
          <a:off x="2000232" y="4929198"/>
          <a:ext cx="1143008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AR" sz="3600" b="1" dirty="0" smtClean="0"/>
            <a:t>25%</a:t>
          </a:r>
          <a:endParaRPr lang="es-AR" sz="3600" b="1" dirty="0"/>
        </a:p>
      </cdr:txBody>
    </cdr:sp>
  </cdr:relSizeAnchor>
  <cdr:relSizeAnchor xmlns:cdr="http://schemas.openxmlformats.org/drawingml/2006/chartDrawing">
    <cdr:from>
      <cdr:x>0.67188</cdr:x>
      <cdr:y>0.73959</cdr:y>
    </cdr:from>
    <cdr:to>
      <cdr:x>0.82813</cdr:x>
      <cdr:y>0.84375</cdr:y>
    </cdr:to>
    <cdr:sp macro="" textlink="">
      <cdr:nvSpPr>
        <cdr:cNvPr id="8" name="7 CuadroTexto"/>
        <cdr:cNvSpPr txBox="1"/>
      </cdr:nvSpPr>
      <cdr:spPr>
        <a:xfrm xmlns:a="http://schemas.openxmlformats.org/drawingml/2006/main">
          <a:off x="6143636" y="5072074"/>
          <a:ext cx="1428760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AR" sz="3600" b="1" dirty="0" smtClean="0"/>
            <a:t>75%</a:t>
          </a:r>
          <a:endParaRPr lang="es-AR" sz="36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0.07812</cdr:x>
      <cdr:y>0.0625</cdr:y>
    </cdr:from>
    <cdr:to>
      <cdr:x>0.57813</cdr:x>
      <cdr:y>0.19791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714348" y="428604"/>
          <a:ext cx="4572032" cy="928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AR" sz="2400" b="1" dirty="0" smtClean="0">
              <a:solidFill>
                <a:schemeClr val="tx1"/>
              </a:solidFill>
            </a:rPr>
            <a:t>Homicidios dolosos 2013</a:t>
          </a:r>
        </a:p>
        <a:p xmlns:a="http://schemas.openxmlformats.org/drawingml/2006/main">
          <a:r>
            <a:rPr lang="es-AR" sz="2400" b="1" dirty="0" smtClean="0">
              <a:solidFill>
                <a:schemeClr val="tx1"/>
              </a:solidFill>
            </a:rPr>
            <a:t>35 casos</a:t>
          </a:r>
          <a:endParaRPr lang="es-AR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0.39844</cdr:x>
      <cdr:y>0.91667</cdr:y>
    </cdr:from>
    <cdr:to>
      <cdr:x>0.51563</cdr:x>
      <cdr:y>1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3643306" y="6286520"/>
          <a:ext cx="1071570" cy="571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AR" sz="2400" b="1" dirty="0" smtClean="0">
              <a:solidFill>
                <a:schemeClr val="tx1"/>
              </a:solidFill>
            </a:rPr>
            <a:t>7</a:t>
          </a:r>
          <a:endParaRPr lang="es-AR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0.82813</cdr:x>
      <cdr:y>0.91667</cdr:y>
    </cdr:from>
    <cdr:to>
      <cdr:x>0.9375</cdr:x>
      <cdr:y>1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7572396" y="6286520"/>
          <a:ext cx="1000132" cy="571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AR" sz="2400" b="1" dirty="0" smtClean="0">
              <a:solidFill>
                <a:schemeClr val="tx1"/>
              </a:solidFill>
            </a:rPr>
            <a:t>28</a:t>
          </a:r>
          <a:endParaRPr lang="es-AR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0.20312</cdr:x>
      <cdr:y>0.73959</cdr:y>
    </cdr:from>
    <cdr:to>
      <cdr:x>0.32812</cdr:x>
      <cdr:y>0.8125</cdr:y>
    </cdr:to>
    <cdr:sp macro="" textlink="">
      <cdr:nvSpPr>
        <cdr:cNvPr id="5" name="4 CuadroTexto"/>
        <cdr:cNvSpPr txBox="1"/>
      </cdr:nvSpPr>
      <cdr:spPr>
        <a:xfrm xmlns:a="http://schemas.openxmlformats.org/drawingml/2006/main">
          <a:off x="1857356" y="5072074"/>
          <a:ext cx="1143008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AR" sz="3200" b="1" dirty="0" smtClean="0">
              <a:solidFill>
                <a:schemeClr val="tx1"/>
              </a:solidFill>
            </a:rPr>
            <a:t>20%</a:t>
          </a:r>
          <a:endParaRPr lang="es-AR" sz="3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0.67969</cdr:x>
      <cdr:y>0.75</cdr:y>
    </cdr:from>
    <cdr:to>
      <cdr:x>0.83594</cdr:x>
      <cdr:y>0.82292</cdr:y>
    </cdr:to>
    <cdr:sp macro="" textlink="">
      <cdr:nvSpPr>
        <cdr:cNvPr id="6" name="5 CuadroTexto"/>
        <cdr:cNvSpPr txBox="1"/>
      </cdr:nvSpPr>
      <cdr:spPr>
        <a:xfrm xmlns:a="http://schemas.openxmlformats.org/drawingml/2006/main">
          <a:off x="6215074" y="5143512"/>
          <a:ext cx="1428760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AR" sz="2800" b="1" dirty="0" smtClean="0">
              <a:solidFill>
                <a:schemeClr val="tx1"/>
              </a:solidFill>
            </a:rPr>
            <a:t>80%</a:t>
          </a:r>
          <a:endParaRPr lang="es-AR" sz="2800" b="1" dirty="0">
            <a:solidFill>
              <a:schemeClr val="tx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0.07031</cdr:x>
      <cdr:y>0.08333</cdr:y>
    </cdr:from>
    <cdr:to>
      <cdr:x>0.63281</cdr:x>
      <cdr:y>0.22916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642910" y="571480"/>
          <a:ext cx="5143536" cy="10001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AR" sz="2800" b="1" dirty="0" smtClean="0">
              <a:solidFill>
                <a:schemeClr val="tx1"/>
              </a:solidFill>
            </a:rPr>
            <a:t>Homicidios dolosos enero/abril 2014</a:t>
          </a:r>
        </a:p>
        <a:p xmlns:a="http://schemas.openxmlformats.org/drawingml/2006/main">
          <a:r>
            <a:rPr lang="es-AR" sz="2400" b="1" dirty="0" smtClean="0">
              <a:solidFill>
                <a:schemeClr val="tx1"/>
              </a:solidFill>
            </a:rPr>
            <a:t>37 casos</a:t>
          </a:r>
          <a:endParaRPr lang="es-AR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0.21875</cdr:x>
      <cdr:y>0.8125</cdr:y>
    </cdr:from>
    <cdr:to>
      <cdr:x>0.35156</cdr:x>
      <cdr:y>0.86459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2000232" y="5572140"/>
          <a:ext cx="121444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AR" sz="2800" b="1" dirty="0" smtClean="0"/>
            <a:t>14%</a:t>
          </a:r>
          <a:endParaRPr lang="es-AR" sz="2800" b="1" dirty="0"/>
        </a:p>
      </cdr:txBody>
    </cdr:sp>
  </cdr:relSizeAnchor>
  <cdr:relSizeAnchor xmlns:cdr="http://schemas.openxmlformats.org/drawingml/2006/chartDrawing">
    <cdr:from>
      <cdr:x>0.6875</cdr:x>
      <cdr:y>0.80209</cdr:y>
    </cdr:from>
    <cdr:to>
      <cdr:x>0.82813</cdr:x>
      <cdr:y>0.85417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6286512" y="5500702"/>
          <a:ext cx="128588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AR" sz="2400" b="1" dirty="0" smtClean="0"/>
            <a:t>86%</a:t>
          </a:r>
          <a:endParaRPr lang="es-AR" sz="2400" b="1" dirty="0"/>
        </a:p>
      </cdr:txBody>
    </cdr:sp>
  </cdr:relSizeAnchor>
  <cdr:relSizeAnchor xmlns:cdr="http://schemas.openxmlformats.org/drawingml/2006/chartDrawing">
    <cdr:from>
      <cdr:x>0.39844</cdr:x>
      <cdr:y>0.91667</cdr:y>
    </cdr:from>
    <cdr:to>
      <cdr:x>0.47656</cdr:x>
      <cdr:y>1</cdr:y>
    </cdr:to>
    <cdr:sp macro="" textlink="">
      <cdr:nvSpPr>
        <cdr:cNvPr id="5" name="4 CuadroTexto"/>
        <cdr:cNvSpPr txBox="1"/>
      </cdr:nvSpPr>
      <cdr:spPr>
        <a:xfrm xmlns:a="http://schemas.openxmlformats.org/drawingml/2006/main">
          <a:off x="3643306" y="6286520"/>
          <a:ext cx="714380" cy="571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AR" sz="2400" b="1" dirty="0" smtClean="0">
              <a:solidFill>
                <a:schemeClr val="tx1"/>
              </a:solidFill>
            </a:rPr>
            <a:t>5</a:t>
          </a:r>
          <a:endParaRPr lang="es-AR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0.82031</cdr:x>
      <cdr:y>0.91667</cdr:y>
    </cdr:from>
    <cdr:to>
      <cdr:x>0.92031</cdr:x>
      <cdr:y>1</cdr:y>
    </cdr:to>
    <cdr:sp macro="" textlink="">
      <cdr:nvSpPr>
        <cdr:cNvPr id="6" name="5 CuadroTexto"/>
        <cdr:cNvSpPr txBox="1"/>
      </cdr:nvSpPr>
      <cdr:spPr>
        <a:xfrm xmlns:a="http://schemas.openxmlformats.org/drawingml/2006/main">
          <a:off x="7500958" y="6286520"/>
          <a:ext cx="914400" cy="571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s-AR" sz="2400" b="1" dirty="0" smtClean="0">
              <a:solidFill>
                <a:schemeClr val="tx1"/>
              </a:solidFill>
            </a:rPr>
            <a:t>32</a:t>
          </a:r>
          <a:endParaRPr lang="es-AR" sz="24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4B1CFA-A5A3-4248-8ADB-0F18C5B349F5}" type="datetimeFigureOut">
              <a:rPr lang="es-AR"/>
              <a:pPr>
                <a:defRPr/>
              </a:pPr>
              <a:t>22/09/2022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2780E71-1401-414B-BABA-5C8EDF150BFE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707205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E0936E-B483-40EC-A5CA-2DE7E7F0BF74}" type="slidenum">
              <a:rPr lang="es-CL">
                <a:latin typeface="Calibri" panose="020F0502020204030204" pitchFamily="34" charset="0"/>
              </a:rPr>
              <a:pPr eaLnBrk="1" hangingPunct="1"/>
              <a:t>17</a:t>
            </a:fld>
            <a:endParaRPr lang="es-C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9849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83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F4EE2FC-8290-4FDB-A086-3AABF8E580AA}" type="slidenum">
              <a:rPr lang="es-AR">
                <a:latin typeface="Calibri" panose="020F0502020204030204" pitchFamily="34" charset="0"/>
              </a:rPr>
              <a:pPr eaLnBrk="1" hangingPunct="1"/>
              <a:t>38</a:t>
            </a:fld>
            <a:endParaRPr lang="es-A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312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Triángulo isósceles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5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3DBCC718-32C3-47B4-994D-F3925FEFB15C}" type="datetimeFigureOut">
              <a:rPr lang="es-AR"/>
              <a:pPr>
                <a:defRPr/>
              </a:pPr>
              <a:t>22/09/2022</a:t>
            </a:fld>
            <a:endParaRPr lang="es-AR"/>
          </a:p>
        </p:txBody>
      </p:sp>
      <p:sp>
        <p:nvSpPr>
          <p:cNvPr id="6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fld id="{620E197B-F649-4F85-9878-78FF887E4B2B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56937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62C27-23BF-4366-8711-0CB80C2BAD91}" type="datetimeFigureOut">
              <a:rPr lang="es-AR"/>
              <a:pPr>
                <a:defRPr/>
              </a:pPr>
              <a:t>22/09/2022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BBB4B-FA15-494A-94BB-265DBFC9DACD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4236033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5E033-2F90-4EEA-BE7C-E58640E501C9}" type="datetimeFigureOut">
              <a:rPr lang="es-AR"/>
              <a:pPr>
                <a:defRPr/>
              </a:pPr>
              <a:t>22/09/2022</a:t>
            </a:fld>
            <a:endParaRPr lang="es-AR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663A7-08EE-4AD0-9E6B-5A3B620492C8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4372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B3ECF-07D0-4322-BFD2-C30C678CF93F}" type="datetimeFigureOut">
              <a:rPr lang="es-AR"/>
              <a:pPr>
                <a:defRPr/>
              </a:pPr>
              <a:t>22/09/2022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7DAEB-FE48-4D34-BAE7-3E5993E19EE2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403764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336E7-3D0D-42B7-823B-D5FDF8ABC63E}" type="datetimeFigureOut">
              <a:rPr lang="es-AR"/>
              <a:pPr>
                <a:defRPr/>
              </a:pPr>
              <a:t>22/09/2022</a:t>
            </a:fld>
            <a:endParaRPr lang="es-AR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CA9E9-6056-46BD-BDC6-55A187CB3FB6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93594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DF54A-661A-442A-9052-0D7FC5FCFF54}" type="datetimeFigureOut">
              <a:rPr lang="es-AR"/>
              <a:pPr>
                <a:defRPr/>
              </a:pPr>
              <a:t>22/09/2022</a:t>
            </a:fld>
            <a:endParaRPr lang="es-AR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DF718-DC25-41F0-BD15-6C479A57B56E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729658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71AE2-92BA-4ED7-9E93-99E89B60678E}" type="datetimeFigureOut">
              <a:rPr lang="es-AR"/>
              <a:pPr>
                <a:defRPr/>
              </a:pPr>
              <a:t>22/09/2022</a:t>
            </a:fld>
            <a:endParaRPr lang="es-AR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6FE1D-CC1E-48AD-AF9A-E352A2A41E53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923980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0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76628A-9BB5-468B-923E-CF0B6A85E958}" type="datetimeFigureOut">
              <a:rPr lang="es-AR"/>
              <a:pPr>
                <a:defRPr/>
              </a:pPr>
              <a:t>22/09/2022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fld id="{3ACAF1E3-3AF1-49A1-940C-DAE0D57BD52C}" type="slidenum">
              <a:rPr lang="es-AR"/>
              <a:pPr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63" r:id="rId3"/>
    <p:sldLayoutId id="2147483864" r:id="rId4"/>
    <p:sldLayoutId id="2147483865" r:id="rId5"/>
    <p:sldLayoutId id="2147483866" r:id="rId6"/>
    <p:sldLayoutId id="2147483867" r:id="rId7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965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anose="020B0604030504040204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EAF90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germandariomartin@yahoo.com.ar" TargetMode="External"/><Relationship Id="rId2" Type="http://schemas.openxmlformats.org/officeDocument/2006/relationships/hyperlink" Target="mailto:marting@jusneuquen.gov.ar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2 Marcador de contenido"/>
          <p:cNvSpPr>
            <a:spLocks noGrp="1"/>
          </p:cNvSpPr>
          <p:nvPr>
            <p:ph idx="1"/>
          </p:nvPr>
        </p:nvSpPr>
        <p:spPr>
          <a:xfrm>
            <a:off x="428625" y="381000"/>
            <a:ext cx="8258175" cy="6073775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endParaRPr lang="es-AR" sz="3800" i="1" dirty="0" smtClean="0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s-AR" sz="3800" i="1" dirty="0" smtClean="0"/>
              <a:t>Sistema de Responsabilidad Penal Adolescente del Neuquén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s-AR" sz="3800" i="1" dirty="0" smtClean="0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s-AR" sz="3800" i="1" dirty="0" smtClean="0"/>
              <a:t>Análisis F.O.D.A.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s-AR" dirty="0" smtClean="0">
                <a:solidFill>
                  <a:srgbClr val="3399FF"/>
                </a:solidFill>
              </a:rPr>
              <a:t>					La Pampa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35475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Gráfico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/>
          <p:nvPr>
            <p:extLst>
              <p:ext uri="{D42A27DB-BD31-4B8C-83A1-F6EECF244321}">
                <p14:modId xmlns="" xmlns:p14="http://schemas.microsoft.com/office/powerpoint/2010/main" val="2628551353"/>
              </p:ext>
            </p:extLst>
          </p:nvPr>
        </p:nvGraphicFramePr>
        <p:xfrm>
          <a:off x="755576" y="620688"/>
          <a:ext cx="727280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58687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hangingPunct="1">
              <a:defRPr/>
            </a:pPr>
            <a:r>
              <a:rPr lang="es-AR" sz="2800" dirty="0" smtClean="0"/>
              <a:t>Fuero Penal del Niño y Adolescente</a:t>
            </a:r>
            <a:endParaRPr lang="es-CL" sz="2800" dirty="0"/>
          </a:p>
        </p:txBody>
      </p:sp>
      <p:sp>
        <p:nvSpPr>
          <p:cNvPr id="31747" name="5 CuadroTexto"/>
          <p:cNvSpPr txBox="1">
            <a:spLocks noChangeArrowheads="1"/>
          </p:cNvSpPr>
          <p:nvPr/>
        </p:nvSpPr>
        <p:spPr bwMode="auto">
          <a:xfrm>
            <a:off x="290513" y="1457325"/>
            <a:ext cx="79740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AR" sz="2400"/>
              <a:t>Análisis I Circunscripción:</a:t>
            </a:r>
          </a:p>
          <a:p>
            <a:pPr eaLnBrk="1" hangingPunct="1"/>
            <a:r>
              <a:rPr lang="es-AR" sz="2000"/>
              <a:t>Denuncias Ingresadas por Tipo de Delito – Años 2015/2016</a:t>
            </a:r>
            <a:endParaRPr lang="es-CL" sz="2000"/>
          </a:p>
        </p:txBody>
      </p:sp>
      <p:sp>
        <p:nvSpPr>
          <p:cNvPr id="31748" name="11 CuadroTexto"/>
          <p:cNvSpPr txBox="1">
            <a:spLocks noChangeArrowheads="1"/>
          </p:cNvSpPr>
          <p:nvPr/>
        </p:nvSpPr>
        <p:spPr bwMode="auto">
          <a:xfrm>
            <a:off x="119063" y="6056313"/>
            <a:ext cx="2384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AR" sz="1200" u="sng"/>
              <a:t>Fuente: </a:t>
            </a:r>
            <a:r>
              <a:rPr lang="es-AR" sz="1200"/>
              <a:t>Sistema Dextra del MPF</a:t>
            </a:r>
            <a:endParaRPr lang="es-CL" sz="1200"/>
          </a:p>
        </p:txBody>
      </p:sp>
      <p:sp>
        <p:nvSpPr>
          <p:cNvPr id="31749" name="8 CuadroTexto"/>
          <p:cNvSpPr txBox="1">
            <a:spLocks noChangeArrowheads="1"/>
          </p:cNvSpPr>
          <p:nvPr/>
        </p:nvSpPr>
        <p:spPr bwMode="auto">
          <a:xfrm>
            <a:off x="6432550" y="2576513"/>
            <a:ext cx="1238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AR" sz="1200"/>
              <a:t>Composición %</a:t>
            </a:r>
            <a:endParaRPr lang="es-CL" sz="1200"/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349500"/>
            <a:ext cx="421957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886075"/>
            <a:ext cx="3417888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atiana\Desktop\Presentacion bariloche\1º cisrcunscripc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14313"/>
            <a:ext cx="6643688" cy="664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2 Gráfico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="" xmlns:p14="http://schemas.microsoft.com/office/powerpoint/2010/main" val="132819706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361443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="" xmlns:p14="http://schemas.microsoft.com/office/powerpoint/2010/main" val="380643245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886817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357430"/>
            <a:ext cx="9144000" cy="1399032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sz="4400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Gestión procesal en números</a:t>
            </a:r>
            <a:endParaRPr lang="es-AR" sz="44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hangingPunct="1">
              <a:defRPr/>
            </a:pPr>
            <a:r>
              <a:rPr lang="es-AR" sz="2800" dirty="0" smtClean="0"/>
              <a:t>Fuero Penal del Niño y Adolescente</a:t>
            </a:r>
            <a:endParaRPr lang="es-CL" sz="2800" dirty="0"/>
          </a:p>
        </p:txBody>
      </p:sp>
      <p:sp>
        <p:nvSpPr>
          <p:cNvPr id="40963" name="5 CuadroTexto"/>
          <p:cNvSpPr txBox="1">
            <a:spLocks noChangeArrowheads="1"/>
          </p:cNvSpPr>
          <p:nvPr/>
        </p:nvSpPr>
        <p:spPr bwMode="auto">
          <a:xfrm>
            <a:off x="290513" y="1412875"/>
            <a:ext cx="8529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AR" sz="2400"/>
              <a:t>Análisis I Circunscripción:  </a:t>
            </a:r>
            <a:r>
              <a:rPr lang="es-AR" sz="2000"/>
              <a:t>Casos Judicializados - Años 2015/2016</a:t>
            </a:r>
            <a:endParaRPr lang="es-CL" sz="2000"/>
          </a:p>
        </p:txBody>
      </p:sp>
      <p:sp>
        <p:nvSpPr>
          <p:cNvPr id="40964" name="11 CuadroTexto"/>
          <p:cNvSpPr txBox="1">
            <a:spLocks noChangeArrowheads="1"/>
          </p:cNvSpPr>
          <p:nvPr/>
        </p:nvSpPr>
        <p:spPr bwMode="auto">
          <a:xfrm>
            <a:off x="4606925" y="6111875"/>
            <a:ext cx="4344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AR" sz="1200" u="sng"/>
              <a:t>Fuente: </a:t>
            </a:r>
            <a:r>
              <a:rPr lang="es-AR" sz="1200"/>
              <a:t>Planilla Estadística Juzgados Penales del Niño y Adol.</a:t>
            </a:r>
            <a:endParaRPr lang="es-CL" sz="1200"/>
          </a:p>
        </p:txBody>
      </p:sp>
      <p:sp>
        <p:nvSpPr>
          <p:cNvPr id="3" name="2 Rectángulo redondeado"/>
          <p:cNvSpPr/>
          <p:nvPr/>
        </p:nvSpPr>
        <p:spPr>
          <a:xfrm>
            <a:off x="5854700" y="4508500"/>
            <a:ext cx="2389188" cy="720725"/>
          </a:xfrm>
          <a:prstGeom prst="round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1200" dirty="0">
                <a:solidFill>
                  <a:schemeClr val="tx1"/>
                </a:solidFill>
              </a:rPr>
              <a:t> Archivos, Desestimaciones, </a:t>
            </a:r>
            <a:r>
              <a:rPr lang="es-AR" sz="1200" dirty="0" smtClean="0">
                <a:solidFill>
                  <a:schemeClr val="tx1"/>
                </a:solidFill>
              </a:rPr>
              <a:t>en </a:t>
            </a:r>
            <a:r>
              <a:rPr lang="es-AR" sz="1200" dirty="0">
                <a:solidFill>
                  <a:schemeClr val="tx1"/>
                </a:solidFill>
              </a:rPr>
              <a:t>MPF</a:t>
            </a:r>
            <a:endParaRPr lang="es-CL" sz="1200" dirty="0">
              <a:solidFill>
                <a:schemeClr val="tx1"/>
              </a:solidFill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>
            <a:off x="5148263" y="4868863"/>
            <a:ext cx="5762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76475"/>
            <a:ext cx="4303712" cy="354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hangingPunct="1">
              <a:defRPr/>
            </a:pPr>
            <a:r>
              <a:rPr lang="es-AR" sz="2800" dirty="0" smtClean="0"/>
              <a:t>Fuero Penal del Niño y Adolescente</a:t>
            </a:r>
            <a:endParaRPr lang="es-CL" sz="2800" dirty="0"/>
          </a:p>
        </p:txBody>
      </p:sp>
      <p:sp>
        <p:nvSpPr>
          <p:cNvPr id="41987" name="5 CuadroTexto"/>
          <p:cNvSpPr txBox="1">
            <a:spLocks noChangeArrowheads="1"/>
          </p:cNvSpPr>
          <p:nvPr/>
        </p:nvSpPr>
        <p:spPr bwMode="auto">
          <a:xfrm>
            <a:off x="290513" y="1341438"/>
            <a:ext cx="79740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AR" sz="2400"/>
              <a:t>Análisis I Circunscripción:</a:t>
            </a:r>
          </a:p>
          <a:p>
            <a:pPr eaLnBrk="1" hangingPunct="1"/>
            <a:r>
              <a:rPr lang="es-AR" sz="2000"/>
              <a:t>Audiencias Realizadas - Años 2015/2016</a:t>
            </a:r>
            <a:endParaRPr lang="es-CL" sz="2000"/>
          </a:p>
        </p:txBody>
      </p:sp>
      <p:sp>
        <p:nvSpPr>
          <p:cNvPr id="41988" name="6 CuadroTexto"/>
          <p:cNvSpPr txBox="1">
            <a:spLocks noChangeArrowheads="1"/>
          </p:cNvSpPr>
          <p:nvPr/>
        </p:nvSpPr>
        <p:spPr bwMode="auto">
          <a:xfrm>
            <a:off x="4606925" y="6111875"/>
            <a:ext cx="4344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AR" sz="1200" u="sng"/>
              <a:t>Fuente: </a:t>
            </a:r>
            <a:r>
              <a:rPr lang="es-AR" sz="1200"/>
              <a:t>Planilla Estadística Juzgados Penales del Niño y Adol.</a:t>
            </a:r>
            <a:endParaRPr lang="es-CL" sz="1200"/>
          </a:p>
        </p:txBody>
      </p:sp>
      <p:pic>
        <p:nvPicPr>
          <p:cNvPr id="4198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5157788"/>
            <a:ext cx="70961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276475"/>
            <a:ext cx="8885238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hangingPunct="1">
              <a:defRPr/>
            </a:pPr>
            <a:r>
              <a:rPr lang="es-AR" sz="2800" dirty="0" smtClean="0"/>
              <a:t>Fuero Penal del Niño y Adolescente</a:t>
            </a:r>
            <a:endParaRPr lang="es-CL" sz="2800" dirty="0"/>
          </a:p>
        </p:txBody>
      </p:sp>
      <p:sp>
        <p:nvSpPr>
          <p:cNvPr id="43011" name="5 CuadroTexto"/>
          <p:cNvSpPr txBox="1">
            <a:spLocks noChangeArrowheads="1"/>
          </p:cNvSpPr>
          <p:nvPr/>
        </p:nvSpPr>
        <p:spPr bwMode="auto">
          <a:xfrm>
            <a:off x="290513" y="1484313"/>
            <a:ext cx="79740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AR" sz="2400"/>
              <a:t>Análisis I Circunscripción:</a:t>
            </a:r>
          </a:p>
          <a:p>
            <a:pPr eaLnBrk="1" hangingPunct="1"/>
            <a:r>
              <a:rPr lang="es-AR" sz="2000"/>
              <a:t>Resoluciones - Años 2015/2016</a:t>
            </a:r>
            <a:endParaRPr lang="es-CL" sz="2000"/>
          </a:p>
        </p:txBody>
      </p:sp>
      <p:sp>
        <p:nvSpPr>
          <p:cNvPr id="43012" name="6 CuadroTexto"/>
          <p:cNvSpPr txBox="1">
            <a:spLocks noChangeArrowheads="1"/>
          </p:cNvSpPr>
          <p:nvPr/>
        </p:nvSpPr>
        <p:spPr bwMode="auto">
          <a:xfrm>
            <a:off x="107950" y="6111875"/>
            <a:ext cx="4344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AR" sz="1200" u="sng"/>
              <a:t>Fuente: </a:t>
            </a:r>
            <a:r>
              <a:rPr lang="es-AR" sz="1200"/>
              <a:t>Planilla Estadística Juzgados Penales del Niño y Adol.</a:t>
            </a:r>
            <a:endParaRPr lang="es-CL" sz="1200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5219700" y="5075238"/>
            <a:ext cx="6477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 redondeado"/>
          <p:cNvSpPr/>
          <p:nvPr/>
        </p:nvSpPr>
        <p:spPr>
          <a:xfrm>
            <a:off x="6200775" y="4473575"/>
            <a:ext cx="1968500" cy="11160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AR" sz="1100" dirty="0"/>
              <a:t>Menores con tratamiento tutelar asistencial al  22/05 /17: </a:t>
            </a:r>
            <a:r>
              <a:rPr lang="es-AR" sz="1100" dirty="0">
                <a:latin typeface="Arial" pitchFamily="34" charset="0"/>
                <a:cs typeface="Arial" pitchFamily="34" charset="0"/>
              </a:rPr>
              <a:t>11</a:t>
            </a:r>
            <a:r>
              <a:rPr lang="es-AR" sz="1100" dirty="0"/>
              <a:t> (incluye 3 reservados: con pedido captura o juicio de pena pendiente)</a:t>
            </a:r>
            <a:endParaRPr lang="es-CL" sz="1100" dirty="0"/>
          </a:p>
        </p:txBody>
      </p:sp>
      <p:pic>
        <p:nvPicPr>
          <p:cNvPr id="430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254250"/>
            <a:ext cx="4665663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0" y="214313"/>
            <a:ext cx="8534400" cy="758825"/>
          </a:xfrm>
        </p:spPr>
        <p:txBody>
          <a:bodyPr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s-A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NORMATIVA</a:t>
            </a:r>
            <a:endParaRPr lang="es-A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9459" name="5 Rectángulo"/>
          <p:cNvSpPr>
            <a:spLocks noChangeArrowheads="1"/>
          </p:cNvSpPr>
          <p:nvPr/>
        </p:nvSpPr>
        <p:spPr bwMode="auto">
          <a:xfrm>
            <a:off x="714375" y="1643063"/>
            <a:ext cx="7643813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ES" sz="3600" dirty="0">
                <a:hlinkClick r:id="rId2" action="ppaction://hlinksldjump"/>
              </a:rPr>
              <a:t>Ley 2302</a:t>
            </a:r>
            <a:endParaRPr lang="es-AR" sz="36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ES" sz="3600" dirty="0"/>
              <a:t>Normas Procesales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ES" sz="3600" dirty="0"/>
              <a:t>Ley de Mediación Penal </a:t>
            </a:r>
            <a:endParaRPr lang="es-AR" sz="36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ES" sz="3600" dirty="0"/>
              <a:t>Instrucciones</a:t>
            </a:r>
            <a:endParaRPr lang="es-AR" sz="36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ES" sz="3600" dirty="0"/>
              <a:t>Protocolos</a:t>
            </a:r>
            <a:endParaRPr lang="es-AR" sz="36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ES" sz="3600" dirty="0"/>
              <a:t>Código Procesal Penal de adultos</a:t>
            </a:r>
          </a:p>
          <a:p>
            <a:pPr eaLnBrk="1" hangingPunct="1"/>
            <a:endParaRPr lang="es-AR" sz="3600" dirty="0"/>
          </a:p>
        </p:txBody>
      </p:sp>
    </p:spTree>
    <p:extLst>
      <p:ext uri="{BB962C8B-B14F-4D97-AF65-F5344CB8AC3E}">
        <p14:creationId xmlns="" xmlns:p14="http://schemas.microsoft.com/office/powerpoint/2010/main" val="312505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hangingPunct="1">
              <a:defRPr/>
            </a:pPr>
            <a:r>
              <a:rPr lang="es-AR" sz="2800" dirty="0" smtClean="0"/>
              <a:t>Fuero Penal del Niño y Adolescente</a:t>
            </a:r>
            <a:endParaRPr lang="es-CL" sz="2800" dirty="0"/>
          </a:p>
        </p:txBody>
      </p:sp>
      <p:sp>
        <p:nvSpPr>
          <p:cNvPr id="44035" name="5 CuadroTexto"/>
          <p:cNvSpPr txBox="1">
            <a:spLocks noChangeArrowheads="1"/>
          </p:cNvSpPr>
          <p:nvPr/>
        </p:nvSpPr>
        <p:spPr bwMode="auto">
          <a:xfrm>
            <a:off x="290513" y="1484313"/>
            <a:ext cx="79740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AR" sz="2400"/>
              <a:t>Análisis I Circunscripción:</a:t>
            </a:r>
          </a:p>
          <a:p>
            <a:pPr eaLnBrk="1" hangingPunct="1"/>
            <a:r>
              <a:rPr lang="es-AR" sz="2000"/>
              <a:t>Resumen – Promedio Años 2015/2016</a:t>
            </a:r>
            <a:endParaRPr lang="es-CL" sz="200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53258"/>
            <a:ext cx="22669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408363"/>
            <a:ext cx="22669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130675"/>
            <a:ext cx="22669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3408363"/>
            <a:ext cx="22669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4387850"/>
            <a:ext cx="226695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4387850"/>
            <a:ext cx="22669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4592638"/>
            <a:ext cx="22669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5084763"/>
            <a:ext cx="22669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5243513"/>
            <a:ext cx="22669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5383213"/>
            <a:ext cx="2266950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6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5805488"/>
            <a:ext cx="45243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hangingPunct="1">
              <a:defRPr/>
            </a:pPr>
            <a:r>
              <a:rPr lang="es-AR" sz="2800" dirty="0" smtClean="0"/>
              <a:t>Fuero Penal del Niño y Adolescente</a:t>
            </a:r>
            <a:endParaRPr lang="es-CL" sz="2800" dirty="0"/>
          </a:p>
        </p:txBody>
      </p:sp>
      <p:sp>
        <p:nvSpPr>
          <p:cNvPr id="45059" name="5 CuadroTexto"/>
          <p:cNvSpPr txBox="1">
            <a:spLocks noChangeArrowheads="1"/>
          </p:cNvSpPr>
          <p:nvPr/>
        </p:nvSpPr>
        <p:spPr bwMode="auto">
          <a:xfrm>
            <a:off x="290513" y="1484313"/>
            <a:ext cx="79740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AR" sz="2400"/>
              <a:t>Análisis I Circunscripción:</a:t>
            </a:r>
          </a:p>
          <a:p>
            <a:pPr eaLnBrk="1" hangingPunct="1"/>
            <a:r>
              <a:rPr lang="es-AR" sz="2000"/>
              <a:t>Resumen – Promedio Años 2015/2016</a:t>
            </a:r>
            <a:endParaRPr lang="es-CL" sz="2000"/>
          </a:p>
        </p:txBody>
      </p:sp>
      <p:pic>
        <p:nvPicPr>
          <p:cNvPr id="45060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6308725"/>
            <a:ext cx="45243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2 Gráfico"/>
          <p:cNvGraphicFramePr>
            <a:graphicFrameLocks/>
          </p:cNvGraphicFramePr>
          <p:nvPr/>
        </p:nvGraphicFramePr>
        <p:xfrm>
          <a:off x="1547813" y="224472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85918" y="1928802"/>
            <a:ext cx="5357850" cy="2428892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s-AR" sz="8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F.O.D.A</a:t>
            </a:r>
            <a:endParaRPr lang="es-AR" sz="80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642938" y="449263"/>
            <a:ext cx="8501062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sz="4000" b="1" i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Fortalezas</a:t>
            </a:r>
          </a:p>
          <a:p>
            <a:pPr eaLnBrk="1" hangingPunct="1"/>
            <a:endParaRPr lang="es-AR" sz="400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400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Consenso axiológico</a:t>
            </a:r>
            <a:endParaRPr lang="es-AR" sz="40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400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Empoderados socialmente</a:t>
            </a:r>
            <a:endParaRPr lang="es-AR" sz="40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400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Mirada estratégica</a:t>
            </a:r>
            <a:endParaRPr lang="es-AR" sz="40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400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Jurisprudencia propia</a:t>
            </a:r>
            <a:endParaRPr lang="es-AR" sz="40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400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Datos mas precisos</a:t>
            </a:r>
            <a:endParaRPr lang="es-ES" sz="40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/>
          </p:cNvSpPr>
          <p:nvPr/>
        </p:nvSpPr>
        <p:spPr bwMode="auto">
          <a:xfrm>
            <a:off x="500063" y="171450"/>
            <a:ext cx="8643937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sz="4000" b="1" i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Oportunidades</a:t>
            </a:r>
          </a:p>
          <a:p>
            <a:pPr eaLnBrk="1" hangingPunct="1"/>
            <a:endParaRPr lang="es-AR" sz="4000" b="1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80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Intervenciones personalizadas.</a:t>
            </a:r>
            <a:endParaRPr lang="es-AR" sz="280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80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Formación y especialización de operadores </a:t>
            </a:r>
            <a:endParaRPr lang="es-AR" sz="28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80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Producción de información precisa.</a:t>
            </a:r>
            <a:endParaRPr lang="es-AR" sz="28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80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Posibilidad de hacer teoría (mas allá del 37 y 40 CDN).</a:t>
            </a:r>
            <a:endParaRPr lang="es-AR" sz="28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80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Intervenciones mediáticas o debate público.</a:t>
            </a:r>
            <a:endParaRPr lang="es-AR" sz="28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80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Participación en redes. </a:t>
            </a:r>
            <a:endParaRPr lang="es-AR" sz="28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80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Oportunidad para la innovación (intervenciones, prácticas).</a:t>
            </a:r>
            <a:endParaRPr lang="es-AR" sz="28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80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De afectar indirectamente el Derecho penal de adultos (acusatorio,cesura, ultima ratio, restaurativo).</a:t>
            </a:r>
            <a:endParaRPr lang="es-ES" sz="28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/>
          </p:cNvSpPr>
          <p:nvPr/>
        </p:nvSpPr>
        <p:spPr bwMode="auto">
          <a:xfrm>
            <a:off x="285750" y="455613"/>
            <a:ext cx="885825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sz="40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4000" b="1" i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Debilidades</a:t>
            </a:r>
          </a:p>
          <a:p>
            <a:pPr eaLnBrk="1" hangingPunct="1"/>
            <a:endParaRPr lang="es-AR" sz="4000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Subestimación institucional.</a:t>
            </a:r>
            <a:endParaRPr lang="es-AR" sz="2400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Intervenciones y diagnósticos intuitivos.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Falta de producción de datos criminológicos.</a:t>
            </a:r>
            <a:endParaRPr lang="es-AR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Debilidad en la ejecución. </a:t>
            </a:r>
            <a:endParaRPr lang="es-AR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Ausencia de </a:t>
            </a:r>
            <a:r>
              <a:rPr lang="es-ES" sz="24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Especificidad </a:t>
            </a:r>
            <a:r>
              <a:rPr lang="es-ES" sz="2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en todas las instancias.</a:t>
            </a:r>
            <a:endParaRPr lang="es-AR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Carrera de los funcionarios.</a:t>
            </a:r>
            <a:endParaRPr lang="es-AR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Inestabilidad de funcionarios ejecutivos.</a:t>
            </a:r>
            <a:endParaRPr lang="es-AR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Comisarías no especializadas.</a:t>
            </a:r>
            <a:endParaRPr lang="es-AR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Falta de articulación institucional. </a:t>
            </a:r>
            <a:endParaRPr lang="es-AR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Participación comunitaria.</a:t>
            </a:r>
            <a:endParaRPr lang="es-E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ChangeArrowheads="1"/>
          </p:cNvSpPr>
          <p:nvPr/>
        </p:nvSpPr>
        <p:spPr bwMode="auto">
          <a:xfrm>
            <a:off x="642938" y="533400"/>
            <a:ext cx="8501062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sz="4000" b="1" i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Amenazas</a:t>
            </a:r>
          </a:p>
          <a:p>
            <a:pPr eaLnBrk="1" hangingPunct="1"/>
            <a:endParaRPr lang="es-AR" sz="4000" b="1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80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La presencia de querellante (texto del querellante, interrogatorios).</a:t>
            </a:r>
          </a:p>
          <a:p>
            <a:pPr eaLnBrk="1" hangingPunct="1"/>
            <a:r>
              <a:rPr lang="es-ES" sz="280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2000">
                <a:solidFill>
                  <a:schemeClr val="bg1"/>
                </a:solidFill>
                <a:latin typeface="Century Gothic" panose="020B0502020202020204" pitchFamily="34" charset="0"/>
              </a:rPr>
              <a:t>“Me comunico con Uds. para informarles que he dado por finalizado el proceso de mediación que solicitaron de común acuerdo el Fiscal y el Defensor del asesino. Ahora el Fiscal del caso pretende cerrar la cuestión con la defensa en tres años en suspenso para el condenado.</a:t>
            </a:r>
            <a:endParaRPr lang="es-AR" sz="20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es-ES" sz="2000">
                <a:solidFill>
                  <a:schemeClr val="bg1"/>
                </a:solidFill>
                <a:latin typeface="Century Gothic" panose="020B0502020202020204" pitchFamily="34" charset="0"/>
              </a:rPr>
              <a:t>Es una vergüenza absoluta, considero que para esta etapa crucial entre honorarios de psiquiatra, dado el tiempo transcurrido, y nuevas apelaciones a tribunal de impugnación etc., andaríamos en la suma de $ 50.000, que pueden abonarse hasta en 10 pagos mensuales y consecutivos.</a:t>
            </a:r>
            <a:r>
              <a:rPr lang="es-AR" sz="200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2000">
                <a:solidFill>
                  <a:schemeClr val="bg1"/>
                </a:solidFill>
                <a:latin typeface="Century Gothic" panose="020B0502020202020204" pitchFamily="34" charset="0"/>
              </a:rPr>
              <a:t>Contestenmé a la brevedad porque el miércoles me vence término, gracias”.</a:t>
            </a:r>
            <a:endParaRPr lang="es-AR" sz="20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es-ES" sz="2000">
                <a:latin typeface="Century Gothic" panose="020B0502020202020204" pitchFamily="34" charset="0"/>
              </a:rPr>
              <a:t> </a:t>
            </a:r>
            <a:endParaRPr lang="es-AR" sz="200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s-AR" sz="3200">
              <a:latin typeface="Century Gothic" panose="020B0502020202020204" pitchFamily="34" charset="0"/>
            </a:endParaRPr>
          </a:p>
          <a:p>
            <a:endParaRPr lang="es-ES" sz="32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Rectángulo"/>
          <p:cNvSpPr>
            <a:spLocks noChangeArrowheads="1"/>
          </p:cNvSpPr>
          <p:nvPr/>
        </p:nvSpPr>
        <p:spPr bwMode="auto">
          <a:xfrm>
            <a:off x="500063" y="785813"/>
            <a:ext cx="86439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s-ES" sz="280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Lo mediático.</a:t>
            </a:r>
            <a:endParaRPr lang="es-AR" sz="280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80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Rutinización/burocratización.</a:t>
            </a:r>
            <a:endParaRPr lang="es-AR" sz="28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80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Opinión pública /demagogia punitiva</a:t>
            </a:r>
            <a:endParaRPr lang="es-AR" sz="28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80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(Baja de punibilidad).</a:t>
            </a:r>
            <a:endParaRPr lang="es-AR" sz="28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tatiana\Desktop\Presentacion bariloche\desafioapolic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 descr="C:\Users\tatiana\Desktop\Presentacion bariloche\pandill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660400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s-AR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Ó</a:t>
            </a:r>
            <a:r>
              <a:rPr lang="es-A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rganos e Instituciones</a:t>
            </a:r>
            <a:endParaRPr lang="es-A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0483" name="3 Marcador de contenido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dirty="0" smtClean="0"/>
              <a:t>Fiscalía </a:t>
            </a:r>
            <a:endParaRPr lang="es-AR" dirty="0" smtClean="0"/>
          </a:p>
          <a:p>
            <a:pPr>
              <a:lnSpc>
                <a:spcPct val="90000"/>
              </a:lnSpc>
            </a:pPr>
            <a:r>
              <a:rPr lang="es-ES" dirty="0" smtClean="0"/>
              <a:t>Defensoría Penal</a:t>
            </a:r>
            <a:endParaRPr lang="es-AR" dirty="0" smtClean="0"/>
          </a:p>
          <a:p>
            <a:pPr>
              <a:lnSpc>
                <a:spcPct val="90000"/>
              </a:lnSpc>
            </a:pPr>
            <a:r>
              <a:rPr lang="es-ES" dirty="0" smtClean="0"/>
              <a:t>Juzgados</a:t>
            </a:r>
            <a:endParaRPr lang="es-AR" dirty="0" smtClean="0"/>
          </a:p>
          <a:p>
            <a:pPr>
              <a:lnSpc>
                <a:spcPct val="90000"/>
              </a:lnSpc>
            </a:pPr>
            <a:r>
              <a:rPr lang="es-ES" dirty="0" smtClean="0"/>
              <a:t>Libertad asistida </a:t>
            </a:r>
            <a:endParaRPr lang="es-AR" dirty="0" smtClean="0"/>
          </a:p>
          <a:p>
            <a:pPr>
              <a:lnSpc>
                <a:spcPct val="90000"/>
              </a:lnSpc>
            </a:pPr>
            <a:r>
              <a:rPr lang="es-ES" dirty="0" smtClean="0"/>
              <a:t>Hogar </a:t>
            </a:r>
            <a:r>
              <a:rPr lang="es-ES" dirty="0" err="1" smtClean="0"/>
              <a:t>Hue</a:t>
            </a:r>
            <a:r>
              <a:rPr lang="es-ES" dirty="0" smtClean="0"/>
              <a:t> Lihue </a:t>
            </a:r>
            <a:endParaRPr lang="es-AR" dirty="0" smtClean="0"/>
          </a:p>
          <a:p>
            <a:pPr>
              <a:lnSpc>
                <a:spcPct val="90000"/>
              </a:lnSpc>
            </a:pPr>
            <a:r>
              <a:rPr lang="es-ES" dirty="0" smtClean="0">
                <a:hlinkClick r:id="rId2" action="ppaction://hlinksldjump"/>
              </a:rPr>
              <a:t>Comisaría del Niño</a:t>
            </a:r>
            <a:endParaRPr lang="es-AR" dirty="0" smtClean="0"/>
          </a:p>
          <a:p>
            <a:pPr>
              <a:lnSpc>
                <a:spcPct val="90000"/>
              </a:lnSpc>
            </a:pPr>
            <a:r>
              <a:rPr lang="es-ES" dirty="0" smtClean="0"/>
              <a:t>Mediación penal</a:t>
            </a:r>
            <a:endParaRPr lang="es-AR" dirty="0" smtClean="0"/>
          </a:p>
          <a:p>
            <a:pPr>
              <a:lnSpc>
                <a:spcPct val="90000"/>
              </a:lnSpc>
            </a:pPr>
            <a:r>
              <a:rPr lang="es-ES" dirty="0" smtClean="0"/>
              <a:t>Defensoría de Derechos del Niño</a:t>
            </a:r>
            <a:endParaRPr lang="es-AR" dirty="0" smtClean="0"/>
          </a:p>
          <a:p>
            <a:pPr>
              <a:lnSpc>
                <a:spcPct val="90000"/>
              </a:lnSpc>
            </a:pPr>
            <a:r>
              <a:rPr lang="es-ES" dirty="0" smtClean="0"/>
              <a:t>Gabinete Interdisciplinario</a:t>
            </a:r>
          </a:p>
          <a:p>
            <a:pPr>
              <a:lnSpc>
                <a:spcPct val="90000"/>
              </a:lnSpc>
            </a:pPr>
            <a:r>
              <a:rPr lang="es-ES" dirty="0" smtClean="0">
                <a:hlinkClick r:id="rId2" action="ppaction://hlinksldjump"/>
              </a:rPr>
              <a:t>Mesa de Responsabilidad Penal </a:t>
            </a:r>
            <a:r>
              <a:rPr lang="es-ES" dirty="0" err="1" smtClean="0">
                <a:hlinkClick r:id="rId2" action="ppaction://hlinksldjump"/>
              </a:rPr>
              <a:t>Adol</a:t>
            </a:r>
            <a:r>
              <a:rPr lang="es-ES" dirty="0" smtClean="0"/>
              <a:t>.</a:t>
            </a:r>
          </a:p>
          <a:p>
            <a:endParaRPr lang="es-AR" dirty="0" smtClean="0"/>
          </a:p>
        </p:txBody>
      </p:sp>
    </p:spTree>
    <p:extLst>
      <p:ext uri="{BB962C8B-B14F-4D97-AF65-F5344CB8AC3E}">
        <p14:creationId xmlns="" xmlns:p14="http://schemas.microsoft.com/office/powerpoint/2010/main" val="10876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1"/>
          <p:cNvGraphicFramePr>
            <a:graphicFrameLocks noChangeAspect="1"/>
          </p:cNvGraphicFramePr>
          <p:nvPr/>
        </p:nvGraphicFramePr>
        <p:xfrm>
          <a:off x="2000250" y="20638"/>
          <a:ext cx="5072063" cy="6837362"/>
        </p:xfrm>
        <a:graphic>
          <a:graphicData uri="http://schemas.openxmlformats.org/presentationml/2006/ole">
            <p:oleObj spid="_x0000_s54285" name="Acrobat Document" r:id="rId3" imgW="9941040" imgH="13375080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2400"/>
            <a:ext cx="8643938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5" descr="C:\Documents and Settings\Usuario\Mis documentos\Comisaria\Dia del Niño CN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0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ctrTitle"/>
          </p:nvPr>
        </p:nvSpPr>
        <p:spPr bwMode="auto">
          <a:xfrm>
            <a:off x="685800" y="1066800"/>
            <a:ext cx="7772400" cy="4648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484188" eaLnBrk="1" hangingPunct="1"/>
            <a:r>
              <a:rPr lang="es-ES" sz="5600" smtClean="0">
                <a:ln>
                  <a:noFill/>
                </a:ln>
                <a:solidFill>
                  <a:schemeClr val="hlink"/>
                </a:solidFill>
                <a:effectLst/>
              </a:rPr>
              <a:t>Gracias </a:t>
            </a:r>
            <a:br>
              <a:rPr lang="es-ES" sz="560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es-ES" sz="5600" smtClean="0">
                <a:ln>
                  <a:noFill/>
                </a:ln>
                <a:solidFill>
                  <a:schemeClr val="hlink"/>
                </a:solidFill>
                <a:effectLst/>
              </a:rPr>
              <a:t>los esperamos en Neuquén ¡¡¡¡</a:t>
            </a:r>
            <a:br>
              <a:rPr lang="es-ES" sz="560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es-ES" sz="2600" smtClean="0">
                <a:ln>
                  <a:noFill/>
                </a:ln>
                <a:solidFill>
                  <a:schemeClr val="hlink"/>
                </a:solidFill>
                <a:effectLst/>
                <a:hlinkClick r:id="rId2"/>
              </a:rPr>
              <a:t>marting@jusneuquen.gov.ar</a:t>
            </a:r>
            <a:r>
              <a:rPr lang="es-ES" sz="260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es-ES" sz="260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es-ES" sz="2600" smtClean="0">
                <a:ln>
                  <a:noFill/>
                </a:ln>
                <a:solidFill>
                  <a:schemeClr val="hlink"/>
                </a:solidFill>
                <a:effectLst/>
                <a:hlinkClick r:id="rId3"/>
              </a:rPr>
              <a:t>germandariomartin@yahoo.com.ar</a:t>
            </a:r>
            <a:r>
              <a:rPr lang="es-ES" sz="2600" smtClean="0">
                <a:ln>
                  <a:noFill/>
                </a:ln>
                <a:solidFill>
                  <a:schemeClr val="hlink"/>
                </a:solidFill>
                <a:effectLst/>
              </a:rPr>
              <a:t/>
            </a:r>
            <a:br>
              <a:rPr lang="es-ES" sz="260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es-ES" sz="2600" smtClean="0">
                <a:ln>
                  <a:noFill/>
                </a:ln>
                <a:solidFill>
                  <a:schemeClr val="hlink"/>
                </a:solidFill>
                <a:effectLst/>
              </a:rPr>
              <a:t>0299-155774124</a:t>
            </a:r>
            <a:endParaRPr lang="es-ES" sz="5600" smtClean="0">
              <a:ln>
                <a:noFill/>
              </a:ln>
              <a:solidFill>
                <a:schemeClr val="hlink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50" y="214313"/>
            <a:ext cx="8534400" cy="973137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s-AR" sz="3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AR" sz="3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s-AR" sz="3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Policía exclusiva de/para niñez y adolescencia</a:t>
            </a:r>
            <a:br>
              <a:rPr lang="es-AR" sz="3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es-AR" sz="3000" dirty="0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5603" name="2 Marcador de contenido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s-AR" smtClean="0"/>
              <a:t>Funciones judiciales (denuncias, investigación, allanamientos, estudios criminológicos).</a:t>
            </a:r>
          </a:p>
          <a:p>
            <a:r>
              <a:rPr lang="es-AR" smtClean="0"/>
              <a:t>No contravenciones.</a:t>
            </a:r>
          </a:p>
          <a:p>
            <a:r>
              <a:rPr lang="es-AR" smtClean="0"/>
              <a:t>No averiguación de antecedentes/identidad</a:t>
            </a:r>
          </a:p>
          <a:p>
            <a:r>
              <a:rPr lang="es-AR" smtClean="0"/>
              <a:t>No prevención </a:t>
            </a:r>
          </a:p>
          <a:p>
            <a:r>
              <a:rPr lang="es-AR" smtClean="0"/>
              <a:t>No “resguardo”</a:t>
            </a:r>
          </a:p>
          <a:p>
            <a:r>
              <a:rPr lang="es-AR" smtClean="0"/>
              <a:t>Jefe. Subjefe. 4 oficiales. 12 efectivos más tres administrativos. 12 por 24hs.</a:t>
            </a:r>
          </a:p>
          <a:p>
            <a:endParaRPr lang="es-AR" smtClean="0"/>
          </a:p>
        </p:txBody>
      </p:sp>
    </p:spTree>
    <p:extLst>
      <p:ext uri="{BB962C8B-B14F-4D97-AF65-F5344CB8AC3E}">
        <p14:creationId xmlns="" xmlns:p14="http://schemas.microsoft.com/office/powerpoint/2010/main" val="40285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9218"/>
          </a:xfrm>
        </p:spPr>
        <p:txBody>
          <a:bodyPr>
            <a:normAutofit fontScale="90000"/>
          </a:bodyPr>
          <a:lstStyle/>
          <a:p>
            <a:pPr algn="ctr"/>
            <a:r>
              <a:rPr lang="es-AR" sz="3600" dirty="0" smtClean="0"/>
              <a:t>Mesa de Corresponsabilidad Penal</a:t>
            </a:r>
            <a:endParaRPr lang="es-AR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3168352"/>
          </a:xfrm>
        </p:spPr>
        <p:txBody>
          <a:bodyPr/>
          <a:lstStyle/>
          <a:p>
            <a:r>
              <a:rPr lang="es-AR" sz="2400" dirty="0"/>
              <a:t>Corresponsabilidad: (Art. 5 CDN)</a:t>
            </a:r>
          </a:p>
          <a:p>
            <a:r>
              <a:rPr lang="es-AR" sz="2400" dirty="0"/>
              <a:t>La </a:t>
            </a:r>
            <a:r>
              <a:rPr lang="es-AR" sz="2400" dirty="0" smtClean="0"/>
              <a:t>corresponsabilidad despenaliza</a:t>
            </a:r>
          </a:p>
          <a:p>
            <a:r>
              <a:rPr lang="es-AR" sz="2400" dirty="0" smtClean="0"/>
              <a:t>Corresponsabilidad </a:t>
            </a:r>
            <a:r>
              <a:rPr lang="es-AR" sz="2400" dirty="0"/>
              <a:t>en la </a:t>
            </a:r>
            <a:r>
              <a:rPr lang="es-AR" sz="2400" dirty="0" smtClean="0"/>
              <a:t>prevención</a:t>
            </a:r>
          </a:p>
          <a:p>
            <a:r>
              <a:rPr lang="es-AR" sz="2400" dirty="0" err="1" smtClean="0"/>
              <a:t>Coresponsabilidad</a:t>
            </a:r>
            <a:r>
              <a:rPr lang="es-AR" sz="2400" dirty="0" smtClean="0"/>
              <a:t> Disciplinaria</a:t>
            </a:r>
          </a:p>
          <a:p>
            <a:r>
              <a:rPr lang="es-AR" sz="2400" dirty="0" smtClean="0"/>
              <a:t>Corresponsabilidad </a:t>
            </a:r>
            <a:r>
              <a:rPr lang="es-AR" sz="2400" dirty="0"/>
              <a:t>como </a:t>
            </a:r>
            <a:r>
              <a:rPr lang="es-AR" sz="2400" dirty="0" err="1"/>
              <a:t>co</a:t>
            </a:r>
            <a:r>
              <a:rPr lang="es-AR" sz="2400" dirty="0"/>
              <a:t>. gestión. Como sistema. </a:t>
            </a:r>
            <a:endParaRPr lang="es-AR" sz="2400" dirty="0" smtClean="0"/>
          </a:p>
          <a:p>
            <a:r>
              <a:rPr lang="es-AR" sz="2400" dirty="0" smtClean="0"/>
              <a:t>Corresponsabilidad </a:t>
            </a:r>
            <a:r>
              <a:rPr lang="es-AR" sz="2400" dirty="0"/>
              <a:t>en la intervención. </a:t>
            </a:r>
            <a:endParaRPr lang="es-AR" sz="2400" dirty="0" smtClean="0"/>
          </a:p>
          <a:p>
            <a:r>
              <a:rPr lang="es-AR" sz="2400" dirty="0" smtClean="0"/>
              <a:t>Corresponsabilidad </a:t>
            </a:r>
            <a:r>
              <a:rPr lang="es-AR" sz="2400" dirty="0"/>
              <a:t>en el reproche jurídico/penal. </a:t>
            </a:r>
            <a:endParaRPr lang="es-AR" sz="2400" dirty="0" smtClean="0"/>
          </a:p>
          <a:p>
            <a:r>
              <a:rPr lang="es-AR" sz="2400" dirty="0" smtClean="0"/>
              <a:t>Corresponsabilidad </a:t>
            </a:r>
            <a:r>
              <a:rPr lang="es-AR" sz="2400" dirty="0"/>
              <a:t>en las consecuencias del delito penal adolescente. </a:t>
            </a:r>
            <a:endParaRPr lang="es-AR" sz="2400" dirty="0" smtClean="0"/>
          </a:p>
          <a:p>
            <a:r>
              <a:rPr lang="es-AR" sz="2400" dirty="0" smtClean="0"/>
              <a:t>Frente </a:t>
            </a:r>
            <a:r>
              <a:rPr lang="es-AR" sz="2400" dirty="0"/>
              <a:t>al a corresponsabilidad las herramientas que uno imagina seguramente son diferentes a la respuesta penal.</a:t>
            </a:r>
          </a:p>
        </p:txBody>
      </p:sp>
    </p:spTree>
    <p:extLst>
      <p:ext uri="{BB962C8B-B14F-4D97-AF65-F5344CB8AC3E}">
        <p14:creationId xmlns="" xmlns:p14="http://schemas.microsoft.com/office/powerpoint/2010/main" val="255187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357430"/>
            <a:ext cx="9144000" cy="1399032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s-ES" sz="4400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Datos Sociodemográficos</a:t>
            </a:r>
            <a:endParaRPr lang="es-AR" sz="44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53127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16425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Brío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Brío">
    <a:fillStyleLst>
      <a:solidFill>
        <a:schemeClr val="phClr"/>
      </a:solidFill>
      <a:gradFill rotWithShape="1">
        <a:gsLst>
          <a:gs pos="0">
            <a:schemeClr val="phClr">
              <a:tint val="10000"/>
              <a:satMod val="300000"/>
            </a:schemeClr>
          </a:gs>
          <a:gs pos="34000">
            <a:schemeClr val="phClr">
              <a:tint val="13500"/>
              <a:satMod val="250000"/>
            </a:schemeClr>
          </a:gs>
          <a:gs pos="100000">
            <a:schemeClr val="phClr">
              <a:tint val="60000"/>
              <a:satMod val="200000"/>
            </a:schemeClr>
          </a:gs>
        </a:gsLst>
        <a:path path="circle">
          <a:fillToRect l="50000" t="155000" r="50000" b="-55000"/>
        </a:path>
      </a:gradFill>
      <a:gradFill rotWithShape="1">
        <a:gsLst>
          <a:gs pos="0">
            <a:schemeClr val="phClr">
              <a:tint val="60000"/>
              <a:satMod val="160000"/>
            </a:schemeClr>
          </a:gs>
          <a:gs pos="46000">
            <a:schemeClr val="phClr">
              <a:tint val="86000"/>
              <a:satMod val="160000"/>
            </a:schemeClr>
          </a:gs>
          <a:gs pos="100000">
            <a:schemeClr val="phClr">
              <a:shade val="40000"/>
              <a:satMod val="160000"/>
            </a:schemeClr>
          </a:gs>
        </a:gsLst>
        <a:path path="circle">
          <a:fillToRect l="50000" t="155000" r="50000" b="-55000"/>
        </a:path>
      </a:gradFill>
    </a:fillStyleLst>
    <a:lnStyleLst>
      <a:ln w="9525" cap="flat" cmpd="sng" algn="ctr">
        <a:solidFill>
          <a:schemeClr val="phClr">
            <a:satMod val="12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147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8000"/>
              <a:satMod val="230000"/>
            </a:schemeClr>
          </a:gs>
          <a:gs pos="60000">
            <a:schemeClr val="phClr">
              <a:shade val="92000"/>
              <a:satMod val="230000"/>
            </a:schemeClr>
          </a:gs>
          <a:gs pos="100000">
            <a:schemeClr val="phClr">
              <a:tint val="85000"/>
              <a:satMod val="40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1200"/>
              <a:satMod val="150000"/>
            </a:schemeClr>
            <a:schemeClr val="phClr">
              <a:tint val="90000"/>
              <a:satMod val="150000"/>
            </a:schemeClr>
          </a:duotone>
        </a:blip>
        <a:tile tx="0" ty="0" sx="70000" sy="70000" flip="none" algn="tl"/>
      </a:blipFill>
    </a:bgFillStyleLst>
  </a:fmtScheme>
</a:themeOverride>
</file>

<file path=ppt/theme/themeOverride10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Brío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Brío">
    <a:fillStyleLst>
      <a:solidFill>
        <a:schemeClr val="phClr"/>
      </a:solidFill>
      <a:gradFill rotWithShape="1">
        <a:gsLst>
          <a:gs pos="0">
            <a:schemeClr val="phClr">
              <a:tint val="10000"/>
              <a:satMod val="300000"/>
            </a:schemeClr>
          </a:gs>
          <a:gs pos="34000">
            <a:schemeClr val="phClr">
              <a:tint val="13500"/>
              <a:satMod val="250000"/>
            </a:schemeClr>
          </a:gs>
          <a:gs pos="100000">
            <a:schemeClr val="phClr">
              <a:tint val="60000"/>
              <a:satMod val="200000"/>
            </a:schemeClr>
          </a:gs>
        </a:gsLst>
        <a:path path="circle">
          <a:fillToRect l="50000" t="155000" r="50000" b="-55000"/>
        </a:path>
      </a:gradFill>
      <a:gradFill rotWithShape="1">
        <a:gsLst>
          <a:gs pos="0">
            <a:schemeClr val="phClr">
              <a:tint val="60000"/>
              <a:satMod val="160000"/>
            </a:schemeClr>
          </a:gs>
          <a:gs pos="46000">
            <a:schemeClr val="phClr">
              <a:tint val="86000"/>
              <a:satMod val="160000"/>
            </a:schemeClr>
          </a:gs>
          <a:gs pos="100000">
            <a:schemeClr val="phClr">
              <a:shade val="40000"/>
              <a:satMod val="160000"/>
            </a:schemeClr>
          </a:gs>
        </a:gsLst>
        <a:path path="circle">
          <a:fillToRect l="50000" t="155000" r="50000" b="-55000"/>
        </a:path>
      </a:gradFill>
    </a:fillStyleLst>
    <a:lnStyleLst>
      <a:ln w="9525" cap="flat" cmpd="sng" algn="ctr">
        <a:solidFill>
          <a:schemeClr val="phClr">
            <a:satMod val="12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147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8000"/>
              <a:satMod val="230000"/>
            </a:schemeClr>
          </a:gs>
          <a:gs pos="60000">
            <a:schemeClr val="phClr">
              <a:shade val="92000"/>
              <a:satMod val="230000"/>
            </a:schemeClr>
          </a:gs>
          <a:gs pos="100000">
            <a:schemeClr val="phClr">
              <a:tint val="85000"/>
              <a:satMod val="40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1200"/>
              <a:satMod val="150000"/>
            </a:schemeClr>
            <a:schemeClr val="phClr">
              <a:tint val="90000"/>
              <a:satMod val="150000"/>
            </a:schemeClr>
          </a:duotone>
        </a:blip>
        <a:tile tx="0" ty="0" sx="70000" sy="70000" flip="none" algn="tl"/>
      </a:blipFill>
    </a:bgFillStyleLst>
  </a:fmtScheme>
</a:themeOverride>
</file>

<file path=ppt/theme/themeOverride11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Brío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Brío">
    <a:fillStyleLst>
      <a:solidFill>
        <a:schemeClr val="phClr"/>
      </a:solidFill>
      <a:gradFill rotWithShape="1">
        <a:gsLst>
          <a:gs pos="0">
            <a:schemeClr val="phClr">
              <a:tint val="10000"/>
              <a:satMod val="300000"/>
            </a:schemeClr>
          </a:gs>
          <a:gs pos="34000">
            <a:schemeClr val="phClr">
              <a:tint val="13500"/>
              <a:satMod val="250000"/>
            </a:schemeClr>
          </a:gs>
          <a:gs pos="100000">
            <a:schemeClr val="phClr">
              <a:tint val="60000"/>
              <a:satMod val="200000"/>
            </a:schemeClr>
          </a:gs>
        </a:gsLst>
        <a:path path="circle">
          <a:fillToRect l="50000" t="155000" r="50000" b="-55000"/>
        </a:path>
      </a:gradFill>
      <a:gradFill rotWithShape="1">
        <a:gsLst>
          <a:gs pos="0">
            <a:schemeClr val="phClr">
              <a:tint val="60000"/>
              <a:satMod val="160000"/>
            </a:schemeClr>
          </a:gs>
          <a:gs pos="46000">
            <a:schemeClr val="phClr">
              <a:tint val="86000"/>
              <a:satMod val="160000"/>
            </a:schemeClr>
          </a:gs>
          <a:gs pos="100000">
            <a:schemeClr val="phClr">
              <a:shade val="40000"/>
              <a:satMod val="160000"/>
            </a:schemeClr>
          </a:gs>
        </a:gsLst>
        <a:path path="circle">
          <a:fillToRect l="50000" t="155000" r="50000" b="-55000"/>
        </a:path>
      </a:gradFill>
    </a:fillStyleLst>
    <a:lnStyleLst>
      <a:ln w="9525" cap="flat" cmpd="sng" algn="ctr">
        <a:solidFill>
          <a:schemeClr val="phClr">
            <a:satMod val="12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147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8000"/>
              <a:satMod val="230000"/>
            </a:schemeClr>
          </a:gs>
          <a:gs pos="60000">
            <a:schemeClr val="phClr">
              <a:shade val="92000"/>
              <a:satMod val="230000"/>
            </a:schemeClr>
          </a:gs>
          <a:gs pos="100000">
            <a:schemeClr val="phClr">
              <a:tint val="85000"/>
              <a:satMod val="40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1200"/>
              <a:satMod val="150000"/>
            </a:schemeClr>
            <a:schemeClr val="phClr">
              <a:tint val="90000"/>
              <a:satMod val="150000"/>
            </a:schemeClr>
          </a:duotone>
        </a:blip>
        <a:tile tx="0" ty="0" sx="70000" sy="70000" flip="none" algn="tl"/>
      </a:blipFill>
    </a:bgFillStyleLst>
  </a:fmtScheme>
</a:themeOverride>
</file>

<file path=ppt/theme/themeOverride12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Brío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Brío">
    <a:fillStyleLst>
      <a:solidFill>
        <a:schemeClr val="phClr"/>
      </a:solidFill>
      <a:gradFill rotWithShape="1">
        <a:gsLst>
          <a:gs pos="0">
            <a:schemeClr val="phClr">
              <a:tint val="10000"/>
              <a:satMod val="300000"/>
            </a:schemeClr>
          </a:gs>
          <a:gs pos="34000">
            <a:schemeClr val="phClr">
              <a:tint val="13500"/>
              <a:satMod val="250000"/>
            </a:schemeClr>
          </a:gs>
          <a:gs pos="100000">
            <a:schemeClr val="phClr">
              <a:tint val="60000"/>
              <a:satMod val="200000"/>
            </a:schemeClr>
          </a:gs>
        </a:gsLst>
        <a:path path="circle">
          <a:fillToRect l="50000" t="155000" r="50000" b="-55000"/>
        </a:path>
      </a:gradFill>
      <a:gradFill rotWithShape="1">
        <a:gsLst>
          <a:gs pos="0">
            <a:schemeClr val="phClr">
              <a:tint val="60000"/>
              <a:satMod val="160000"/>
            </a:schemeClr>
          </a:gs>
          <a:gs pos="46000">
            <a:schemeClr val="phClr">
              <a:tint val="86000"/>
              <a:satMod val="160000"/>
            </a:schemeClr>
          </a:gs>
          <a:gs pos="100000">
            <a:schemeClr val="phClr">
              <a:shade val="40000"/>
              <a:satMod val="160000"/>
            </a:schemeClr>
          </a:gs>
        </a:gsLst>
        <a:path path="circle">
          <a:fillToRect l="50000" t="155000" r="50000" b="-55000"/>
        </a:path>
      </a:gradFill>
    </a:fillStyleLst>
    <a:lnStyleLst>
      <a:ln w="9525" cap="flat" cmpd="sng" algn="ctr">
        <a:solidFill>
          <a:schemeClr val="phClr">
            <a:satMod val="12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147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8000"/>
              <a:satMod val="230000"/>
            </a:schemeClr>
          </a:gs>
          <a:gs pos="60000">
            <a:schemeClr val="phClr">
              <a:shade val="92000"/>
              <a:satMod val="230000"/>
            </a:schemeClr>
          </a:gs>
          <a:gs pos="100000">
            <a:schemeClr val="phClr">
              <a:tint val="85000"/>
              <a:satMod val="40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1200"/>
              <a:satMod val="150000"/>
            </a:schemeClr>
            <a:schemeClr val="phClr">
              <a:tint val="90000"/>
              <a:satMod val="150000"/>
            </a:schemeClr>
          </a:duotone>
        </a:blip>
        <a:tile tx="0" ty="0" sx="70000" sy="70000" flip="none" algn="tl"/>
      </a:blipFill>
    </a:bgFillStyleLst>
  </a:fmtScheme>
</a:themeOverride>
</file>

<file path=ppt/theme/themeOverride13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Brío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Brío">
    <a:fillStyleLst>
      <a:solidFill>
        <a:schemeClr val="phClr"/>
      </a:solidFill>
      <a:gradFill rotWithShape="1">
        <a:gsLst>
          <a:gs pos="0">
            <a:schemeClr val="phClr">
              <a:tint val="10000"/>
              <a:satMod val="300000"/>
            </a:schemeClr>
          </a:gs>
          <a:gs pos="34000">
            <a:schemeClr val="phClr">
              <a:tint val="13500"/>
              <a:satMod val="250000"/>
            </a:schemeClr>
          </a:gs>
          <a:gs pos="100000">
            <a:schemeClr val="phClr">
              <a:tint val="60000"/>
              <a:satMod val="200000"/>
            </a:schemeClr>
          </a:gs>
        </a:gsLst>
        <a:path path="circle">
          <a:fillToRect l="50000" t="155000" r="50000" b="-55000"/>
        </a:path>
      </a:gradFill>
      <a:gradFill rotWithShape="1">
        <a:gsLst>
          <a:gs pos="0">
            <a:schemeClr val="phClr">
              <a:tint val="60000"/>
              <a:satMod val="160000"/>
            </a:schemeClr>
          </a:gs>
          <a:gs pos="46000">
            <a:schemeClr val="phClr">
              <a:tint val="86000"/>
              <a:satMod val="160000"/>
            </a:schemeClr>
          </a:gs>
          <a:gs pos="100000">
            <a:schemeClr val="phClr">
              <a:shade val="40000"/>
              <a:satMod val="160000"/>
            </a:schemeClr>
          </a:gs>
        </a:gsLst>
        <a:path path="circle">
          <a:fillToRect l="50000" t="155000" r="50000" b="-55000"/>
        </a:path>
      </a:gradFill>
    </a:fillStyleLst>
    <a:lnStyleLst>
      <a:ln w="9525" cap="flat" cmpd="sng" algn="ctr">
        <a:solidFill>
          <a:schemeClr val="phClr">
            <a:satMod val="12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147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8000"/>
              <a:satMod val="230000"/>
            </a:schemeClr>
          </a:gs>
          <a:gs pos="60000">
            <a:schemeClr val="phClr">
              <a:shade val="92000"/>
              <a:satMod val="230000"/>
            </a:schemeClr>
          </a:gs>
          <a:gs pos="100000">
            <a:schemeClr val="phClr">
              <a:tint val="85000"/>
              <a:satMod val="40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1200"/>
              <a:satMod val="150000"/>
            </a:schemeClr>
            <a:schemeClr val="phClr">
              <a:tint val="90000"/>
              <a:satMod val="150000"/>
            </a:schemeClr>
          </a:duotone>
        </a:blip>
        <a:tile tx="0" ty="0" sx="70000" sy="70000" flip="none" algn="tl"/>
      </a:blipFill>
    </a:bgFillStyleLst>
  </a:fmtScheme>
</a:themeOverride>
</file>

<file path=ppt/theme/themeOverride14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Brío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Brío">
    <a:fillStyleLst>
      <a:solidFill>
        <a:schemeClr val="phClr"/>
      </a:solidFill>
      <a:gradFill rotWithShape="1">
        <a:gsLst>
          <a:gs pos="0">
            <a:schemeClr val="phClr">
              <a:tint val="10000"/>
              <a:satMod val="300000"/>
            </a:schemeClr>
          </a:gs>
          <a:gs pos="34000">
            <a:schemeClr val="phClr">
              <a:tint val="13500"/>
              <a:satMod val="250000"/>
            </a:schemeClr>
          </a:gs>
          <a:gs pos="100000">
            <a:schemeClr val="phClr">
              <a:tint val="60000"/>
              <a:satMod val="200000"/>
            </a:schemeClr>
          </a:gs>
        </a:gsLst>
        <a:path path="circle">
          <a:fillToRect l="50000" t="155000" r="50000" b="-55000"/>
        </a:path>
      </a:gradFill>
      <a:gradFill rotWithShape="1">
        <a:gsLst>
          <a:gs pos="0">
            <a:schemeClr val="phClr">
              <a:tint val="60000"/>
              <a:satMod val="160000"/>
            </a:schemeClr>
          </a:gs>
          <a:gs pos="46000">
            <a:schemeClr val="phClr">
              <a:tint val="86000"/>
              <a:satMod val="160000"/>
            </a:schemeClr>
          </a:gs>
          <a:gs pos="100000">
            <a:schemeClr val="phClr">
              <a:shade val="40000"/>
              <a:satMod val="160000"/>
            </a:schemeClr>
          </a:gs>
        </a:gsLst>
        <a:path path="circle">
          <a:fillToRect l="50000" t="155000" r="50000" b="-55000"/>
        </a:path>
      </a:gradFill>
    </a:fillStyleLst>
    <a:lnStyleLst>
      <a:ln w="9525" cap="flat" cmpd="sng" algn="ctr">
        <a:solidFill>
          <a:schemeClr val="phClr">
            <a:satMod val="12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147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8000"/>
              <a:satMod val="230000"/>
            </a:schemeClr>
          </a:gs>
          <a:gs pos="60000">
            <a:schemeClr val="phClr">
              <a:shade val="92000"/>
              <a:satMod val="230000"/>
            </a:schemeClr>
          </a:gs>
          <a:gs pos="100000">
            <a:schemeClr val="phClr">
              <a:tint val="85000"/>
              <a:satMod val="40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1200"/>
              <a:satMod val="150000"/>
            </a:schemeClr>
            <a:schemeClr val="phClr">
              <a:tint val="90000"/>
              <a:satMod val="150000"/>
            </a:schemeClr>
          </a:duotone>
        </a:blip>
        <a:tile tx="0" ty="0" sx="70000" sy="7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Brío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Brío">
    <a:fillStyleLst>
      <a:solidFill>
        <a:schemeClr val="phClr"/>
      </a:solidFill>
      <a:gradFill rotWithShape="1">
        <a:gsLst>
          <a:gs pos="0">
            <a:schemeClr val="phClr">
              <a:tint val="10000"/>
              <a:satMod val="300000"/>
            </a:schemeClr>
          </a:gs>
          <a:gs pos="34000">
            <a:schemeClr val="phClr">
              <a:tint val="13500"/>
              <a:satMod val="250000"/>
            </a:schemeClr>
          </a:gs>
          <a:gs pos="100000">
            <a:schemeClr val="phClr">
              <a:tint val="60000"/>
              <a:satMod val="200000"/>
            </a:schemeClr>
          </a:gs>
        </a:gsLst>
        <a:path path="circle">
          <a:fillToRect l="50000" t="155000" r="50000" b="-55000"/>
        </a:path>
      </a:gradFill>
      <a:gradFill rotWithShape="1">
        <a:gsLst>
          <a:gs pos="0">
            <a:schemeClr val="phClr">
              <a:tint val="60000"/>
              <a:satMod val="160000"/>
            </a:schemeClr>
          </a:gs>
          <a:gs pos="46000">
            <a:schemeClr val="phClr">
              <a:tint val="86000"/>
              <a:satMod val="160000"/>
            </a:schemeClr>
          </a:gs>
          <a:gs pos="100000">
            <a:schemeClr val="phClr">
              <a:shade val="40000"/>
              <a:satMod val="160000"/>
            </a:schemeClr>
          </a:gs>
        </a:gsLst>
        <a:path path="circle">
          <a:fillToRect l="50000" t="155000" r="50000" b="-55000"/>
        </a:path>
      </a:gradFill>
    </a:fillStyleLst>
    <a:lnStyleLst>
      <a:ln w="9525" cap="flat" cmpd="sng" algn="ctr">
        <a:solidFill>
          <a:schemeClr val="phClr">
            <a:satMod val="12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147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8000"/>
              <a:satMod val="230000"/>
            </a:schemeClr>
          </a:gs>
          <a:gs pos="60000">
            <a:schemeClr val="phClr">
              <a:shade val="92000"/>
              <a:satMod val="230000"/>
            </a:schemeClr>
          </a:gs>
          <a:gs pos="100000">
            <a:schemeClr val="phClr">
              <a:tint val="85000"/>
              <a:satMod val="40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1200"/>
              <a:satMod val="150000"/>
            </a:schemeClr>
            <a:schemeClr val="phClr">
              <a:tint val="90000"/>
              <a:satMod val="150000"/>
            </a:schemeClr>
          </a:duotone>
        </a:blip>
        <a:tile tx="0" ty="0" sx="70000" sy="7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Brío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Brío">
    <a:fillStyleLst>
      <a:solidFill>
        <a:schemeClr val="phClr"/>
      </a:solidFill>
      <a:gradFill rotWithShape="1">
        <a:gsLst>
          <a:gs pos="0">
            <a:schemeClr val="phClr">
              <a:tint val="10000"/>
              <a:satMod val="300000"/>
            </a:schemeClr>
          </a:gs>
          <a:gs pos="34000">
            <a:schemeClr val="phClr">
              <a:tint val="13500"/>
              <a:satMod val="250000"/>
            </a:schemeClr>
          </a:gs>
          <a:gs pos="100000">
            <a:schemeClr val="phClr">
              <a:tint val="60000"/>
              <a:satMod val="200000"/>
            </a:schemeClr>
          </a:gs>
        </a:gsLst>
        <a:path path="circle">
          <a:fillToRect l="50000" t="155000" r="50000" b="-55000"/>
        </a:path>
      </a:gradFill>
      <a:gradFill rotWithShape="1">
        <a:gsLst>
          <a:gs pos="0">
            <a:schemeClr val="phClr">
              <a:tint val="60000"/>
              <a:satMod val="160000"/>
            </a:schemeClr>
          </a:gs>
          <a:gs pos="46000">
            <a:schemeClr val="phClr">
              <a:tint val="86000"/>
              <a:satMod val="160000"/>
            </a:schemeClr>
          </a:gs>
          <a:gs pos="100000">
            <a:schemeClr val="phClr">
              <a:shade val="40000"/>
              <a:satMod val="160000"/>
            </a:schemeClr>
          </a:gs>
        </a:gsLst>
        <a:path path="circle">
          <a:fillToRect l="50000" t="155000" r="50000" b="-55000"/>
        </a:path>
      </a:gradFill>
    </a:fillStyleLst>
    <a:lnStyleLst>
      <a:ln w="9525" cap="flat" cmpd="sng" algn="ctr">
        <a:solidFill>
          <a:schemeClr val="phClr">
            <a:satMod val="12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147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8000"/>
              <a:satMod val="230000"/>
            </a:schemeClr>
          </a:gs>
          <a:gs pos="60000">
            <a:schemeClr val="phClr">
              <a:shade val="92000"/>
              <a:satMod val="230000"/>
            </a:schemeClr>
          </a:gs>
          <a:gs pos="100000">
            <a:schemeClr val="phClr">
              <a:tint val="85000"/>
              <a:satMod val="40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1200"/>
              <a:satMod val="150000"/>
            </a:schemeClr>
            <a:schemeClr val="phClr">
              <a:tint val="90000"/>
              <a:satMod val="150000"/>
            </a:schemeClr>
          </a:duotone>
        </a:blip>
        <a:tile tx="0" ty="0" sx="70000" sy="70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Brío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Brío">
    <a:fillStyleLst>
      <a:solidFill>
        <a:schemeClr val="phClr"/>
      </a:solidFill>
      <a:gradFill rotWithShape="1">
        <a:gsLst>
          <a:gs pos="0">
            <a:schemeClr val="phClr">
              <a:tint val="10000"/>
              <a:satMod val="300000"/>
            </a:schemeClr>
          </a:gs>
          <a:gs pos="34000">
            <a:schemeClr val="phClr">
              <a:tint val="13500"/>
              <a:satMod val="250000"/>
            </a:schemeClr>
          </a:gs>
          <a:gs pos="100000">
            <a:schemeClr val="phClr">
              <a:tint val="60000"/>
              <a:satMod val="200000"/>
            </a:schemeClr>
          </a:gs>
        </a:gsLst>
        <a:path path="circle">
          <a:fillToRect l="50000" t="155000" r="50000" b="-55000"/>
        </a:path>
      </a:gradFill>
      <a:gradFill rotWithShape="1">
        <a:gsLst>
          <a:gs pos="0">
            <a:schemeClr val="phClr">
              <a:tint val="60000"/>
              <a:satMod val="160000"/>
            </a:schemeClr>
          </a:gs>
          <a:gs pos="46000">
            <a:schemeClr val="phClr">
              <a:tint val="86000"/>
              <a:satMod val="160000"/>
            </a:schemeClr>
          </a:gs>
          <a:gs pos="100000">
            <a:schemeClr val="phClr">
              <a:shade val="40000"/>
              <a:satMod val="160000"/>
            </a:schemeClr>
          </a:gs>
        </a:gsLst>
        <a:path path="circle">
          <a:fillToRect l="50000" t="155000" r="50000" b="-55000"/>
        </a:path>
      </a:gradFill>
    </a:fillStyleLst>
    <a:lnStyleLst>
      <a:ln w="9525" cap="flat" cmpd="sng" algn="ctr">
        <a:solidFill>
          <a:schemeClr val="phClr">
            <a:satMod val="12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147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8000"/>
              <a:satMod val="230000"/>
            </a:schemeClr>
          </a:gs>
          <a:gs pos="60000">
            <a:schemeClr val="phClr">
              <a:shade val="92000"/>
              <a:satMod val="230000"/>
            </a:schemeClr>
          </a:gs>
          <a:gs pos="100000">
            <a:schemeClr val="phClr">
              <a:tint val="85000"/>
              <a:satMod val="40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1200"/>
              <a:satMod val="150000"/>
            </a:schemeClr>
            <a:schemeClr val="phClr">
              <a:tint val="90000"/>
              <a:satMod val="150000"/>
            </a:schemeClr>
          </a:duotone>
        </a:blip>
        <a:tile tx="0" ty="0" sx="70000" sy="70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Brío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Brío">
    <a:fillStyleLst>
      <a:solidFill>
        <a:schemeClr val="phClr"/>
      </a:solidFill>
      <a:gradFill rotWithShape="1">
        <a:gsLst>
          <a:gs pos="0">
            <a:schemeClr val="phClr">
              <a:tint val="10000"/>
              <a:satMod val="300000"/>
            </a:schemeClr>
          </a:gs>
          <a:gs pos="34000">
            <a:schemeClr val="phClr">
              <a:tint val="13500"/>
              <a:satMod val="250000"/>
            </a:schemeClr>
          </a:gs>
          <a:gs pos="100000">
            <a:schemeClr val="phClr">
              <a:tint val="60000"/>
              <a:satMod val="200000"/>
            </a:schemeClr>
          </a:gs>
        </a:gsLst>
        <a:path path="circle">
          <a:fillToRect l="50000" t="155000" r="50000" b="-55000"/>
        </a:path>
      </a:gradFill>
      <a:gradFill rotWithShape="1">
        <a:gsLst>
          <a:gs pos="0">
            <a:schemeClr val="phClr">
              <a:tint val="60000"/>
              <a:satMod val="160000"/>
            </a:schemeClr>
          </a:gs>
          <a:gs pos="46000">
            <a:schemeClr val="phClr">
              <a:tint val="86000"/>
              <a:satMod val="160000"/>
            </a:schemeClr>
          </a:gs>
          <a:gs pos="100000">
            <a:schemeClr val="phClr">
              <a:shade val="40000"/>
              <a:satMod val="160000"/>
            </a:schemeClr>
          </a:gs>
        </a:gsLst>
        <a:path path="circle">
          <a:fillToRect l="50000" t="155000" r="50000" b="-55000"/>
        </a:path>
      </a:gradFill>
    </a:fillStyleLst>
    <a:lnStyleLst>
      <a:ln w="9525" cap="flat" cmpd="sng" algn="ctr">
        <a:solidFill>
          <a:schemeClr val="phClr">
            <a:satMod val="12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147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8000"/>
              <a:satMod val="230000"/>
            </a:schemeClr>
          </a:gs>
          <a:gs pos="60000">
            <a:schemeClr val="phClr">
              <a:shade val="92000"/>
              <a:satMod val="230000"/>
            </a:schemeClr>
          </a:gs>
          <a:gs pos="100000">
            <a:schemeClr val="phClr">
              <a:tint val="85000"/>
              <a:satMod val="40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1200"/>
              <a:satMod val="150000"/>
            </a:schemeClr>
            <a:schemeClr val="phClr">
              <a:tint val="90000"/>
              <a:satMod val="150000"/>
            </a:schemeClr>
          </a:duotone>
        </a:blip>
        <a:tile tx="0" ty="0" sx="70000" sy="70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Brío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Brío">
    <a:fillStyleLst>
      <a:solidFill>
        <a:schemeClr val="phClr"/>
      </a:solidFill>
      <a:gradFill rotWithShape="1">
        <a:gsLst>
          <a:gs pos="0">
            <a:schemeClr val="phClr">
              <a:tint val="10000"/>
              <a:satMod val="300000"/>
            </a:schemeClr>
          </a:gs>
          <a:gs pos="34000">
            <a:schemeClr val="phClr">
              <a:tint val="13500"/>
              <a:satMod val="250000"/>
            </a:schemeClr>
          </a:gs>
          <a:gs pos="100000">
            <a:schemeClr val="phClr">
              <a:tint val="60000"/>
              <a:satMod val="200000"/>
            </a:schemeClr>
          </a:gs>
        </a:gsLst>
        <a:path path="circle">
          <a:fillToRect l="50000" t="155000" r="50000" b="-55000"/>
        </a:path>
      </a:gradFill>
      <a:gradFill rotWithShape="1">
        <a:gsLst>
          <a:gs pos="0">
            <a:schemeClr val="phClr">
              <a:tint val="60000"/>
              <a:satMod val="160000"/>
            </a:schemeClr>
          </a:gs>
          <a:gs pos="46000">
            <a:schemeClr val="phClr">
              <a:tint val="86000"/>
              <a:satMod val="160000"/>
            </a:schemeClr>
          </a:gs>
          <a:gs pos="100000">
            <a:schemeClr val="phClr">
              <a:shade val="40000"/>
              <a:satMod val="160000"/>
            </a:schemeClr>
          </a:gs>
        </a:gsLst>
        <a:path path="circle">
          <a:fillToRect l="50000" t="155000" r="50000" b="-55000"/>
        </a:path>
      </a:gradFill>
    </a:fillStyleLst>
    <a:lnStyleLst>
      <a:ln w="9525" cap="flat" cmpd="sng" algn="ctr">
        <a:solidFill>
          <a:schemeClr val="phClr">
            <a:satMod val="12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147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8000"/>
              <a:satMod val="230000"/>
            </a:schemeClr>
          </a:gs>
          <a:gs pos="60000">
            <a:schemeClr val="phClr">
              <a:shade val="92000"/>
              <a:satMod val="230000"/>
            </a:schemeClr>
          </a:gs>
          <a:gs pos="100000">
            <a:schemeClr val="phClr">
              <a:tint val="85000"/>
              <a:satMod val="40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1200"/>
              <a:satMod val="150000"/>
            </a:schemeClr>
            <a:schemeClr val="phClr">
              <a:tint val="90000"/>
              <a:satMod val="150000"/>
            </a:schemeClr>
          </a:duotone>
        </a:blip>
        <a:tile tx="0" ty="0" sx="70000" sy="70000" flip="none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Brío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Brío">
    <a:fillStyleLst>
      <a:solidFill>
        <a:schemeClr val="phClr"/>
      </a:solidFill>
      <a:gradFill rotWithShape="1">
        <a:gsLst>
          <a:gs pos="0">
            <a:schemeClr val="phClr">
              <a:tint val="10000"/>
              <a:satMod val="300000"/>
            </a:schemeClr>
          </a:gs>
          <a:gs pos="34000">
            <a:schemeClr val="phClr">
              <a:tint val="13500"/>
              <a:satMod val="250000"/>
            </a:schemeClr>
          </a:gs>
          <a:gs pos="100000">
            <a:schemeClr val="phClr">
              <a:tint val="60000"/>
              <a:satMod val="200000"/>
            </a:schemeClr>
          </a:gs>
        </a:gsLst>
        <a:path path="circle">
          <a:fillToRect l="50000" t="155000" r="50000" b="-55000"/>
        </a:path>
      </a:gradFill>
      <a:gradFill rotWithShape="1">
        <a:gsLst>
          <a:gs pos="0">
            <a:schemeClr val="phClr">
              <a:tint val="60000"/>
              <a:satMod val="160000"/>
            </a:schemeClr>
          </a:gs>
          <a:gs pos="46000">
            <a:schemeClr val="phClr">
              <a:tint val="86000"/>
              <a:satMod val="160000"/>
            </a:schemeClr>
          </a:gs>
          <a:gs pos="100000">
            <a:schemeClr val="phClr">
              <a:shade val="40000"/>
              <a:satMod val="160000"/>
            </a:schemeClr>
          </a:gs>
        </a:gsLst>
        <a:path path="circle">
          <a:fillToRect l="50000" t="155000" r="50000" b="-55000"/>
        </a:path>
      </a:gradFill>
    </a:fillStyleLst>
    <a:lnStyleLst>
      <a:ln w="9525" cap="flat" cmpd="sng" algn="ctr">
        <a:solidFill>
          <a:schemeClr val="phClr">
            <a:satMod val="12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147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8000"/>
              <a:satMod val="230000"/>
            </a:schemeClr>
          </a:gs>
          <a:gs pos="60000">
            <a:schemeClr val="phClr">
              <a:shade val="92000"/>
              <a:satMod val="230000"/>
            </a:schemeClr>
          </a:gs>
          <a:gs pos="100000">
            <a:schemeClr val="phClr">
              <a:tint val="85000"/>
              <a:satMod val="40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1200"/>
              <a:satMod val="150000"/>
            </a:schemeClr>
            <a:schemeClr val="phClr">
              <a:tint val="90000"/>
              <a:satMod val="150000"/>
            </a:schemeClr>
          </a:duotone>
        </a:blip>
        <a:tile tx="0" ty="0" sx="70000" sy="70000" flip="none" algn="tl"/>
      </a:blipFill>
    </a:bgFillStyleLst>
  </a:fmtScheme>
</a:themeOverride>
</file>

<file path=ppt/theme/themeOverride8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Brío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Brío">
    <a:fillStyleLst>
      <a:solidFill>
        <a:schemeClr val="phClr"/>
      </a:solidFill>
      <a:gradFill rotWithShape="1">
        <a:gsLst>
          <a:gs pos="0">
            <a:schemeClr val="phClr">
              <a:tint val="10000"/>
              <a:satMod val="300000"/>
            </a:schemeClr>
          </a:gs>
          <a:gs pos="34000">
            <a:schemeClr val="phClr">
              <a:tint val="13500"/>
              <a:satMod val="250000"/>
            </a:schemeClr>
          </a:gs>
          <a:gs pos="100000">
            <a:schemeClr val="phClr">
              <a:tint val="60000"/>
              <a:satMod val="200000"/>
            </a:schemeClr>
          </a:gs>
        </a:gsLst>
        <a:path path="circle">
          <a:fillToRect l="50000" t="155000" r="50000" b="-55000"/>
        </a:path>
      </a:gradFill>
      <a:gradFill rotWithShape="1">
        <a:gsLst>
          <a:gs pos="0">
            <a:schemeClr val="phClr">
              <a:tint val="60000"/>
              <a:satMod val="160000"/>
            </a:schemeClr>
          </a:gs>
          <a:gs pos="46000">
            <a:schemeClr val="phClr">
              <a:tint val="86000"/>
              <a:satMod val="160000"/>
            </a:schemeClr>
          </a:gs>
          <a:gs pos="100000">
            <a:schemeClr val="phClr">
              <a:shade val="40000"/>
              <a:satMod val="160000"/>
            </a:schemeClr>
          </a:gs>
        </a:gsLst>
        <a:path path="circle">
          <a:fillToRect l="50000" t="155000" r="50000" b="-55000"/>
        </a:path>
      </a:gradFill>
    </a:fillStyleLst>
    <a:lnStyleLst>
      <a:ln w="9525" cap="flat" cmpd="sng" algn="ctr">
        <a:solidFill>
          <a:schemeClr val="phClr">
            <a:satMod val="12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147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8000"/>
              <a:satMod val="230000"/>
            </a:schemeClr>
          </a:gs>
          <a:gs pos="60000">
            <a:schemeClr val="phClr">
              <a:shade val="92000"/>
              <a:satMod val="230000"/>
            </a:schemeClr>
          </a:gs>
          <a:gs pos="100000">
            <a:schemeClr val="phClr">
              <a:tint val="85000"/>
              <a:satMod val="40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1200"/>
              <a:satMod val="150000"/>
            </a:schemeClr>
            <a:schemeClr val="phClr">
              <a:tint val="90000"/>
              <a:satMod val="150000"/>
            </a:schemeClr>
          </a:duotone>
        </a:blip>
        <a:tile tx="0" ty="0" sx="70000" sy="70000" flip="none" algn="tl"/>
      </a:blipFill>
    </a:bgFillStyleLst>
  </a:fmtScheme>
</a:themeOverride>
</file>

<file path=ppt/theme/themeOverride9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Brío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Brío">
    <a:fillStyleLst>
      <a:solidFill>
        <a:schemeClr val="phClr"/>
      </a:solidFill>
      <a:gradFill rotWithShape="1">
        <a:gsLst>
          <a:gs pos="0">
            <a:schemeClr val="phClr">
              <a:tint val="10000"/>
              <a:satMod val="300000"/>
            </a:schemeClr>
          </a:gs>
          <a:gs pos="34000">
            <a:schemeClr val="phClr">
              <a:tint val="13500"/>
              <a:satMod val="250000"/>
            </a:schemeClr>
          </a:gs>
          <a:gs pos="100000">
            <a:schemeClr val="phClr">
              <a:tint val="60000"/>
              <a:satMod val="200000"/>
            </a:schemeClr>
          </a:gs>
        </a:gsLst>
        <a:path path="circle">
          <a:fillToRect l="50000" t="155000" r="50000" b="-55000"/>
        </a:path>
      </a:gradFill>
      <a:gradFill rotWithShape="1">
        <a:gsLst>
          <a:gs pos="0">
            <a:schemeClr val="phClr">
              <a:tint val="60000"/>
              <a:satMod val="160000"/>
            </a:schemeClr>
          </a:gs>
          <a:gs pos="46000">
            <a:schemeClr val="phClr">
              <a:tint val="86000"/>
              <a:satMod val="160000"/>
            </a:schemeClr>
          </a:gs>
          <a:gs pos="100000">
            <a:schemeClr val="phClr">
              <a:shade val="40000"/>
              <a:satMod val="160000"/>
            </a:schemeClr>
          </a:gs>
        </a:gsLst>
        <a:path path="circle">
          <a:fillToRect l="50000" t="155000" r="50000" b="-55000"/>
        </a:path>
      </a:gradFill>
    </a:fillStyleLst>
    <a:lnStyleLst>
      <a:ln w="9525" cap="flat" cmpd="sng" algn="ctr">
        <a:solidFill>
          <a:schemeClr val="phClr">
            <a:satMod val="12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147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8000"/>
              <a:satMod val="230000"/>
            </a:schemeClr>
          </a:gs>
          <a:gs pos="60000">
            <a:schemeClr val="phClr">
              <a:shade val="92000"/>
              <a:satMod val="230000"/>
            </a:schemeClr>
          </a:gs>
          <a:gs pos="100000">
            <a:schemeClr val="phClr">
              <a:tint val="85000"/>
              <a:satMod val="40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1200"/>
              <a:satMod val="150000"/>
            </a:schemeClr>
            <a:schemeClr val="phClr">
              <a:tint val="90000"/>
              <a:satMod val="150000"/>
            </a:schemeClr>
          </a:duotone>
        </a:blip>
        <a:tile tx="0" ty="0" sx="70000" sy="7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</TotalTime>
  <Words>724</Words>
  <Application>Microsoft Office PowerPoint</Application>
  <PresentationFormat>Presentación en pantalla (4:3)</PresentationFormat>
  <Paragraphs>170</Paragraphs>
  <Slides>43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5" baseType="lpstr">
      <vt:lpstr>Brío</vt:lpstr>
      <vt:lpstr>Acrobat Document</vt:lpstr>
      <vt:lpstr>Diapositiva 1</vt:lpstr>
      <vt:lpstr>Diapositiva 2</vt:lpstr>
      <vt:lpstr>NORMATIVA</vt:lpstr>
      <vt:lpstr>Órganos e Instituciones</vt:lpstr>
      <vt:lpstr> Policía exclusiva de/para niñez y adolescencia </vt:lpstr>
      <vt:lpstr>Mesa de Corresponsabilidad Penal</vt:lpstr>
      <vt:lpstr>Datos Sociodemográficos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Fuero Penal del Niño y Adolescente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Gestión procesal en números</vt:lpstr>
      <vt:lpstr>Fuero Penal del Niño y Adolescente</vt:lpstr>
      <vt:lpstr>Fuero Penal del Niño y Adolescente</vt:lpstr>
      <vt:lpstr>Fuero Penal del Niño y Adolescente</vt:lpstr>
      <vt:lpstr>Fuero Penal del Niño y Adolescente</vt:lpstr>
      <vt:lpstr>Fuero Penal del Niño y Adolescente</vt:lpstr>
      <vt:lpstr>F.O.D.A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Gracias  los esperamos en Neuquén ¡¡¡¡ marting@jusneuquen.gov.ar germandariomartin@yahoo.com.ar 0299-155774124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Normativa Órganos e Instituciones Gestión procesal en números Números criminológicos F.O.D.A</dc:title>
  <dc:creator>tatiana</dc:creator>
  <cp:lastModifiedBy>Usuario</cp:lastModifiedBy>
  <cp:revision>101</cp:revision>
  <dcterms:created xsi:type="dcterms:W3CDTF">2015-02-24T15:41:37Z</dcterms:created>
  <dcterms:modified xsi:type="dcterms:W3CDTF">2022-09-22T18:08:03Z</dcterms:modified>
</cp:coreProperties>
</file>