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72" r:id="rId2"/>
    <p:sldId id="345" r:id="rId3"/>
    <p:sldId id="348" r:id="rId4"/>
    <p:sldId id="263" r:id="rId5"/>
    <p:sldId id="258" r:id="rId6"/>
    <p:sldId id="264" r:id="rId7"/>
    <p:sldId id="349" r:id="rId8"/>
    <p:sldId id="28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37" r:id="rId17"/>
    <p:sldId id="342" r:id="rId18"/>
    <p:sldId id="357" r:id="rId19"/>
    <p:sldId id="341" r:id="rId20"/>
    <p:sldId id="358" r:id="rId21"/>
    <p:sldId id="359" r:id="rId22"/>
    <p:sldId id="360" r:id="rId23"/>
    <p:sldId id="320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66FF33"/>
    <a:srgbClr val="003399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54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4BA6AAD-7052-444A-9D09-120ECE7BABAA}" type="datetimeFigureOut">
              <a:rPr lang="es-AR"/>
              <a:pPr>
                <a:defRPr/>
              </a:pPr>
              <a:t>8/11/2022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AR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379F544-AF5A-48F2-B304-42DDFF1A232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4573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E11998-F6C9-4EE8-AC33-E26532D080B4}" type="slidenum">
              <a:rPr lang="es-ES"/>
              <a:pPr/>
              <a:t>19</a:t>
            </a:fld>
            <a:endParaRPr lang="es-ES"/>
          </a:p>
        </p:txBody>
      </p:sp>
      <p:sp>
        <p:nvSpPr>
          <p:cNvPr id="307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1027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4408" tIns="42204" rIns="84408" bIns="42204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60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 sz="2400">
                <a:latin typeface="Times New Roman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 sz="2400">
                <a:latin typeface="Times New Roman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Haga clic para cambiar el estilo de título	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902A576-45F2-46F4-8D65-816D96FA8C5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24EB8-856A-47F4-B5E1-88180FE756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9FCAA-4A87-4BEA-A028-EA881B16284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1579B-8DF6-46F9-A64E-957701D44BA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C960D-CF19-4F72-BCEC-D33FD8868C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59F58-EA18-405A-BCC8-9451EA1BE67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41428-5E76-400F-BDCB-19E31A6524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CCCEC-8E6B-45FD-A211-3F40F7AC0D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9B502-42BE-439C-BAD3-83D108A6476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ED3DB-A20F-4E6B-ACA6-35E526244E4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8781D-A940-44E9-AE54-CFAF2453D0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s-E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E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cambiar el estilo de título	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9942F9B-62F1-453F-A5C7-B595F141F8E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../../2006-2007/desarrollo%20inap%202006/des%202006-2007/HDI.xl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 sz="quarter"/>
          </p:nvPr>
        </p:nvSpPr>
        <p:spPr>
          <a:xfrm>
            <a:off x="3995936" y="0"/>
            <a:ext cx="5472608" cy="4149080"/>
          </a:xfrm>
        </p:spPr>
        <p:txBody>
          <a:bodyPr/>
          <a:lstStyle/>
          <a:p>
            <a:pPr eaLnBrk="1" hangingPunct="1"/>
            <a:r>
              <a:rPr lang="es-UY" dirty="0" smtClean="0">
                <a:solidFill>
                  <a:srgbClr val="FF0000"/>
                </a:solidFill>
              </a:rPr>
              <a:t> </a:t>
            </a:r>
            <a:r>
              <a:rPr lang="es-UY" dirty="0">
                <a:solidFill>
                  <a:srgbClr val="FF0000"/>
                </a:solidFill>
              </a:rPr>
              <a:t/>
            </a:r>
            <a:br>
              <a:rPr lang="es-UY" dirty="0">
                <a:solidFill>
                  <a:srgbClr val="FF0000"/>
                </a:solidFill>
              </a:rPr>
            </a:br>
            <a:r>
              <a:rPr lang="es-UY" sz="4000" dirty="0">
                <a:solidFill>
                  <a:srgbClr val="FF0000"/>
                </a:solidFill>
              </a:rPr>
              <a:t>CRECIMIENTO</a:t>
            </a:r>
            <a:br>
              <a:rPr lang="es-UY" sz="4000" dirty="0">
                <a:solidFill>
                  <a:srgbClr val="FF0000"/>
                </a:solidFill>
              </a:rPr>
            </a:br>
            <a:r>
              <a:rPr lang="es-UY" dirty="0">
                <a:solidFill>
                  <a:srgbClr val="FF0000"/>
                </a:solidFill>
              </a:rPr>
              <a:t/>
            </a:r>
            <a:br>
              <a:rPr lang="es-UY" dirty="0">
                <a:solidFill>
                  <a:srgbClr val="FF0000"/>
                </a:solidFill>
              </a:rPr>
            </a:br>
            <a:r>
              <a:rPr lang="es-UY" dirty="0" smtClean="0">
                <a:solidFill>
                  <a:srgbClr val="FF0000"/>
                </a:solidFill>
              </a:rPr>
              <a:t/>
            </a:r>
            <a:br>
              <a:rPr lang="es-UY" dirty="0" smtClean="0">
                <a:solidFill>
                  <a:srgbClr val="FF0000"/>
                </a:solidFill>
              </a:rPr>
            </a:br>
            <a:r>
              <a:rPr lang="es-UY" dirty="0">
                <a:solidFill>
                  <a:srgbClr val="FF0000"/>
                </a:solidFill>
              </a:rPr>
              <a:t/>
            </a:r>
            <a:br>
              <a:rPr lang="es-UY" dirty="0">
                <a:solidFill>
                  <a:srgbClr val="FF0000"/>
                </a:solidFill>
              </a:rPr>
            </a:br>
            <a:r>
              <a:rPr lang="es-UY" sz="4000" dirty="0" smtClean="0">
                <a:solidFill>
                  <a:srgbClr val="FF0000"/>
                </a:solidFill>
              </a:rPr>
              <a:t>Y </a:t>
            </a:r>
            <a:br>
              <a:rPr lang="es-UY" sz="4000" dirty="0" smtClean="0">
                <a:solidFill>
                  <a:srgbClr val="FF0000"/>
                </a:solidFill>
              </a:rPr>
            </a:br>
            <a:r>
              <a:rPr lang="es-UY" sz="4000" dirty="0" smtClean="0">
                <a:solidFill>
                  <a:srgbClr val="FF0000"/>
                </a:solidFill>
              </a:rPr>
              <a:t/>
            </a:r>
            <a:br>
              <a:rPr lang="es-UY" sz="4000" dirty="0" smtClean="0">
                <a:solidFill>
                  <a:srgbClr val="FF0000"/>
                </a:solidFill>
              </a:rPr>
            </a:br>
            <a:r>
              <a:rPr lang="es-UY" sz="4000" dirty="0" smtClean="0">
                <a:solidFill>
                  <a:srgbClr val="FF0000"/>
                </a:solidFill>
              </a:rPr>
              <a:t>DESARROLLO</a:t>
            </a:r>
            <a:endParaRPr lang="es-E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835696" y="764704"/>
            <a:ext cx="6197600" cy="20005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3600" b="1" dirty="0"/>
              <a:t>Función de producción </a:t>
            </a:r>
          </a:p>
          <a:p>
            <a:pPr algn="ctr"/>
            <a:r>
              <a:rPr lang="es-ES" sz="4000" b="1" dirty="0" smtClean="0"/>
              <a:t>Y</a:t>
            </a:r>
            <a:r>
              <a:rPr lang="es-ES" sz="4000" b="1" dirty="0"/>
              <a:t>= A </a:t>
            </a:r>
            <a:r>
              <a:rPr lang="es-ES" sz="4000" b="1" dirty="0" smtClean="0"/>
              <a:t>* f(K,T)</a:t>
            </a:r>
            <a:endParaRPr lang="es-ES" sz="4000" b="1" dirty="0"/>
          </a:p>
          <a:p>
            <a:pPr algn="ctr">
              <a:spcBef>
                <a:spcPct val="50000"/>
              </a:spcBef>
            </a:pPr>
            <a:endParaRPr lang="es-ES_tradnl" sz="3200" b="1" dirty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18072" y="2636912"/>
            <a:ext cx="7632848" cy="314547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3200" b="1" dirty="0" smtClean="0"/>
              <a:t>	</a:t>
            </a: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 smtClean="0"/>
              <a:t>Un </a:t>
            </a:r>
            <a:r>
              <a:rPr lang="es-ES" sz="2400" b="1" dirty="0"/>
              <a:t>incremento de </a:t>
            </a:r>
            <a:r>
              <a:rPr lang="es-ES" sz="2400" b="1" dirty="0" smtClean="0"/>
              <a:t>LA PRODUCCIÓN </a:t>
            </a:r>
            <a:r>
              <a:rPr lang="es-ES" sz="2400" b="1" dirty="0"/>
              <a:t>se deberá </a:t>
            </a:r>
            <a:r>
              <a:rPr lang="es-ES" sz="2400" b="1" dirty="0" smtClean="0"/>
              <a:t>a:</a:t>
            </a: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endParaRPr lang="es-ES" sz="2400" b="1" dirty="0" smtClean="0"/>
          </a:p>
          <a:p>
            <a:pPr marL="533400" indent="-5334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s-ES" sz="2400" b="1" dirty="0" smtClean="0"/>
              <a:t> </a:t>
            </a:r>
            <a:r>
              <a:rPr lang="es-ES" sz="2400" b="1" dirty="0"/>
              <a:t>una mejora </a:t>
            </a:r>
            <a:r>
              <a:rPr lang="es-ES" sz="2400" b="1" dirty="0" smtClean="0"/>
              <a:t>tecnológica (A),</a:t>
            </a:r>
          </a:p>
          <a:p>
            <a:pPr marL="533400" indent="-53340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s-ES" sz="2400" b="1" dirty="0" smtClean="0"/>
              <a:t> </a:t>
            </a:r>
            <a:r>
              <a:rPr lang="es-ES" sz="2400" b="1" dirty="0"/>
              <a:t>incremento de alguno de los factores, K </a:t>
            </a:r>
            <a:r>
              <a:rPr lang="es-ES" sz="2400" b="1" dirty="0" smtClean="0"/>
              <a:t>ó T.</a:t>
            </a:r>
            <a:r>
              <a:rPr lang="es-ES" sz="2400" b="1" dirty="0" smtClean="0">
                <a:solidFill>
                  <a:srgbClr val="A50021"/>
                </a:solidFill>
                <a:cs typeface="Arial" charset="0"/>
              </a:rPr>
              <a:t> </a:t>
            </a:r>
          </a:p>
          <a:p>
            <a:pPr algn="just">
              <a:lnSpc>
                <a:spcPct val="80000"/>
              </a:lnSpc>
            </a:pPr>
            <a:endParaRPr lang="es-ES" sz="2400" b="1" dirty="0" smtClean="0">
              <a:solidFill>
                <a:srgbClr val="A50021"/>
              </a:solidFill>
              <a:cs typeface="Arial" charset="0"/>
            </a:endParaRPr>
          </a:p>
          <a:p>
            <a:pPr algn="just">
              <a:lnSpc>
                <a:spcPct val="80000"/>
              </a:lnSpc>
            </a:pPr>
            <a:endParaRPr lang="es-ES" sz="2400" b="1" dirty="0" smtClean="0">
              <a:solidFill>
                <a:srgbClr val="A50021"/>
              </a:solidFill>
              <a:cs typeface="Arial" charset="0"/>
            </a:endParaRP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i="1" dirty="0" smtClean="0"/>
              <a:t>Los factores de producción y la productividad de</a:t>
            </a: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i="1" dirty="0" smtClean="0"/>
              <a:t>los </a:t>
            </a:r>
            <a:r>
              <a:rPr lang="es-ES" sz="2400" b="1" i="1" dirty="0"/>
              <a:t>mismos son las fuentes de crecimiento </a:t>
            </a:r>
            <a:r>
              <a:rPr lang="es-ES" sz="2400" b="1" i="1" dirty="0" smtClean="0"/>
              <a:t>del</a:t>
            </a:r>
          </a:p>
          <a:p>
            <a:pPr marL="533400" indent="-533400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i="1" dirty="0" smtClean="0"/>
              <a:t>producto.</a:t>
            </a:r>
            <a:endParaRPr lang="es-ES_tradnl" sz="2400" b="1" i="1" dirty="0"/>
          </a:p>
        </p:txBody>
      </p:sp>
    </p:spTree>
    <p:extLst>
      <p:ext uri="{BB962C8B-B14F-4D97-AF65-F5344CB8AC3E}">
        <p14:creationId xmlns:p14="http://schemas.microsoft.com/office/powerpoint/2010/main" val="101535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175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/>
              <a:t>Capital </a:t>
            </a:r>
            <a:r>
              <a:rPr lang="es-UY" b="1" dirty="0" smtClean="0"/>
              <a:t>Físico</a:t>
            </a:r>
            <a:endParaRPr lang="es-UY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2976" y="2786058"/>
            <a:ext cx="7317456" cy="35952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UY" sz="2800" dirty="0"/>
              <a:t>Cantidad de equipo y estructuras que se utilizan para producir bienes y </a:t>
            </a:r>
            <a:r>
              <a:rPr lang="es-UY" sz="2800" dirty="0" smtClean="0"/>
              <a:t>servicios.</a:t>
            </a:r>
            <a:endParaRPr lang="es-UY" sz="2800" dirty="0"/>
          </a:p>
          <a:p>
            <a:pPr>
              <a:lnSpc>
                <a:spcPct val="150000"/>
              </a:lnSpc>
            </a:pPr>
            <a:r>
              <a:rPr lang="es-UY" sz="2800" dirty="0" smtClean="0"/>
              <a:t>Es </a:t>
            </a:r>
            <a:r>
              <a:rPr lang="es-UY" sz="2800" dirty="0"/>
              <a:t>producto de otro sistema </a:t>
            </a:r>
            <a:r>
              <a:rPr lang="es-UY" sz="2800" dirty="0" smtClean="0"/>
              <a:t>productivo.</a:t>
            </a:r>
          </a:p>
          <a:p>
            <a:pPr>
              <a:lnSpc>
                <a:spcPct val="150000"/>
              </a:lnSpc>
            </a:pPr>
            <a:r>
              <a:rPr lang="es-UY" sz="2800" dirty="0" smtClean="0"/>
              <a:t>Es consecuencia del aumento de la Inversión.</a:t>
            </a:r>
            <a:endParaRPr lang="es-UY" sz="2800" dirty="0"/>
          </a:p>
        </p:txBody>
      </p:sp>
    </p:spTree>
    <p:extLst>
      <p:ext uri="{BB962C8B-B14F-4D97-AF65-F5344CB8AC3E}">
        <p14:creationId xmlns:p14="http://schemas.microsoft.com/office/powerpoint/2010/main" val="34970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3491880" y="0"/>
            <a:ext cx="6798734" cy="1303867"/>
          </a:xfrm>
        </p:spPr>
        <p:txBody>
          <a:bodyPr/>
          <a:lstStyle/>
          <a:p>
            <a:r>
              <a:rPr lang="es-UY" b="1" dirty="0"/>
              <a:t>Capital </a:t>
            </a:r>
            <a:r>
              <a:rPr lang="es-UY" b="1" dirty="0" smtClean="0"/>
              <a:t>Humano</a:t>
            </a:r>
            <a:endParaRPr lang="es-UY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276872"/>
            <a:ext cx="8388424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b="1" dirty="0" smtClean="0">
                <a:solidFill>
                  <a:srgbClr val="A80074"/>
                </a:solidFill>
              </a:rPr>
              <a:t>capital humano</a:t>
            </a:r>
            <a:r>
              <a:rPr lang="es-ES" dirty="0" smtClean="0"/>
              <a:t> viene dado por la experiencia, los conocimientos y la cualificación que tienen los trabajadores. </a:t>
            </a:r>
          </a:p>
          <a:p>
            <a:pPr lvl="1">
              <a:buFont typeface="Wingdings" pitchFamily="2" charset="2"/>
              <a:buChar char="ü"/>
            </a:pPr>
            <a:endParaRPr lang="es-ES" sz="2400" dirty="0" smtClean="0"/>
          </a:p>
          <a:p>
            <a:pPr lvl="1">
              <a:buFont typeface="Wingdings" pitchFamily="2" charset="2"/>
              <a:buChar char="ü"/>
            </a:pPr>
            <a:r>
              <a:rPr lang="es-ES" sz="2400" dirty="0" smtClean="0"/>
              <a:t>Cuanto mayor es el capital humano disponible, mayor es la productividad del trabajo.</a:t>
            </a:r>
          </a:p>
          <a:p>
            <a:pPr lvl="1">
              <a:buFont typeface="Wingdings" pitchFamily="2" charset="2"/>
              <a:buChar char="ü"/>
            </a:pPr>
            <a:r>
              <a:rPr lang="es-ES" sz="2400" dirty="0" smtClean="0"/>
              <a:t>El incremento del nivel medio de capital humano se consigue </a:t>
            </a:r>
            <a:r>
              <a:rPr lang="es-ES" sz="2400" b="1" dirty="0" smtClean="0"/>
              <a:t>con la inversión del Estado en educación</a:t>
            </a:r>
            <a:r>
              <a:rPr lang="es-ES" sz="2400" dirty="0" smtClean="0"/>
              <a:t>.</a:t>
            </a:r>
          </a:p>
          <a:p>
            <a:pPr lvl="1">
              <a:buFont typeface="Wingdings" pitchFamily="2" charset="2"/>
              <a:buChar char="ü"/>
            </a:pPr>
            <a:r>
              <a:rPr lang="es-ES" sz="2400" dirty="0" smtClean="0"/>
              <a:t>También aumenta con la</a:t>
            </a:r>
            <a:r>
              <a:rPr lang="es-ES" sz="2400" b="1" dirty="0" smtClean="0"/>
              <a:t> inversión de las empresas en la formación de sus trabajadores</a:t>
            </a:r>
            <a:r>
              <a:rPr lang="es-ES" sz="2400" dirty="0" smtClean="0"/>
              <a:t>.</a:t>
            </a:r>
          </a:p>
          <a:p>
            <a:pPr lvl="1">
              <a:buNone/>
            </a:pPr>
            <a:r>
              <a:rPr lang="es-ES" sz="2400" dirty="0" smtClean="0"/>
              <a:t>	</a:t>
            </a:r>
          </a:p>
          <a:p>
            <a:pPr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7043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1214414" y="785794"/>
            <a:ext cx="6798734" cy="1013465"/>
          </a:xfrm>
        </p:spPr>
        <p:txBody>
          <a:bodyPr/>
          <a:lstStyle/>
          <a:p>
            <a:r>
              <a:rPr lang="es-UY" b="1" dirty="0"/>
              <a:t>Recursos </a:t>
            </a:r>
            <a:r>
              <a:rPr lang="es-UY" b="1" dirty="0" smtClean="0"/>
              <a:t>Naturales</a:t>
            </a:r>
            <a:endParaRPr lang="es-UY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UY" dirty="0"/>
              <a:t>Factores que intervienen en la producción de bienes y servicios y son aportados por la naturaleza (tierra, ríos, minerales</a:t>
            </a:r>
            <a:r>
              <a:rPr lang="es-UY" dirty="0" smtClean="0"/>
              <a:t>).</a:t>
            </a:r>
            <a:endParaRPr lang="es-UY" dirty="0"/>
          </a:p>
          <a:p>
            <a:pPr algn="just"/>
            <a:endParaRPr lang="es-UY" dirty="0"/>
          </a:p>
          <a:p>
            <a:pPr algn="just"/>
            <a:r>
              <a:rPr lang="es-UY" dirty="0"/>
              <a:t>Son producto de dotaciones naturales no es posible </a:t>
            </a:r>
            <a:r>
              <a:rPr lang="es-UY" dirty="0" smtClean="0"/>
              <a:t>producirlos, </a:t>
            </a:r>
            <a:r>
              <a:rPr lang="es-UY" dirty="0"/>
              <a:t>si utilizarlos eficientemente para un mejor aprovechamiento actual y </a:t>
            </a:r>
            <a:r>
              <a:rPr lang="es-UY" dirty="0" smtClean="0"/>
              <a:t>futuro. Crecimiento sostenible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08225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2627784" y="116632"/>
            <a:ext cx="6798734" cy="1303867"/>
          </a:xfrm>
        </p:spPr>
        <p:txBody>
          <a:bodyPr/>
          <a:lstStyle/>
          <a:p>
            <a:r>
              <a:rPr lang="es-UY" b="1" dirty="0"/>
              <a:t>Conocimiento </a:t>
            </a:r>
            <a:r>
              <a:rPr lang="es-UY" b="1" dirty="0" smtClean="0"/>
              <a:t>Tecnológico </a:t>
            </a:r>
            <a:endParaRPr lang="es-UY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285968"/>
            <a:ext cx="7992888" cy="45720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UY" dirty="0"/>
              <a:t>Conocimiento de la sociedad de </a:t>
            </a:r>
            <a:r>
              <a:rPr lang="es-UY" dirty="0" smtClean="0"/>
              <a:t>los procesos mas eficientes  para producir </a:t>
            </a:r>
            <a:r>
              <a:rPr lang="es-UY" dirty="0"/>
              <a:t>bienes y </a:t>
            </a:r>
            <a:r>
              <a:rPr lang="es-UY" dirty="0" smtClean="0"/>
              <a:t>servicios.</a:t>
            </a:r>
            <a:endParaRPr lang="es-UY" dirty="0"/>
          </a:p>
          <a:p>
            <a:pPr marL="0" indent="0" algn="just">
              <a:buNone/>
            </a:pPr>
            <a:r>
              <a:rPr lang="es-UY" dirty="0" smtClean="0"/>
              <a:t>Motor </a:t>
            </a:r>
            <a:r>
              <a:rPr lang="es-UY" dirty="0"/>
              <a:t>de los procesos de crecimiento de las economías </a:t>
            </a:r>
            <a:r>
              <a:rPr lang="es-UY" dirty="0" smtClean="0"/>
              <a:t>modernas.</a:t>
            </a:r>
            <a:endParaRPr lang="es-UY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es-ES" dirty="0" smtClean="0"/>
              <a:t>El progreso técnico se produce a través de:</a:t>
            </a:r>
          </a:p>
          <a:p>
            <a:pPr>
              <a:lnSpc>
                <a:spcPct val="80000"/>
              </a:lnSpc>
            </a:pPr>
            <a:endParaRPr lang="es-ES" dirty="0" smtClean="0"/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es-ES" sz="2400" b="1" dirty="0" smtClean="0">
                <a:solidFill>
                  <a:srgbClr val="FF0000"/>
                </a:solidFill>
              </a:rPr>
              <a:t>Inversiones en I+D.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es-ES" sz="2400" b="1" dirty="0" smtClean="0">
                <a:solidFill>
                  <a:srgbClr val="FF0000"/>
                </a:solidFill>
              </a:rPr>
              <a:t>El aprendizaje con la práctica laboral.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es-ES" sz="2400" b="1" dirty="0" smtClean="0">
                <a:solidFill>
                  <a:srgbClr val="FF0000"/>
                </a:solidFill>
              </a:rPr>
              <a:t>La capacidad para incorporar al aparato productivo las ideas generadas por otros.</a:t>
            </a:r>
          </a:p>
          <a:p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919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Alcanza el crecimiento para lograr el desarrollo?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4958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2400" b="1" dirty="0"/>
              <a:t>El crecimiento </a:t>
            </a:r>
            <a:r>
              <a:rPr lang="es-ES" sz="2400" dirty="0"/>
              <a:t>de la economía es una condición necesaria pero </a:t>
            </a:r>
            <a:r>
              <a:rPr lang="es-ES" sz="2400" b="1" dirty="0"/>
              <a:t>no suficiente </a:t>
            </a:r>
            <a:r>
              <a:rPr lang="es-ES" sz="2400" dirty="0"/>
              <a:t>para aumentar el grado de desarrollo de un país.</a:t>
            </a:r>
          </a:p>
          <a:p>
            <a:pPr algn="just">
              <a:lnSpc>
                <a:spcPct val="90000"/>
              </a:lnSpc>
            </a:pPr>
            <a:r>
              <a:rPr lang="es-ES" sz="2400" dirty="0"/>
              <a:t>El PNUD define el desarrollo como la creación de un medio ambiente donde las personas pueden desarrollar completamente su potencial y una vida productiva y creativa de acuerdo a sus necesidades e intereses. En definitiva, el desarrollo implica la mejora del bienestar de las personas, y la riqueza y el crecimiento económico son un medio para lograrlo.</a:t>
            </a:r>
          </a:p>
          <a:p>
            <a:pPr algn="just">
              <a:lnSpc>
                <a:spcPct val="90000"/>
              </a:lnSpc>
            </a:pPr>
            <a:r>
              <a:rPr lang="es-ES" sz="2400" b="1" dirty="0">
                <a:solidFill>
                  <a:srgbClr val="FF0000"/>
                </a:solidFill>
              </a:rPr>
              <a:t>El desarrollo y el crecimiento económico se retroalimentan</a:t>
            </a:r>
            <a:r>
              <a:rPr lang="es-ES" sz="2400" b="1" dirty="0"/>
              <a:t>.</a:t>
            </a:r>
          </a:p>
          <a:p>
            <a:pPr algn="just">
              <a:lnSpc>
                <a:spcPct val="90000"/>
              </a:lnSpc>
            </a:pPr>
            <a:endParaRPr lang="es-ES" sz="24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0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contenido 2"/>
          <p:cNvSpPr>
            <a:spLocks noGrp="1"/>
          </p:cNvSpPr>
          <p:nvPr>
            <p:ph idx="1"/>
          </p:nvPr>
        </p:nvSpPr>
        <p:spPr>
          <a:xfrm>
            <a:off x="1428750" y="2357438"/>
            <a:ext cx="7500938" cy="4230687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AR" smtClean="0"/>
              <a:t>“</a:t>
            </a:r>
            <a:r>
              <a:rPr lang="es-AR" i="1" smtClean="0"/>
              <a:t>El desarrollo humano es un proceso mediante el cual se amplían las oportunidades de los individuos, las más importantes de las cuales son una vida prolongada y saludable, el acceso a la educación y el disfrute de un nivel de vida decente. Otras oportunidades incluyen la libertad política, la garantía de los derechos humanos y el respeto a sí mismo…” </a:t>
            </a:r>
            <a:endParaRPr lang="es-AR" smtClean="0"/>
          </a:p>
          <a:p>
            <a:pPr marL="0" indent="0">
              <a:buFont typeface="Wingdings" pitchFamily="2" charset="2"/>
              <a:buNone/>
            </a:pPr>
            <a:endParaRPr lang="es-AR" smtClean="0"/>
          </a:p>
        </p:txBody>
      </p:sp>
      <p:sp>
        <p:nvSpPr>
          <p:cNvPr id="4" name="3 Rectángulo"/>
          <p:cNvSpPr/>
          <p:nvPr/>
        </p:nvSpPr>
        <p:spPr>
          <a:xfrm>
            <a:off x="1179596" y="764704"/>
            <a:ext cx="7956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24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Naciones Unidas 90´presenta una propuesta relativamente renovada del desarrollo, denominada </a:t>
            </a:r>
          </a:p>
          <a:p>
            <a:pPr algn="r">
              <a:defRPr/>
            </a:pPr>
            <a:r>
              <a:rPr lang="es-AR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“Desarrollo Humano”…</a:t>
            </a:r>
            <a:r>
              <a:rPr lang="es-AR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3 Título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9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AR" sz="2400" smtClean="0"/>
              <a:t>Naciones Unidas 90´presenta una propuesta relativamente renovada del desarrollo, denominada </a:t>
            </a:r>
            <a:br>
              <a:rPr lang="es-AR" sz="2400" smtClean="0"/>
            </a:br>
            <a:r>
              <a:rPr lang="es-AR" sz="2400" smtClean="0"/>
              <a:t>“Desarrollo Humano”…….</a:t>
            </a:r>
          </a:p>
        </p:txBody>
      </p:sp>
      <p:sp>
        <p:nvSpPr>
          <p:cNvPr id="23554" name="2 Marcador de contenido"/>
          <p:cNvSpPr>
            <a:spLocks noGrp="1"/>
          </p:cNvSpPr>
          <p:nvPr>
            <p:ph idx="1"/>
          </p:nvPr>
        </p:nvSpPr>
        <p:spPr>
          <a:xfrm>
            <a:off x="838200" y="2362200"/>
            <a:ext cx="8020050" cy="42100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AR" sz="2400" dirty="0" smtClean="0"/>
              <a:t>	Los actores involucrados en el proceso de desarrollo, son:</a:t>
            </a:r>
          </a:p>
          <a:p>
            <a:pPr>
              <a:buFont typeface="Wingdings" pitchFamily="2" charset="2"/>
              <a:buNone/>
            </a:pPr>
            <a:endParaRPr lang="es-AR" sz="24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AR" sz="2400" i="1" dirty="0" smtClean="0"/>
              <a:t> el Estado (a través de impuestos e inversión),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AR" sz="2400" i="1" dirty="0" smtClean="0"/>
              <a:t> el mercado como promotor de la competencia y eficiencia, y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AR" sz="2400" i="1" dirty="0" smtClean="0"/>
              <a:t> los sujetos sociales en la necesidad de capacitarse y calificarse para potenciarse como capital humano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2555776" y="620688"/>
            <a:ext cx="6588224" cy="1143000"/>
          </a:xfrm>
        </p:spPr>
        <p:txBody>
          <a:bodyPr/>
          <a:lstStyle/>
          <a:p>
            <a:r>
              <a:rPr lang="en-US" dirty="0" err="1"/>
              <a:t>Indicadores</a:t>
            </a:r>
            <a:r>
              <a:rPr lang="en-US" dirty="0"/>
              <a:t> de </a:t>
            </a:r>
            <a:r>
              <a:rPr lang="en-US" dirty="0" err="1"/>
              <a:t>desarrollo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478216" cy="409113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None/>
            </a:pPr>
            <a:endParaRPr lang="es-UY" dirty="0"/>
          </a:p>
          <a:p>
            <a:pPr algn="just"/>
            <a:r>
              <a:rPr lang="es-UY" sz="2800" dirty="0" smtClean="0"/>
              <a:t>Esperanza </a:t>
            </a:r>
            <a:r>
              <a:rPr lang="es-UY" sz="2800" dirty="0"/>
              <a:t>de vida al </a:t>
            </a:r>
            <a:r>
              <a:rPr lang="es-UY" sz="2800" dirty="0" smtClean="0"/>
              <a:t>nacer: </a:t>
            </a:r>
            <a:r>
              <a:rPr lang="es-UY" sz="2800" dirty="0" smtClean="0">
                <a:solidFill>
                  <a:srgbClr val="A50021"/>
                </a:solidFill>
              </a:rPr>
              <a:t>evolución tecno fisiológica </a:t>
            </a:r>
            <a:endParaRPr lang="es-UY" sz="2800" dirty="0">
              <a:solidFill>
                <a:srgbClr val="A50021"/>
              </a:solidFill>
            </a:endParaRPr>
          </a:p>
          <a:p>
            <a:pPr algn="just"/>
            <a:r>
              <a:rPr lang="es-UY" sz="2800" dirty="0"/>
              <a:t>Acceso a la  educación </a:t>
            </a:r>
          </a:p>
          <a:p>
            <a:pPr algn="just"/>
            <a:r>
              <a:rPr lang="es-UY" sz="2800" dirty="0"/>
              <a:t>Cuidados de la salud</a:t>
            </a:r>
          </a:p>
          <a:p>
            <a:pPr algn="just"/>
            <a:r>
              <a:rPr lang="es-UY" sz="2800" dirty="0"/>
              <a:t>Tasa de mortalidad infantil</a:t>
            </a:r>
          </a:p>
          <a:p>
            <a:pPr algn="just"/>
            <a:r>
              <a:rPr lang="es-UY" sz="2800" dirty="0"/>
              <a:t>Respeto de derechos humanos</a:t>
            </a:r>
          </a:p>
          <a:p>
            <a:pPr algn="just"/>
            <a:r>
              <a:rPr lang="es-UY" sz="2800" dirty="0"/>
              <a:t>IDH</a:t>
            </a:r>
          </a:p>
          <a:p>
            <a:pPr algn="just"/>
            <a:endParaRPr lang="es-UY" sz="3200" dirty="0"/>
          </a:p>
          <a:p>
            <a:pPr algn="just"/>
            <a:endParaRPr lang="es-UY" dirty="0"/>
          </a:p>
          <a:p>
            <a:pPr algn="just">
              <a:buFont typeface="Wingdings" pitchFamily="2" charset="2"/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3917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36613"/>
            <a:ext cx="7772400" cy="993775"/>
          </a:xfrm>
        </p:spPr>
        <p:txBody>
          <a:bodyPr/>
          <a:lstStyle/>
          <a:p>
            <a:pPr eaLnBrk="1" hangingPunct="1"/>
            <a:r>
              <a:rPr lang="en-GB" sz="2800" smtClean="0">
                <a:ea typeface="ＭＳ Ｐゴシック" pitchFamily="34" charset="-128"/>
                <a:hlinkClick r:id="rId3" action="ppaction://hlinkfile"/>
              </a:rPr>
              <a:t>El índice de Desarrollo Humano</a:t>
            </a:r>
            <a:r>
              <a:rPr lang="en-GB" sz="2800" smtClean="0">
                <a:ea typeface="ＭＳ Ｐゴシック" pitchFamily="34" charset="-128"/>
              </a:rPr>
              <a:t>:</a:t>
            </a:r>
            <a:br>
              <a:rPr lang="en-GB" sz="2800" smtClean="0">
                <a:ea typeface="ＭＳ Ｐゴシック" pitchFamily="34" charset="-128"/>
              </a:rPr>
            </a:br>
            <a:r>
              <a:rPr lang="en-GB" sz="2800" smtClean="0">
                <a:ea typeface="ＭＳ Ｐゴシック" pitchFamily="34" charset="-128"/>
              </a:rPr>
              <a:t> Es el promedio de 4 indicadores.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276475"/>
            <a:ext cx="7772400" cy="5029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GB" sz="2400" smtClean="0">
              <a:ea typeface="ＭＳ Ｐゴシック" pitchFamily="34" charset="-128"/>
            </a:endParaRPr>
          </a:p>
        </p:txBody>
      </p:sp>
      <p:pic>
        <p:nvPicPr>
          <p:cNvPr id="24580" name="3 Imagen" descr="HDI_ES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916113"/>
            <a:ext cx="8667750" cy="477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3200" dirty="0" smtClean="0">
                <a:solidFill>
                  <a:srgbClr val="FF0000"/>
                </a:solidFill>
              </a:rPr>
              <a:t>CRECIMIENTO ECONÓMICO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357313" y="2286000"/>
            <a:ext cx="7112000" cy="34163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900"/>
              </a:spcBef>
              <a:spcAft>
                <a:spcPts val="900"/>
              </a:spcAft>
            </a:pPr>
            <a:r>
              <a:rPr lang="es-ES" sz="3600" b="1" u="sng"/>
              <a:t>Crecimiento</a:t>
            </a:r>
            <a:r>
              <a:rPr lang="es-ES" sz="3600" b="1"/>
              <a:t> es “el incremento mantenido a largo plazo del producto por persona y por trabajador, acompañado de cambios estructurales” (Kuznets, 1966).</a:t>
            </a:r>
            <a:endParaRPr lang="es-ES_tradnl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762000"/>
            <a:ext cx="8856984" cy="587711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475656" y="626978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Fuente: PNUD 2022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86536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19" y="762000"/>
            <a:ext cx="8946867" cy="518728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483768" y="6381328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Fuente: PNUD 2022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140286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0"/>
            <a:ext cx="5754216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516216" y="6488668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Fuente: PNUD 2022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499295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type="subTitle" idx="1"/>
          </p:nvPr>
        </p:nvSpPr>
        <p:spPr>
          <a:xfrm>
            <a:off x="4673600" y="0"/>
            <a:ext cx="4362896" cy="6165304"/>
          </a:xfrm>
        </p:spPr>
        <p:txBody>
          <a:bodyPr>
            <a:noAutofit/>
          </a:bodyPr>
          <a:lstStyle/>
          <a:p>
            <a:pPr indent="-288000" algn="just"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endParaRPr lang="es-ES" sz="1600" b="1" dirty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r>
              <a:rPr lang="es-ES" sz="1600" b="1" dirty="0">
                <a:solidFill>
                  <a:schemeClr val="tx1">
                    <a:lumMod val="50000"/>
                  </a:schemeClr>
                </a:solidFill>
              </a:rPr>
              <a:t>“El objetivo de una economía no es el beneficio, sino el bienestar de toda la población.</a:t>
            </a:r>
          </a:p>
          <a:p>
            <a:pPr indent="-288000" algn="just" eaLnBrk="1" hangingPunct="1">
              <a:defRPr/>
            </a:pPr>
            <a:r>
              <a:rPr lang="es-ES" sz="1600" b="1" dirty="0">
                <a:solidFill>
                  <a:schemeClr val="tx1">
                    <a:lumMod val="50000"/>
                  </a:schemeClr>
                </a:solidFill>
              </a:rPr>
              <a:t>El crecimiento económico no es un fin, sino un medio para dar vida a las sociedades buenas, humanas y justas. </a:t>
            </a:r>
          </a:p>
          <a:p>
            <a:pPr indent="-288000" algn="just" eaLnBrk="1" hangingPunct="1">
              <a:defRPr/>
            </a:pPr>
            <a:endParaRPr lang="es-ES" sz="1600" b="1" dirty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endParaRPr lang="es-ES" sz="1600" b="1" dirty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r>
              <a:rPr lang="es-ES" sz="1600" b="1" dirty="0">
                <a:solidFill>
                  <a:schemeClr val="tx1">
                    <a:lumMod val="50000"/>
                  </a:schemeClr>
                </a:solidFill>
              </a:rPr>
              <a:t>No importa como llamamos a los regímenes que buscan esa finalidad. Importa únicamente cómo y con qué prioridades podremos combinar las potencialidades del sector público y del sector privado en nuestras economías mixtas.</a:t>
            </a:r>
          </a:p>
          <a:p>
            <a:pPr indent="-288000" algn="just" eaLnBrk="1" hangingPunct="1">
              <a:defRPr/>
            </a:pPr>
            <a:r>
              <a:rPr lang="es-ES" sz="1600" b="1" dirty="0">
                <a:solidFill>
                  <a:schemeClr val="tx1">
                    <a:lumMod val="50000"/>
                  </a:schemeClr>
                </a:solidFill>
              </a:rPr>
              <a:t>Esa es la prioridad política más importarte del siglo XXI.”</a:t>
            </a:r>
          </a:p>
          <a:p>
            <a:pPr indent="-288000" algn="just"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indent="-288000" algn="just"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s-ES" sz="1600" b="1" dirty="0" smtClean="0">
              <a:solidFill>
                <a:schemeClr val="tx1">
                  <a:lumMod val="50000"/>
                </a:schemeClr>
              </a:solidFill>
            </a:endParaRPr>
          </a:p>
          <a:p>
            <a:pPr eaLnBrk="1" hangingPunct="1">
              <a:defRPr/>
            </a:pPr>
            <a:r>
              <a:rPr lang="es-ES" sz="1600" b="1" dirty="0" smtClean="0">
                <a:solidFill>
                  <a:schemeClr val="tx1">
                    <a:lumMod val="50000"/>
                  </a:schemeClr>
                </a:solidFill>
              </a:rPr>
              <a:t>     Eric </a:t>
            </a:r>
            <a:r>
              <a:rPr lang="es-ES" sz="1600" b="1" dirty="0" err="1" smtClean="0">
                <a:solidFill>
                  <a:schemeClr val="tx1">
                    <a:lumMod val="50000"/>
                  </a:schemeClr>
                </a:solidFill>
              </a:rPr>
              <a:t>Hobsbawm</a:t>
            </a:r>
            <a:r>
              <a:rPr lang="es-ES" sz="1600" b="1" dirty="0" smtClean="0">
                <a:solidFill>
                  <a:schemeClr val="tx1">
                    <a:lumMod val="50000"/>
                  </a:schemeClr>
                </a:solidFill>
              </a:rPr>
              <a:t> (1917/2012)</a:t>
            </a:r>
            <a:endParaRPr lang="es-ES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8675" name="2 Título"/>
          <p:cNvSpPr>
            <a:spLocks noGrp="1"/>
          </p:cNvSpPr>
          <p:nvPr>
            <p:ph type="ctrTitle" sz="quarter"/>
          </p:nvPr>
        </p:nvSpPr>
        <p:spPr>
          <a:xfrm>
            <a:off x="558800" y="548680"/>
            <a:ext cx="4114800" cy="2778968"/>
          </a:xfrm>
        </p:spPr>
        <p:txBody>
          <a:bodyPr/>
          <a:lstStyle/>
          <a:p>
            <a:pPr algn="l" eaLnBrk="1" hangingPunct="1"/>
            <a:r>
              <a:rPr lang="es-AR" dirty="0" smtClean="0"/>
              <a:t>CONCLUSIÓN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11718" y="2564904"/>
            <a:ext cx="6624736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Cambios </a:t>
            </a:r>
            <a:r>
              <a:rPr lang="es-AR" sz="2000" dirty="0"/>
              <a:t>en el peso relativo de los diversos sectores productivos dentro de la producción del país, el capital y la mano de obra, con cambios paralelos en la composición profesional de los trabajadores, en los tipos de organización económica de la unidad productora, en la distribución entre consumo y formación de capital, e incluso en las principales tendencias de los componentes de consumo e inversión (</a:t>
            </a:r>
            <a:r>
              <a:rPr lang="es-AR" sz="2000" dirty="0" err="1"/>
              <a:t>Kuznets</a:t>
            </a:r>
            <a:r>
              <a:rPr lang="es-AR" sz="2000" dirty="0"/>
              <a:t>, </a:t>
            </a:r>
            <a:r>
              <a:rPr lang="es-AR" sz="2000" dirty="0" smtClean="0"/>
              <a:t>1973).</a:t>
            </a:r>
          </a:p>
          <a:p>
            <a:pPr algn="just"/>
            <a:endParaRPr lang="es-AR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691680" y="1052736"/>
            <a:ext cx="664477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>
                <a:solidFill>
                  <a:srgbClr val="FF0000"/>
                </a:solidFill>
              </a:rPr>
              <a:t>CAMBIOS ESTRUCTURALES</a:t>
            </a:r>
            <a:endParaRPr lang="es-A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80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smtClean="0"/>
              <a:t>Crecimiento económico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2349500"/>
            <a:ext cx="8316912" cy="4319588"/>
          </a:xfrm>
        </p:spPr>
        <p:txBody>
          <a:bodyPr/>
          <a:lstStyle/>
          <a:p>
            <a:pPr eaLnBrk="1" hangingPunct="1"/>
            <a:r>
              <a:rPr lang="es-UY" smtClean="0"/>
              <a:t>Incremento en la producción de bienes y servicios en el largo plazo.</a:t>
            </a:r>
          </a:p>
          <a:p>
            <a:pPr eaLnBrk="1" hangingPunct="1"/>
            <a:r>
              <a:rPr lang="es-UY" smtClean="0"/>
              <a:t>A nivel de un país o región implica el incremento del PBI real. </a:t>
            </a:r>
          </a:p>
          <a:p>
            <a:pPr eaLnBrk="1" hangingPunct="1"/>
            <a:r>
              <a:rPr lang="es-UY" smtClean="0"/>
              <a:t>Medible como la tasa de variación porcentual del PBI real</a:t>
            </a:r>
          </a:p>
          <a:p>
            <a:pPr eaLnBrk="1" hangingPunct="1"/>
            <a:r>
              <a:rPr lang="es-UY" smtClean="0"/>
              <a:t>En general implica el incremento del PBI per cápita, cuando la población no crece o crece a un ritmo menor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smtClean="0"/>
              <a:t>Indicador del Crecimiento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es-UY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PBI real</a:t>
            </a:r>
            <a:r>
              <a:rPr lang="es-UY" dirty="0" smtClean="0"/>
              <a:t> = cantidad física de bienes y servicios </a:t>
            </a:r>
            <a:r>
              <a:rPr lang="es-UY" dirty="0" smtClean="0"/>
              <a:t>finales </a:t>
            </a:r>
            <a:r>
              <a:rPr lang="es-UY" dirty="0" smtClean="0"/>
              <a:t>que </a:t>
            </a:r>
            <a:r>
              <a:rPr lang="es-UY" dirty="0" smtClean="0"/>
              <a:t>produce una economía en un período de tiempo determinado. Indicativo de recursos disponibles para mantener un nivel de vida determinado</a:t>
            </a:r>
            <a:r>
              <a:rPr lang="es-UY" dirty="0" smtClean="0"/>
              <a:t>.</a:t>
            </a:r>
          </a:p>
          <a:p>
            <a:pPr marL="0" indent="0" algn="just" eaLnBrk="1" hangingPunct="1">
              <a:buNone/>
              <a:defRPr/>
            </a:pPr>
            <a:endParaRPr lang="es-UY" dirty="0" smtClean="0"/>
          </a:p>
          <a:p>
            <a:pPr eaLnBrk="1" hangingPunct="1">
              <a:defRPr/>
            </a:pPr>
            <a:r>
              <a:rPr lang="es-UY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PBI  real per cápita</a:t>
            </a:r>
            <a:r>
              <a:rPr lang="es-UY" dirty="0" smtClean="0"/>
              <a:t> = cantidad de bienes y servicios promedio por habitante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s-UY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562975" cy="1143000"/>
          </a:xfrm>
        </p:spPr>
        <p:txBody>
          <a:bodyPr/>
          <a:lstStyle/>
          <a:p>
            <a:pPr eaLnBrk="1" hangingPunct="1"/>
            <a:r>
              <a:rPr lang="es-UY" sz="3200" smtClean="0"/>
              <a:t>Indicadores del crecimiento económico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UY" smtClean="0">
                <a:solidFill>
                  <a:srgbClr val="A50021"/>
                </a:solidFill>
              </a:rPr>
              <a:t>Incremento del PBI real</a:t>
            </a:r>
          </a:p>
          <a:p>
            <a:pPr eaLnBrk="1" hangingPunct="1"/>
            <a:r>
              <a:rPr lang="es-UY" smtClean="0">
                <a:solidFill>
                  <a:srgbClr val="A50021"/>
                </a:solidFill>
              </a:rPr>
              <a:t>Incremento del PBI real per cápita</a:t>
            </a:r>
          </a:p>
          <a:p>
            <a:pPr eaLnBrk="1" hangingPunct="1"/>
            <a:endParaRPr lang="es-UY" smtClean="0">
              <a:solidFill>
                <a:srgbClr val="A50021"/>
              </a:solidFill>
            </a:endParaRPr>
          </a:p>
          <a:p>
            <a:pPr eaLnBrk="1" hangingPunct="1"/>
            <a:r>
              <a:rPr lang="es-UY" smtClean="0"/>
              <a:t>Como el producto equivale al ingreso,  crecimiento económico es equivalente a incremento del ingreso real y/o el ingreso real per cápita de la población</a:t>
            </a:r>
          </a:p>
          <a:p>
            <a:pPr eaLnBrk="1" hangingPunct="1"/>
            <a:endParaRPr lang="es-UY" smtClean="0"/>
          </a:p>
          <a:p>
            <a:pPr eaLnBrk="1" hangingPunct="1"/>
            <a:endParaRPr lang="es-UY" smtClean="0"/>
          </a:p>
          <a:p>
            <a:pPr eaLnBrk="1" hangingPunct="1"/>
            <a:endParaRPr lang="es-UY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73" name="AutoShape 9"/>
          <p:cNvSpPr>
            <a:spLocks noChangeArrowheads="1"/>
          </p:cNvSpPr>
          <p:nvPr/>
        </p:nvSpPr>
        <p:spPr bwMode="auto">
          <a:xfrm>
            <a:off x="1620837" y="394324"/>
            <a:ext cx="7523163" cy="1722437"/>
          </a:xfrm>
          <a:prstGeom prst="downArrowCallout">
            <a:avLst>
              <a:gd name="adj1" fmla="val 109194"/>
              <a:gd name="adj2" fmla="val 109194"/>
              <a:gd name="adj3" fmla="val 16667"/>
              <a:gd name="adj4" fmla="val 66667"/>
            </a:avLst>
          </a:prstGeom>
          <a:solidFill>
            <a:schemeClr val="accent2">
              <a:lumMod val="20000"/>
              <a:lumOff val="80000"/>
              <a:alpha val="15000"/>
            </a:schemeClr>
          </a:solidFill>
          <a:ln w="9525" algn="ctr">
            <a:solidFill>
              <a:srgbClr val="993366"/>
            </a:solidFill>
            <a:miter lim="800000"/>
            <a:headEnd/>
            <a:tailEnd/>
          </a:ln>
        </p:spPr>
        <p:txBody>
          <a:bodyPr wrap="none" rIns="18000" anchor="ctr"/>
          <a:lstStyle/>
          <a:p>
            <a:pPr algn="ctr"/>
            <a:r>
              <a:rPr lang="es-ES" sz="1800" b="1" dirty="0">
                <a:solidFill>
                  <a:srgbClr val="FF0000"/>
                </a:solidFill>
              </a:rPr>
              <a:t>El crecimiento económico de los países </a:t>
            </a:r>
          </a:p>
          <a:p>
            <a:pPr algn="ctr"/>
            <a:r>
              <a:rPr lang="es-ES" sz="1800" b="1" dirty="0">
                <a:solidFill>
                  <a:srgbClr val="FF0000"/>
                </a:solidFill>
              </a:rPr>
              <a:t>se refiere al crecimiento del </a:t>
            </a:r>
            <a:r>
              <a:rPr lang="es-ES" sz="1800" b="1" dirty="0" smtClean="0">
                <a:solidFill>
                  <a:srgbClr val="FF0000"/>
                </a:solidFill>
              </a:rPr>
              <a:t>PBI </a:t>
            </a:r>
            <a:r>
              <a:rPr lang="es-ES" sz="1800" b="1" i="1" dirty="0">
                <a:solidFill>
                  <a:srgbClr val="FF0000"/>
                </a:solidFill>
              </a:rPr>
              <a:t>per cápita </a:t>
            </a:r>
            <a:r>
              <a:rPr lang="es-ES" sz="1800" b="1" dirty="0">
                <a:solidFill>
                  <a:srgbClr val="FF0000"/>
                </a:solidFill>
              </a:rPr>
              <a:t>de las economías</a:t>
            </a:r>
          </a:p>
          <a:p>
            <a:pPr algn="ctr"/>
            <a:r>
              <a:rPr lang="es-ES" sz="1800" b="1" dirty="0">
                <a:solidFill>
                  <a:srgbClr val="FF0000"/>
                </a:solidFill>
              </a:rPr>
              <a:t>durante un período de tiempo largo.</a:t>
            </a:r>
          </a:p>
        </p:txBody>
      </p:sp>
      <p:pic>
        <p:nvPicPr>
          <p:cNvPr id="4104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7563" y="4614863"/>
            <a:ext cx="5549900" cy="857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105" name="Text Box 17"/>
          <p:cNvSpPr txBox="1">
            <a:spLocks noChangeArrowheads="1"/>
          </p:cNvSpPr>
          <p:nvPr/>
        </p:nvSpPr>
        <p:spPr bwMode="auto">
          <a:xfrm>
            <a:off x="987425" y="3341688"/>
            <a:ext cx="7681913" cy="1154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" sz="1800" b="0" dirty="0"/>
              <a:t>El </a:t>
            </a:r>
            <a:r>
              <a:rPr lang="es-ES" sz="1800" dirty="0"/>
              <a:t>PIB </a:t>
            </a:r>
            <a:r>
              <a:rPr lang="es-ES" sz="1800" i="1" dirty="0"/>
              <a:t>per cápita</a:t>
            </a:r>
            <a:r>
              <a:rPr lang="es-ES" sz="1800" b="0" dirty="0"/>
              <a:t> relaciona el </a:t>
            </a:r>
            <a:r>
              <a:rPr lang="es-ES" sz="1800" b="0" dirty="0" smtClean="0"/>
              <a:t>PBI </a:t>
            </a:r>
            <a:r>
              <a:rPr lang="es-ES" sz="1800" b="0" dirty="0"/>
              <a:t>absoluto con el volumen de población:</a:t>
            </a:r>
          </a:p>
          <a:p>
            <a:pPr algn="l">
              <a:spcBef>
                <a:spcPct val="50000"/>
              </a:spcBef>
            </a:pPr>
            <a:r>
              <a:rPr lang="es-ES" sz="1600" b="0" dirty="0">
                <a:cs typeface="Arial" charset="0"/>
              </a:rPr>
              <a:t>– </a:t>
            </a:r>
            <a:r>
              <a:rPr lang="es-ES" sz="1600" b="0" dirty="0"/>
              <a:t>Si el </a:t>
            </a:r>
            <a:r>
              <a:rPr lang="es-ES" sz="1600" b="0" dirty="0" smtClean="0"/>
              <a:t>PBI </a:t>
            </a:r>
            <a:r>
              <a:rPr lang="es-ES" sz="1600" b="0" dirty="0"/>
              <a:t>real crece a mayor ritmo que la población </a:t>
            </a:r>
            <a:r>
              <a:rPr lang="es-ES" sz="1600" b="0" dirty="0">
                <a:sym typeface="Wingdings" pitchFamily="2" charset="2"/>
              </a:rPr>
              <a:t></a:t>
            </a:r>
            <a:r>
              <a:rPr lang="es-ES" sz="1600" b="0" dirty="0"/>
              <a:t> </a:t>
            </a:r>
            <a:r>
              <a:rPr lang="es-ES" sz="1600" b="0" dirty="0" smtClean="0"/>
              <a:t>crece economía.</a:t>
            </a:r>
            <a:endParaRPr lang="es-ES" sz="1600" b="0" dirty="0"/>
          </a:p>
          <a:p>
            <a:pPr algn="l">
              <a:spcBef>
                <a:spcPct val="50000"/>
              </a:spcBef>
            </a:pPr>
            <a:r>
              <a:rPr lang="es-ES" sz="1600" b="0" dirty="0"/>
              <a:t>– Si el </a:t>
            </a:r>
            <a:r>
              <a:rPr lang="es-ES" sz="1600" b="0" dirty="0" smtClean="0"/>
              <a:t>PBI </a:t>
            </a:r>
            <a:r>
              <a:rPr lang="es-ES" sz="1600" b="0" dirty="0"/>
              <a:t>real crece a menor ritmo que la población </a:t>
            </a:r>
            <a:r>
              <a:rPr lang="es-ES" sz="1600" b="0" dirty="0">
                <a:sym typeface="Wingdings" pitchFamily="2" charset="2"/>
              </a:rPr>
              <a:t></a:t>
            </a:r>
            <a:r>
              <a:rPr lang="es-ES" sz="1600" b="0" dirty="0"/>
              <a:t> </a:t>
            </a:r>
            <a:r>
              <a:rPr lang="es-ES" sz="1600" b="0" dirty="0" smtClean="0"/>
              <a:t>decrece.</a:t>
            </a:r>
            <a:r>
              <a:rPr lang="es-ES" b="0" dirty="0" smtClean="0"/>
              <a:t> </a:t>
            </a:r>
            <a:endParaRPr lang="es-ES" b="0" dirty="0"/>
          </a:p>
        </p:txBody>
      </p:sp>
      <p:sp>
        <p:nvSpPr>
          <p:cNvPr id="4106" name="Text Box 19"/>
          <p:cNvSpPr txBox="1">
            <a:spLocks noChangeArrowheads="1"/>
          </p:cNvSpPr>
          <p:nvPr/>
        </p:nvSpPr>
        <p:spPr bwMode="auto">
          <a:xfrm>
            <a:off x="987425" y="5695950"/>
            <a:ext cx="768191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" sz="1800" dirty="0"/>
              <a:t>Permite </a:t>
            </a:r>
            <a:r>
              <a:rPr lang="es-ES" sz="1800" dirty="0" smtClean="0"/>
              <a:t>comparar </a:t>
            </a:r>
            <a:r>
              <a:rPr lang="es-ES" sz="1800" dirty="0"/>
              <a:t>el crecimiento económico entre los países</a:t>
            </a:r>
            <a:r>
              <a:rPr lang="es-ES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996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9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UY" sz="2800" smtClean="0"/>
              <a:t>El PIB/há permite clasificar y comparar a los países</a:t>
            </a:r>
            <a:endParaRPr lang="es-ES" sz="28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 eaLnBrk="1" hangingPunct="1"/>
            <a:r>
              <a:rPr lang="es-ES" smtClean="0">
                <a:cs typeface="Times New Roman" charset="0"/>
              </a:rPr>
              <a:t>Países pobres</a:t>
            </a:r>
            <a:r>
              <a:rPr lang="es-UY" smtClean="0">
                <a:cs typeface="Times New Roman" charset="0"/>
              </a:rPr>
              <a:t>: </a:t>
            </a:r>
            <a:r>
              <a:rPr lang="es-ES" smtClean="0">
                <a:cs typeface="Times New Roman" charset="0"/>
              </a:rPr>
              <a:t>menos de USD 765</a:t>
            </a:r>
            <a:endParaRPr lang="es-UY" smtClean="0">
              <a:cs typeface="Times New Roman" charset="0"/>
            </a:endParaRPr>
          </a:p>
          <a:p>
            <a:pPr marL="609600" indent="-609600" algn="just" eaLnBrk="1" hangingPunct="1"/>
            <a:endParaRPr lang="es-UY" smtClean="0">
              <a:cs typeface="Times New Roman" charset="0"/>
            </a:endParaRPr>
          </a:p>
          <a:p>
            <a:pPr marL="609600" indent="-609600" algn="just" eaLnBrk="1" hangingPunct="1"/>
            <a:r>
              <a:rPr lang="es-ES" smtClean="0">
                <a:cs typeface="Times New Roman" charset="0"/>
              </a:rPr>
              <a:t>Países de ingresos medios</a:t>
            </a:r>
            <a:r>
              <a:rPr lang="es-UY" smtClean="0">
                <a:cs typeface="Times New Roman" charset="0"/>
              </a:rPr>
              <a:t>: </a:t>
            </a:r>
            <a:r>
              <a:rPr lang="es-ES" smtClean="0">
                <a:cs typeface="Times New Roman" charset="0"/>
              </a:rPr>
              <a:t>entre USD 765 y USD 9.386 </a:t>
            </a:r>
          </a:p>
          <a:p>
            <a:pPr marL="609600" indent="-609600" algn="just" eaLnBrk="1" hangingPunct="1"/>
            <a:endParaRPr lang="es-UY" smtClean="0">
              <a:cs typeface="Times New Roman" charset="0"/>
            </a:endParaRPr>
          </a:p>
          <a:p>
            <a:pPr marL="609600" indent="-609600" algn="just" eaLnBrk="1" hangingPunct="1"/>
            <a:r>
              <a:rPr lang="es-ES" smtClean="0">
                <a:cs typeface="Times New Roman" charset="0"/>
              </a:rPr>
              <a:t>Países de ingresos altos</a:t>
            </a:r>
            <a:r>
              <a:rPr lang="es-UY" smtClean="0">
                <a:cs typeface="Times New Roman" charset="0"/>
              </a:rPr>
              <a:t>: </a:t>
            </a:r>
            <a:r>
              <a:rPr lang="es-ES" smtClean="0">
                <a:cs typeface="Times New Roman" charset="0"/>
              </a:rPr>
              <a:t>más de USD 9.386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1475656" y="620688"/>
            <a:ext cx="7554416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s-UY" b="1" dirty="0" smtClean="0">
                <a:solidFill>
                  <a:srgbClr val="FF0000"/>
                </a:solidFill>
              </a:rPr>
              <a:t>Determinantes del Crecimiento</a:t>
            </a:r>
            <a:endParaRPr lang="es-UY" b="1" dirty="0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276872"/>
            <a:ext cx="7704857" cy="3888432"/>
          </a:xfrm>
        </p:spPr>
        <p:txBody>
          <a:bodyPr/>
          <a:lstStyle/>
          <a:p>
            <a:pPr marL="0" indent="0" algn="ctr">
              <a:buNone/>
            </a:pPr>
            <a:r>
              <a:rPr lang="es-UY" sz="3200" b="1" dirty="0" smtClean="0"/>
              <a:t>Mejoras </a:t>
            </a:r>
            <a:r>
              <a:rPr lang="es-UY" sz="3200" b="1" dirty="0"/>
              <a:t>en la productividad</a:t>
            </a:r>
          </a:p>
          <a:p>
            <a:pPr algn="just">
              <a:buFont typeface="Wingdings" pitchFamily="2" charset="2"/>
              <a:buNone/>
            </a:pPr>
            <a:endParaRPr lang="es-UY" dirty="0"/>
          </a:p>
          <a:p>
            <a:pPr algn="just"/>
            <a:r>
              <a:rPr lang="es-UY" dirty="0" smtClean="0"/>
              <a:t>Productividad: </a:t>
            </a:r>
            <a:r>
              <a:rPr lang="es-UY" dirty="0"/>
              <a:t>cantidad de bienes y servicios producidos en cada hora de  trabajo realizada.</a:t>
            </a:r>
          </a:p>
          <a:p>
            <a:pPr algn="just"/>
            <a:endParaRPr lang="es-UY" dirty="0"/>
          </a:p>
          <a:p>
            <a:pPr algn="just"/>
            <a:r>
              <a:rPr lang="es-UY" dirty="0"/>
              <a:t>La productividad depende de: capital físico, capital humano, recursos </a:t>
            </a:r>
            <a:r>
              <a:rPr lang="es-UY" dirty="0" smtClean="0"/>
              <a:t>naturales (capital natural) </a:t>
            </a:r>
            <a:r>
              <a:rPr lang="es-UY" dirty="0"/>
              <a:t>y conocimiento </a:t>
            </a:r>
            <a:r>
              <a:rPr lang="es-UY" dirty="0" smtClean="0"/>
              <a:t>tecnológico.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09287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ápsulas">
  <a:themeElements>
    <a:clrScheme name="Cápsula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ápsul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ápsula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</TotalTime>
  <Words>962</Words>
  <Application>Microsoft Office PowerPoint</Application>
  <PresentationFormat>Presentación en pantalla (4:3)</PresentationFormat>
  <Paragraphs>117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Times New Roman</vt:lpstr>
      <vt:lpstr>Wingdings</vt:lpstr>
      <vt:lpstr>Cápsulas</vt:lpstr>
      <vt:lpstr>  CRECIMIENTO    Y   DESARROLLO</vt:lpstr>
      <vt:lpstr>CRECIMIENTO ECONÓMICO</vt:lpstr>
      <vt:lpstr>Presentación de PowerPoint</vt:lpstr>
      <vt:lpstr>Crecimiento económico</vt:lpstr>
      <vt:lpstr>Indicador del Crecimiento</vt:lpstr>
      <vt:lpstr>Indicadores del crecimiento económico </vt:lpstr>
      <vt:lpstr>Presentación de PowerPoint</vt:lpstr>
      <vt:lpstr>El PIB/há permite clasificar y comparar a los países</vt:lpstr>
      <vt:lpstr>Determinantes del Crecimiento</vt:lpstr>
      <vt:lpstr>Presentación de PowerPoint</vt:lpstr>
      <vt:lpstr>Capital Físico</vt:lpstr>
      <vt:lpstr>Capital Humano</vt:lpstr>
      <vt:lpstr>Recursos Naturales</vt:lpstr>
      <vt:lpstr>Conocimiento Tecnológico </vt:lpstr>
      <vt:lpstr>Alcanza el crecimiento para lograr el desarrollo?</vt:lpstr>
      <vt:lpstr>Presentación de PowerPoint</vt:lpstr>
      <vt:lpstr>Naciones Unidas 90´presenta una propuesta relativamente renovada del desarrollo, denominada  “Desarrollo Humano”…….</vt:lpstr>
      <vt:lpstr>Indicadores de desarrollo</vt:lpstr>
      <vt:lpstr>El índice de Desarrollo Humano:  Es el promedio de 4 indicadores.</vt:lpstr>
      <vt:lpstr>Presentación de PowerPoint</vt:lpstr>
      <vt:lpstr>Presentación de PowerPoint</vt:lpstr>
      <vt:lpstr>Presentación de PowerPoint</vt:lpstr>
      <vt:lpstr>CONCLUSIÓN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Fachola</dc:creator>
  <cp:lastModifiedBy>Cuenta Microsoft</cp:lastModifiedBy>
  <cp:revision>106</cp:revision>
  <dcterms:created xsi:type="dcterms:W3CDTF">2008-11-12T20:37:35Z</dcterms:created>
  <dcterms:modified xsi:type="dcterms:W3CDTF">2022-11-08T12:59:59Z</dcterms:modified>
</cp:coreProperties>
</file>